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8" r:id="rId1"/>
  </p:sldMasterIdLst>
  <p:notesMasterIdLst>
    <p:notesMasterId r:id="rId43"/>
  </p:notesMasterIdLst>
  <p:handoutMasterIdLst>
    <p:handoutMasterId r:id="rId44"/>
  </p:handoutMasterIdLst>
  <p:sldIdLst>
    <p:sldId id="424" r:id="rId2"/>
    <p:sldId id="524" r:id="rId3"/>
    <p:sldId id="441" r:id="rId4"/>
    <p:sldId id="477" r:id="rId5"/>
    <p:sldId id="500" r:id="rId6"/>
    <p:sldId id="501" r:id="rId7"/>
    <p:sldId id="502" r:id="rId8"/>
    <p:sldId id="478" r:id="rId9"/>
    <p:sldId id="442" r:id="rId10"/>
    <p:sldId id="474" r:id="rId11"/>
    <p:sldId id="444" r:id="rId12"/>
    <p:sldId id="466" r:id="rId13"/>
    <p:sldId id="447" r:id="rId14"/>
    <p:sldId id="448" r:id="rId15"/>
    <p:sldId id="486" r:id="rId16"/>
    <p:sldId id="485" r:id="rId17"/>
    <p:sldId id="467" r:id="rId18"/>
    <p:sldId id="522" r:id="rId19"/>
    <p:sldId id="488" r:id="rId20"/>
    <p:sldId id="452" r:id="rId21"/>
    <p:sldId id="454" r:id="rId22"/>
    <p:sldId id="456" r:id="rId23"/>
    <p:sldId id="498" r:id="rId24"/>
    <p:sldId id="489" r:id="rId25"/>
    <p:sldId id="491" r:id="rId26"/>
    <p:sldId id="490" r:id="rId27"/>
    <p:sldId id="492" r:id="rId28"/>
    <p:sldId id="493" r:id="rId29"/>
    <p:sldId id="494" r:id="rId30"/>
    <p:sldId id="495" r:id="rId31"/>
    <p:sldId id="496" r:id="rId32"/>
    <p:sldId id="497" r:id="rId33"/>
    <p:sldId id="499" r:id="rId34"/>
    <p:sldId id="457" r:id="rId35"/>
    <p:sldId id="521" r:id="rId36"/>
    <p:sldId id="523" r:id="rId37"/>
    <p:sldId id="885" r:id="rId38"/>
    <p:sldId id="525" r:id="rId39"/>
    <p:sldId id="504" r:id="rId40"/>
    <p:sldId id="505" r:id="rId41"/>
    <p:sldId id="527" r:id="rId42"/>
  </p:sldIdLst>
  <p:sldSz cx="9144000" cy="6858000" type="screen4x3"/>
  <p:notesSz cx="7023100" cy="9309100"/>
  <p:defaultTextStyle>
    <a:defPPr>
      <a:defRPr lang="en-US"/>
    </a:defPPr>
    <a:lvl1pPr algn="l" rtl="0" fontAlgn="base">
      <a:spcBef>
        <a:spcPct val="0"/>
      </a:spcBef>
      <a:spcAft>
        <a:spcPct val="0"/>
      </a:spcAft>
      <a:defRPr sz="4400" kern="1200">
        <a:solidFill>
          <a:schemeClr val="bg1"/>
        </a:solidFill>
        <a:latin typeface="Arial" charset="0"/>
        <a:ea typeface="MS Pゴシック" charset="0"/>
        <a:cs typeface="MS Pゴシック" charset="0"/>
      </a:defRPr>
    </a:lvl1pPr>
    <a:lvl2pPr marL="457200" algn="l" rtl="0" fontAlgn="base">
      <a:spcBef>
        <a:spcPct val="0"/>
      </a:spcBef>
      <a:spcAft>
        <a:spcPct val="0"/>
      </a:spcAft>
      <a:defRPr sz="4400" kern="1200">
        <a:solidFill>
          <a:schemeClr val="bg1"/>
        </a:solidFill>
        <a:latin typeface="Arial" charset="0"/>
        <a:ea typeface="MS Pゴシック" charset="0"/>
        <a:cs typeface="MS Pゴシック" charset="0"/>
      </a:defRPr>
    </a:lvl2pPr>
    <a:lvl3pPr marL="914400" algn="l" rtl="0" fontAlgn="base">
      <a:spcBef>
        <a:spcPct val="0"/>
      </a:spcBef>
      <a:spcAft>
        <a:spcPct val="0"/>
      </a:spcAft>
      <a:defRPr sz="4400" kern="1200">
        <a:solidFill>
          <a:schemeClr val="bg1"/>
        </a:solidFill>
        <a:latin typeface="Arial" charset="0"/>
        <a:ea typeface="MS Pゴシック" charset="0"/>
        <a:cs typeface="MS Pゴシック" charset="0"/>
      </a:defRPr>
    </a:lvl3pPr>
    <a:lvl4pPr marL="1371600" algn="l" rtl="0" fontAlgn="base">
      <a:spcBef>
        <a:spcPct val="0"/>
      </a:spcBef>
      <a:spcAft>
        <a:spcPct val="0"/>
      </a:spcAft>
      <a:defRPr sz="4400" kern="1200">
        <a:solidFill>
          <a:schemeClr val="bg1"/>
        </a:solidFill>
        <a:latin typeface="Arial" charset="0"/>
        <a:ea typeface="MS Pゴシック" charset="0"/>
        <a:cs typeface="MS Pゴシック" charset="0"/>
      </a:defRPr>
    </a:lvl4pPr>
    <a:lvl5pPr marL="1828800" algn="l" rtl="0" fontAlgn="base">
      <a:spcBef>
        <a:spcPct val="0"/>
      </a:spcBef>
      <a:spcAft>
        <a:spcPct val="0"/>
      </a:spcAft>
      <a:defRPr sz="4400" kern="1200">
        <a:solidFill>
          <a:schemeClr val="bg1"/>
        </a:solidFill>
        <a:latin typeface="Arial" charset="0"/>
        <a:ea typeface="MS Pゴシック" charset="0"/>
        <a:cs typeface="MS Pゴシック" charset="0"/>
      </a:defRPr>
    </a:lvl5pPr>
    <a:lvl6pPr marL="2286000" algn="l" defTabSz="457200" rtl="0" eaLnBrk="1" latinLnBrk="0" hangingPunct="1">
      <a:defRPr sz="4400" kern="1200">
        <a:solidFill>
          <a:schemeClr val="bg1"/>
        </a:solidFill>
        <a:latin typeface="Arial" charset="0"/>
        <a:ea typeface="MS Pゴシック" charset="0"/>
        <a:cs typeface="MS Pゴシック" charset="0"/>
      </a:defRPr>
    </a:lvl6pPr>
    <a:lvl7pPr marL="2743200" algn="l" defTabSz="457200" rtl="0" eaLnBrk="1" latinLnBrk="0" hangingPunct="1">
      <a:defRPr sz="4400" kern="1200">
        <a:solidFill>
          <a:schemeClr val="bg1"/>
        </a:solidFill>
        <a:latin typeface="Arial" charset="0"/>
        <a:ea typeface="MS Pゴシック" charset="0"/>
        <a:cs typeface="MS Pゴシック" charset="0"/>
      </a:defRPr>
    </a:lvl7pPr>
    <a:lvl8pPr marL="3200400" algn="l" defTabSz="457200" rtl="0" eaLnBrk="1" latinLnBrk="0" hangingPunct="1">
      <a:defRPr sz="4400" kern="1200">
        <a:solidFill>
          <a:schemeClr val="bg1"/>
        </a:solidFill>
        <a:latin typeface="Arial" charset="0"/>
        <a:ea typeface="MS Pゴシック" charset="0"/>
        <a:cs typeface="MS Pゴシック" charset="0"/>
      </a:defRPr>
    </a:lvl8pPr>
    <a:lvl9pPr marL="3657600" algn="l" defTabSz="457200" rtl="0" eaLnBrk="1" latinLnBrk="0" hangingPunct="1">
      <a:defRPr sz="4400" kern="1200">
        <a:solidFill>
          <a:schemeClr val="bg1"/>
        </a:solidFill>
        <a:latin typeface="Arial" charset="0"/>
        <a:ea typeface="MS Pゴシック" charset="0"/>
        <a:cs typeface="MS Pゴシック" charset="0"/>
      </a:defRPr>
    </a:lvl9pPr>
  </p:defaultTextStyle>
  <p:extLst>
    <p:ext uri="{521415D9-36F7-43E2-AB2F-B90AF26B5E84}">
      <p14:sectionLst xmlns:p14="http://schemas.microsoft.com/office/powerpoint/2010/main">
        <p14:section name="Default Section" id="{D3CC6675-7F1D-4857-9118-CE55E87D999A}">
          <p14:sldIdLst>
            <p14:sldId id="424"/>
          </p14:sldIdLst>
        </p14:section>
        <p14:section name="Black Box" id="{0453326D-AB66-470B-987C-9402BED9CBA1}">
          <p14:sldIdLst>
            <p14:sldId id="524"/>
          </p14:sldIdLst>
        </p14:section>
        <p14:section name="Black Holes" id="{DA992D69-7EAE-4926-9DE9-DFAEA17D7A58}">
          <p14:sldIdLst/>
        </p14:section>
        <p14:section name="Uniform Circular Motion" id="{9F67DD2C-C32C-4F43-9C95-A87A1D936123}">
          <p14:sldIdLst>
            <p14:sldId id="441"/>
            <p14:sldId id="477"/>
            <p14:sldId id="500"/>
            <p14:sldId id="501"/>
            <p14:sldId id="502"/>
            <p14:sldId id="478"/>
            <p14:sldId id="442"/>
            <p14:sldId id="474"/>
            <p14:sldId id="444"/>
            <p14:sldId id="466"/>
            <p14:sldId id="447"/>
            <p14:sldId id="448"/>
            <p14:sldId id="486"/>
            <p14:sldId id="485"/>
            <p14:sldId id="467"/>
            <p14:sldId id="522"/>
            <p14:sldId id="488"/>
          </p14:sldIdLst>
        </p14:section>
        <p14:section name="Gravitational Lensing" id="{0B77FF1B-F14B-4933-8AEC-E3E841A84CBA}">
          <p14:sldIdLst/>
        </p14:section>
        <p14:section name="Competing Theories" id="{1040FD21-1E73-45D5-97A6-BB9DBCA26E79}">
          <p14:sldIdLst>
            <p14:sldId id="452"/>
            <p14:sldId id="454"/>
            <p14:sldId id="456"/>
            <p14:sldId id="498"/>
            <p14:sldId id="489"/>
            <p14:sldId id="491"/>
            <p14:sldId id="490"/>
            <p14:sldId id="492"/>
            <p14:sldId id="493"/>
            <p14:sldId id="494"/>
            <p14:sldId id="495"/>
            <p14:sldId id="496"/>
            <p14:sldId id="497"/>
            <p14:sldId id="499"/>
          </p14:sldIdLst>
        </p14:section>
        <p14:section name="CMB" id="{76FC94CB-2D8F-4E35-9CF1-CF9CC136306D}">
          <p14:sldIdLst>
            <p14:sldId id="457"/>
            <p14:sldId id="521"/>
          </p14:sldIdLst>
        </p14:section>
        <p14:section name="PI Resources and Thanks" id="{283771E5-D145-43FA-A19B-1206FFD80A20}">
          <p14:sldIdLst>
            <p14:sldId id="523"/>
            <p14:sldId id="885"/>
            <p14:sldId id="525"/>
            <p14:sldId id="504"/>
            <p14:sldId id="505"/>
            <p14:sldId id="527"/>
          </p14:sldIdLst>
        </p14:section>
      </p14:sectionLst>
    </p:ext>
    <p:ext uri="{EFAFB233-063F-42B5-8137-9DF3F51BA10A}">
      <p15:sldGuideLst xmlns:p15="http://schemas.microsoft.com/office/powerpoint/2012/main">
        <p15:guide id="1" orient="horz" pos="768">
          <p15:clr>
            <a:srgbClr val="A4A3A4"/>
          </p15:clr>
        </p15:guide>
        <p15:guide id="2" pos="5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E426D"/>
    <a:srgbClr val="0E3364"/>
    <a:srgbClr val="99CCFF"/>
    <a:srgbClr val="F58345"/>
    <a:srgbClr val="F1AC32"/>
    <a:srgbClr val="9E4733"/>
    <a:srgbClr val="B56F4D"/>
    <a:srgbClr val="000000"/>
    <a:srgbClr val="F28E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C6FC4-CCFA-4E44-83B5-79B6D5E9C5A4}" v="3" dt="2019-11-05T22:58:47.634"/>
    <p1510:client id="{4670BE22-2375-4A93-B3C2-10F4E87D3116}" v="19" dt="2019-11-06T15:29:04.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85110" autoAdjust="0"/>
  </p:normalViewPr>
  <p:slideViewPr>
    <p:cSldViewPr>
      <p:cViewPr varScale="1">
        <p:scale>
          <a:sx n="62" d="100"/>
          <a:sy n="62" d="100"/>
        </p:scale>
        <p:origin x="1482" y="60"/>
      </p:cViewPr>
      <p:guideLst>
        <p:guide orient="horz" pos="768"/>
        <p:guide pos="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 of washers vs speed^2</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Sheet1!$B$1</c:f>
              <c:strCache>
                <c:ptCount val="1"/>
                <c:pt idx="0">
                  <c:v>Speed^2</c:v>
                </c:pt>
              </c:strCache>
            </c:strRef>
          </c:tx>
          <c:spPr>
            <a:ln w="9525"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trendline>
            <c:spPr>
              <a:ln w="19050" cap="rnd">
                <a:solidFill>
                  <a:schemeClr val="accent1"/>
                </a:solidFill>
              </a:ln>
              <a:effectLst/>
            </c:spPr>
            <c:trendlineType val="linear"/>
            <c:dispRSqr val="0"/>
            <c:dispEq val="0"/>
          </c:trendline>
          <c:xVal>
            <c:numRef>
              <c:f>Sheet1!$A$2:$A$6</c:f>
              <c:numCache>
                <c:formatCode>General</c:formatCode>
                <c:ptCount val="5"/>
                <c:pt idx="0">
                  <c:v>8</c:v>
                </c:pt>
                <c:pt idx="1">
                  <c:v>10</c:v>
                </c:pt>
                <c:pt idx="2">
                  <c:v>12</c:v>
                </c:pt>
                <c:pt idx="3">
                  <c:v>14</c:v>
                </c:pt>
                <c:pt idx="4">
                  <c:v>16</c:v>
                </c:pt>
              </c:numCache>
            </c:numRef>
          </c:xVal>
          <c:yVal>
            <c:numRef>
              <c:f>Sheet1!$B$2:$B$6</c:f>
              <c:numCache>
                <c:formatCode>General</c:formatCode>
                <c:ptCount val="5"/>
                <c:pt idx="0">
                  <c:v>20.631296269415007</c:v>
                </c:pt>
                <c:pt idx="1">
                  <c:v>22.207656249999996</c:v>
                </c:pt>
                <c:pt idx="2">
                  <c:v>45.3217474489796</c:v>
                </c:pt>
                <c:pt idx="3">
                  <c:v>50.597721609113556</c:v>
                </c:pt>
                <c:pt idx="4">
                  <c:v>55.731398882462507</c:v>
                </c:pt>
              </c:numCache>
            </c:numRef>
          </c:yVal>
          <c:smooth val="1"/>
          <c:extLst>
            <c:ext xmlns:c16="http://schemas.microsoft.com/office/drawing/2014/chart" uri="{C3380CC4-5D6E-409C-BE32-E72D297353CC}">
              <c16:uniqueId val="{00000001-DB88-4B90-B81C-E7DB82BF524A}"/>
            </c:ext>
          </c:extLst>
        </c:ser>
        <c:dLbls>
          <c:showLegendKey val="0"/>
          <c:showVal val="0"/>
          <c:showCatName val="0"/>
          <c:showSerName val="0"/>
          <c:showPercent val="0"/>
          <c:showBubbleSize val="0"/>
        </c:dLbls>
        <c:axId val="2124252287"/>
        <c:axId val="2124249791"/>
      </c:scatterChart>
      <c:valAx>
        <c:axId val="212425228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 of washers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4249791"/>
        <c:crosses val="autoZero"/>
        <c:crossBetween val="midCat"/>
      </c:valAx>
      <c:valAx>
        <c:axId val="2124249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Speed^2 (m/s)2</a:t>
                </a:r>
              </a:p>
            </c:rich>
          </c:tx>
          <c:layout>
            <c:manualLayout>
              <c:xMode val="edge"/>
              <c:yMode val="edge"/>
              <c:x val="1.1218394161959456E-2"/>
              <c:y val="0.3025989943769688"/>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425228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36867"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solidFill>
                  <a:schemeClr val="tx1"/>
                </a:solidFill>
                <a:latin typeface="Arial" charset="0"/>
                <a:ea typeface="+mn-ea"/>
                <a:cs typeface="+mn-cs"/>
              </a:defRPr>
            </a:lvl1pPr>
          </a:lstStyle>
          <a:p>
            <a:pPr>
              <a:defRPr/>
            </a:pPr>
            <a:endParaRPr lang="en-US" dirty="0"/>
          </a:p>
        </p:txBody>
      </p:sp>
      <p:sp>
        <p:nvSpPr>
          <p:cNvPr id="36868"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36869"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solidFill>
                  <a:schemeClr val="tx1"/>
                </a:solidFill>
              </a:defRPr>
            </a:lvl1pPr>
          </a:lstStyle>
          <a:p>
            <a:fld id="{BF04A745-CA2F-9446-8CF4-A6A8960481A7}" type="slidenum">
              <a:rPr lang="en-US"/>
              <a:pPr/>
              <a:t>‹#›</a:t>
            </a:fld>
            <a:endParaRPr lang="en-US" dirty="0"/>
          </a:p>
        </p:txBody>
      </p:sp>
    </p:spTree>
    <p:extLst>
      <p:ext uri="{BB962C8B-B14F-4D97-AF65-F5344CB8AC3E}">
        <p14:creationId xmlns:p14="http://schemas.microsoft.com/office/powerpoint/2010/main" val="26275005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8499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solidFill>
                  <a:schemeClr val="tx1"/>
                </a:solidFill>
                <a:latin typeface="Arial" charset="0"/>
                <a:ea typeface="+mn-ea"/>
                <a:cs typeface="+mn-cs"/>
              </a:defRPr>
            </a:lvl1pPr>
          </a:lstStyle>
          <a:p>
            <a:pPr>
              <a:defRPr/>
            </a:pPr>
            <a:endParaRPr lang="en-US" dirty="0"/>
          </a:p>
        </p:txBody>
      </p:sp>
      <p:sp>
        <p:nvSpPr>
          <p:cNvPr id="7066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499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8499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solidFill>
                  <a:schemeClr val="tx1"/>
                </a:solidFill>
              </a:defRPr>
            </a:lvl1pPr>
          </a:lstStyle>
          <a:p>
            <a:fld id="{C6266454-B220-D54C-9664-412C6F84C3D3}" type="slidenum">
              <a:rPr lang="en-US"/>
              <a:pPr/>
              <a:t>‹#›</a:t>
            </a:fld>
            <a:endParaRPr lang="en-US" dirty="0"/>
          </a:p>
        </p:txBody>
      </p:sp>
    </p:spTree>
    <p:extLst>
      <p:ext uri="{BB962C8B-B14F-4D97-AF65-F5344CB8AC3E}">
        <p14:creationId xmlns:p14="http://schemas.microsoft.com/office/powerpoint/2010/main" val="24650903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youtube.com/watch?v=u0w42R8ApKs&amp;feature=player_embedded"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The main idea</a:t>
            </a:r>
            <a:r>
              <a:rPr lang="en-US" baseline="0" dirty="0"/>
              <a:t> of this presentation is subversive physics.  Many of these topics include connections to modern physics using classical activities.</a:t>
            </a:r>
            <a:endParaRPr lang="en-US" dirty="0"/>
          </a:p>
        </p:txBody>
      </p:sp>
    </p:spTree>
    <p:extLst>
      <p:ext uri="{BB962C8B-B14F-4D97-AF65-F5344CB8AC3E}">
        <p14:creationId xmlns:p14="http://schemas.microsoft.com/office/powerpoint/2010/main" val="96241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What’s going on? You</a:t>
            </a:r>
            <a:r>
              <a:rPr lang="en-CA" baseline="0" dirty="0"/>
              <a:t> know the answer is dark matter. But what would your students make of this?</a:t>
            </a:r>
            <a:endParaRPr lang="en-CA" dirty="0"/>
          </a:p>
        </p:txBody>
      </p:sp>
    </p:spTree>
    <p:extLst>
      <p:ext uri="{BB962C8B-B14F-4D97-AF65-F5344CB8AC3E}">
        <p14:creationId xmlns:p14="http://schemas.microsoft.com/office/powerpoint/2010/main" val="353835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now know that surrounding the stars</a:t>
            </a:r>
            <a:r>
              <a:rPr lang="en-CA" baseline="0" dirty="0"/>
              <a:t> in the centre of the galaxy is a blob of dark matter that extends ten times farther our &amp; has 10 times more mass. </a:t>
            </a:r>
          </a:p>
          <a:p>
            <a:r>
              <a:rPr lang="en-CA" baseline="0" dirty="0"/>
              <a:t>The stars are just the tip of the iceberg.</a:t>
            </a:r>
          </a:p>
          <a:p>
            <a:endParaRPr lang="en-CA" baseline="0" dirty="0"/>
          </a:p>
          <a:p>
            <a:r>
              <a:rPr lang="en-CA" baseline="0" dirty="0"/>
              <a:t>This is a radical change. On a par with realizing the Earth orbits around the Sun. Arguably, the greatest advance in our understanding of the universe in the last half a century.</a:t>
            </a:r>
            <a:endParaRPr lang="en-CA" dirty="0"/>
          </a:p>
          <a:p>
            <a:endParaRPr lang="en-US" dirty="0"/>
          </a:p>
        </p:txBody>
      </p:sp>
    </p:spTree>
    <p:extLst>
      <p:ext uri="{BB962C8B-B14F-4D97-AF65-F5344CB8AC3E}">
        <p14:creationId xmlns:p14="http://schemas.microsoft.com/office/powerpoint/2010/main" val="61345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a:t>Planck results from observations of the CMB (4-year</a:t>
            </a:r>
            <a:r>
              <a:rPr lang="en-CA" baseline="0" dirty="0"/>
              <a:t> survey fro 2009-2013)</a:t>
            </a:r>
          </a:p>
          <a:p>
            <a:r>
              <a:rPr lang="en-CA" baseline="0" dirty="0"/>
              <a:t>Adds confidence to L-CDM model, from WMAP</a:t>
            </a:r>
          </a:p>
          <a:p>
            <a:endParaRPr lang="en-CA" baseline="0" dirty="0"/>
          </a:p>
          <a:p>
            <a:r>
              <a:rPr lang="en-CA" baseline="0" dirty="0"/>
              <a:t>Dark Energy Survey, started in 2012 and ending in 2018</a:t>
            </a:r>
          </a:p>
          <a:p>
            <a:r>
              <a:rPr lang="en-CA" baseline="0" dirty="0"/>
              <a:t>Year 1, August 2017 results: </a:t>
            </a:r>
          </a:p>
          <a:p>
            <a:endParaRPr lang="en-CA" baseline="0" dirty="0"/>
          </a:p>
          <a:p>
            <a:r>
              <a:rPr lang="en-CA" baseline="0" dirty="0"/>
              <a:t>DES in the Chilean Andes to reduce precipitation, light pollution, and tau (optical density of the atmosphere)</a:t>
            </a:r>
          </a:p>
        </p:txBody>
      </p:sp>
    </p:spTree>
    <p:extLst>
      <p:ext uri="{BB962C8B-B14F-4D97-AF65-F5344CB8AC3E}">
        <p14:creationId xmlns:p14="http://schemas.microsoft.com/office/powerpoint/2010/main" val="27402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Competing Theories For</a:t>
            </a:r>
            <a:r>
              <a:rPr lang="en-CA" baseline="0" dirty="0"/>
              <a:t> Dark Matter (5-10 min)</a:t>
            </a:r>
          </a:p>
          <a:p>
            <a:r>
              <a:rPr lang="en-CA" baseline="0" dirty="0"/>
              <a:t>-The slides in this section contain video clips about the latest research in the field.  You may choose some of them to compliment your presentation.</a:t>
            </a:r>
            <a:endParaRPr lang="en-CA" dirty="0"/>
          </a:p>
        </p:txBody>
      </p:sp>
    </p:spTree>
    <p:extLst>
      <p:ext uri="{BB962C8B-B14F-4D97-AF65-F5344CB8AC3E}">
        <p14:creationId xmlns:p14="http://schemas.microsoft.com/office/powerpoint/2010/main" val="256599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1218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1175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Neutron Star merger places very strong constraints on theoretical models because it demonstrated that gravitational waves travel at speed of light.</a:t>
            </a:r>
          </a:p>
        </p:txBody>
      </p:sp>
    </p:spTree>
    <p:extLst>
      <p:ext uri="{BB962C8B-B14F-4D97-AF65-F5344CB8AC3E}">
        <p14:creationId xmlns:p14="http://schemas.microsoft.com/office/powerpoint/2010/main" val="1965406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http://www.xenon1t.org/</a:t>
            </a:r>
          </a:p>
          <a:p>
            <a:r>
              <a:rPr lang="en-CA" dirty="0"/>
              <a:t>XENON1T just released data further constraining WIMP window. No significant events were recorded over 300 days using an active target of 1300 kg of xenon.</a:t>
            </a:r>
          </a:p>
          <a:p>
            <a:r>
              <a:rPr lang="en-CA" dirty="0"/>
              <a:t>	</a:t>
            </a:r>
          </a:p>
          <a:p>
            <a:endParaRPr lang="en-US" dirty="0"/>
          </a:p>
        </p:txBody>
      </p:sp>
    </p:spTree>
    <p:extLst>
      <p:ext uri="{BB962C8B-B14F-4D97-AF65-F5344CB8AC3E}">
        <p14:creationId xmlns:p14="http://schemas.microsoft.com/office/powerpoint/2010/main" val="2104980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Homestake</a:t>
            </a:r>
            <a:r>
              <a:rPr lang="en-CA" dirty="0"/>
              <a:t> Mine in Lead South Dakota – first neutrinos from sun detected here</a:t>
            </a:r>
          </a:p>
          <a:p>
            <a:pPr fontAlgn="base"/>
            <a:r>
              <a:rPr lang="en-CA" sz="1200" b="0" i="0" kern="1200" dirty="0">
                <a:solidFill>
                  <a:schemeClr val="tx1"/>
                </a:solidFill>
                <a:effectLst/>
                <a:latin typeface="Arial" charset="0"/>
                <a:ea typeface="ＭＳ Ｐゴシック" charset="0"/>
                <a:cs typeface="+mn-cs"/>
              </a:rPr>
              <a:t>LUX, like most direct dark matter searching experiments, uses the wait-until-something-hits-me principle. The detector is composed of an extremely large number of atoms sitting around, increasing the probability that dark matter slams into them. In the case of LUX, these atoms are xenon, a very stable element that doesn’t undergo any pesky chemical reactions that could screw with results.</a:t>
            </a:r>
          </a:p>
          <a:p>
            <a:pPr fontAlgn="base"/>
            <a:r>
              <a:rPr lang="en-CA" sz="1200" b="0" i="0" kern="1200" dirty="0">
                <a:solidFill>
                  <a:schemeClr val="tx1"/>
                </a:solidFill>
                <a:effectLst/>
                <a:latin typeface="Arial" charset="0"/>
                <a:ea typeface="ＭＳ Ｐゴシック" charset="0"/>
                <a:cs typeface="+mn-cs"/>
              </a:rPr>
              <a:t>The idea is that a dark matter particle might whoosh by a xenon atom, knocking off an electron, which LUX would detect as an increase in charge. Alternatively, a dark matter particle could slam right into a xenon atom, kicking up one of its electrons to a higher orbit. When that electron returned to ground state, it would release a photon, creating a tiny flash of light that one of LUX’s 122 photomultiplier detectors could spot.</a:t>
            </a:r>
          </a:p>
          <a:p>
            <a:r>
              <a:rPr lang="en-CA" dirty="0"/>
              <a:t>The LUX experiment was designed to look for weakly interacting massive particles, or WIMPs, the leading theoretical candidate for a dark matter particle. If the WIMP idea is correct, billions of these particles pass through your hand every second, and also through the Earth and everything on it. But LUX did not detect anything which rules out</a:t>
            </a:r>
            <a:r>
              <a:rPr lang="en-CA" baseline="0" dirty="0"/>
              <a:t> many theories of </a:t>
            </a:r>
            <a:r>
              <a:rPr lang="en-CA" baseline="0" dirty="0" err="1"/>
              <a:t>dm</a:t>
            </a:r>
            <a:endParaRPr lang="en-CA" dirty="0"/>
          </a:p>
        </p:txBody>
      </p:sp>
      <p:sp>
        <p:nvSpPr>
          <p:cNvPr id="4" name="Slide Number Placeholder 3"/>
          <p:cNvSpPr>
            <a:spLocks noGrp="1"/>
          </p:cNvSpPr>
          <p:nvPr>
            <p:ph type="sldNum" sz="quarter" idx="10"/>
          </p:nvPr>
        </p:nvSpPr>
        <p:spPr/>
        <p:txBody>
          <a:bodyPr/>
          <a:lstStyle/>
          <a:p>
            <a:fld id="{DFE75136-97E5-4CFC-9E61-B0B9FF9577A1}" type="slidenum">
              <a:rPr lang="en-CA" smtClean="0"/>
              <a:t>26</a:t>
            </a:fld>
            <a:endParaRPr lang="en-CA"/>
          </a:p>
        </p:txBody>
      </p:sp>
    </p:spTree>
    <p:extLst>
      <p:ext uri="{BB962C8B-B14F-4D97-AF65-F5344CB8AC3E}">
        <p14:creationId xmlns:p14="http://schemas.microsoft.com/office/powerpoint/2010/main" val="295631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Dark matter candidates such as weakly interacting massive particles are predicted to annihilate or decay into Standard Model particles, leaving behind distinctive signatures in gamma rays, neutrinos, positrons, antiprotons, or even </a:t>
            </a:r>
            <a:r>
              <a:rPr lang="en-US" sz="1200" b="0" i="0" kern="1200" dirty="0" err="1">
                <a:solidFill>
                  <a:schemeClr val="tx1"/>
                </a:solidFill>
                <a:effectLst/>
                <a:latin typeface="+mn-lt"/>
                <a:ea typeface="+mn-ea"/>
                <a:cs typeface="+mn-cs"/>
              </a:rPr>
              <a:t>antinuclei</a:t>
            </a:r>
            <a:r>
              <a:rPr lang="en-US" sz="1200" b="0" i="0" kern="1200" dirty="0">
                <a:solidFill>
                  <a:schemeClr val="tx1"/>
                </a:solidFill>
                <a:effectLst/>
                <a:latin typeface="+mn-lt"/>
                <a:ea typeface="+mn-ea"/>
                <a:cs typeface="+mn-cs"/>
              </a:rPr>
              <a:t>. Indirect dark matter searches, and in particular those based on gamma-ray observations and cosmic-ray measurements, could detect such signatures. </a:t>
            </a:r>
            <a:endParaRPr lang="en-US" dirty="0"/>
          </a:p>
        </p:txBody>
      </p:sp>
      <p:sp>
        <p:nvSpPr>
          <p:cNvPr id="4" name="Slide Number Placeholder 3"/>
          <p:cNvSpPr>
            <a:spLocks noGrp="1"/>
          </p:cNvSpPr>
          <p:nvPr>
            <p:ph type="sldNum" sz="quarter" idx="10"/>
          </p:nvPr>
        </p:nvSpPr>
        <p:spPr/>
        <p:txBody>
          <a:bodyPr/>
          <a:lstStyle/>
          <a:p>
            <a:fld id="{DFE75136-97E5-4CFC-9E61-B0B9FF9577A1}" type="slidenum">
              <a:rPr lang="en-CA" smtClean="0"/>
              <a:t>28</a:t>
            </a:fld>
            <a:endParaRPr lang="en-CA"/>
          </a:p>
        </p:txBody>
      </p:sp>
    </p:spTree>
    <p:extLst>
      <p:ext uri="{BB962C8B-B14F-4D97-AF65-F5344CB8AC3E}">
        <p14:creationId xmlns:p14="http://schemas.microsoft.com/office/powerpoint/2010/main" val="418764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(About 10-15 min) Using the</a:t>
            </a:r>
            <a:r>
              <a:rPr lang="en-CA" baseline="0" dirty="0"/>
              <a:t> Black Box:</a:t>
            </a:r>
          </a:p>
          <a:p>
            <a:r>
              <a:rPr lang="en-CA" baseline="0" dirty="0"/>
              <a:t>-Demonstrate the box by pulling several strings</a:t>
            </a:r>
          </a:p>
          <a:p>
            <a:r>
              <a:rPr lang="en-CA" baseline="0" dirty="0"/>
              <a:t>-Ask the participants to draw what they think is happening using their whiteboards</a:t>
            </a:r>
          </a:p>
          <a:p>
            <a:r>
              <a:rPr lang="en-CA" baseline="0" dirty="0"/>
              <a:t>-Ask 3-4 people with different ideas to come up at the same time.  Test their models, if they work, give their boards a checkmark (within a degree of error, they ALL should work)</a:t>
            </a:r>
          </a:p>
          <a:p>
            <a:r>
              <a:rPr lang="en-CA" baseline="0" dirty="0"/>
              <a:t>-Explain how nature can be described using models.  We observe the universe, and build models to explain and predict behaviour. </a:t>
            </a:r>
          </a:p>
          <a:p>
            <a:r>
              <a:rPr lang="en-CA" baseline="0" dirty="0"/>
              <a:t>-We test these model/theories until they are proven wrong. At that point, they need to be thrown out or revised. </a:t>
            </a:r>
          </a:p>
          <a:p>
            <a:r>
              <a:rPr lang="en-CA" baseline="0" dirty="0"/>
              <a:t>- Eureka moment for students: </a:t>
            </a:r>
            <a:r>
              <a:rPr lang="en-CA" b="1" baseline="0" dirty="0"/>
              <a:t>Several, different models are capable of describing the same thing. </a:t>
            </a:r>
          </a:p>
          <a:p>
            <a:r>
              <a:rPr lang="en-CA" baseline="0" dirty="0"/>
              <a:t>-Shake the Black Box.  Show how some of the drawn models fail, while others survive.</a:t>
            </a:r>
          </a:p>
          <a:p>
            <a:endParaRPr lang="en-CA" baseline="0" dirty="0"/>
          </a:p>
          <a:p>
            <a:r>
              <a:rPr lang="en-CA" baseline="0" dirty="0"/>
              <a:t>-It is important to build vocabulary such as “predict, observe, model, etc.”</a:t>
            </a:r>
            <a:endParaRPr lang="en-CA" dirty="0"/>
          </a:p>
        </p:txBody>
      </p:sp>
    </p:spTree>
    <p:extLst>
      <p:ext uri="{BB962C8B-B14F-4D97-AF65-F5344CB8AC3E}">
        <p14:creationId xmlns:p14="http://schemas.microsoft.com/office/powerpoint/2010/main" val="461521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ATLAS data (black points) are compared to the contribution expected from known particles (the filled histograms) in a number of control selections where no signal is expected (left of the dashed line) as well as in a number of selections where a supersymmetric signal, if it exists, would be enhanced (right of the dashed line). The statistical compatibility is reported on the lower panel, where a value above 5 in the signal selections would indicate a discovery. </a:t>
            </a:r>
          </a:p>
        </p:txBody>
      </p:sp>
      <p:sp>
        <p:nvSpPr>
          <p:cNvPr id="4" name="Slide Number Placeholder 3"/>
          <p:cNvSpPr>
            <a:spLocks noGrp="1"/>
          </p:cNvSpPr>
          <p:nvPr>
            <p:ph type="sldNum" sz="quarter" idx="10"/>
          </p:nvPr>
        </p:nvSpPr>
        <p:spPr/>
        <p:txBody>
          <a:bodyPr/>
          <a:lstStyle/>
          <a:p>
            <a:fld id="{DFE75136-97E5-4CFC-9E61-B0B9FF9577A1}" type="slidenum">
              <a:rPr lang="en-CA" smtClean="0"/>
              <a:t>30</a:t>
            </a:fld>
            <a:endParaRPr lang="en-CA"/>
          </a:p>
        </p:txBody>
      </p:sp>
    </p:spTree>
    <p:extLst>
      <p:ext uri="{BB962C8B-B14F-4D97-AF65-F5344CB8AC3E}">
        <p14:creationId xmlns:p14="http://schemas.microsoft.com/office/powerpoint/2010/main" val="2908801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Could modified</a:t>
            </a:r>
            <a:r>
              <a:rPr lang="en-CA" baseline="0" dirty="0"/>
              <a:t> gravity be back on the table</a:t>
            </a:r>
          </a:p>
          <a:p>
            <a:r>
              <a:rPr lang="en-CA" baseline="0" dirty="0"/>
              <a:t>Discuss </a:t>
            </a:r>
            <a:r>
              <a:rPr lang="en-CA" baseline="0" dirty="0" err="1"/>
              <a:t>verlinde</a:t>
            </a:r>
            <a:r>
              <a:rPr lang="en-CA" baseline="0" dirty="0"/>
              <a:t> and </a:t>
            </a:r>
            <a:r>
              <a:rPr lang="en-CA" baseline="0" dirty="0" err="1"/>
              <a:t>stacey</a:t>
            </a:r>
            <a:r>
              <a:rPr lang="en-CA" baseline="0" dirty="0"/>
              <a:t> </a:t>
            </a:r>
            <a:r>
              <a:rPr lang="en-CA" baseline="0" dirty="0" err="1"/>
              <a:t>mcgaugh</a:t>
            </a:r>
            <a:r>
              <a:rPr lang="en-CA" baseline="0" dirty="0"/>
              <a:t> work</a:t>
            </a:r>
            <a:endParaRPr lang="en-CA" dirty="0"/>
          </a:p>
        </p:txBody>
      </p:sp>
      <p:sp>
        <p:nvSpPr>
          <p:cNvPr id="4" name="Slide Number Placeholder 3"/>
          <p:cNvSpPr>
            <a:spLocks noGrp="1"/>
          </p:cNvSpPr>
          <p:nvPr>
            <p:ph type="sldNum" sz="quarter" idx="10"/>
          </p:nvPr>
        </p:nvSpPr>
        <p:spPr/>
        <p:txBody>
          <a:bodyPr/>
          <a:lstStyle/>
          <a:p>
            <a:fld id="{DFE75136-97E5-4CFC-9E61-B0B9FF9577A1}" type="slidenum">
              <a:rPr lang="en-CA" smtClean="0"/>
              <a:t>32</a:t>
            </a:fld>
            <a:endParaRPr lang="en-CA"/>
          </a:p>
        </p:txBody>
      </p:sp>
    </p:spTree>
    <p:extLst>
      <p:ext uri="{BB962C8B-B14F-4D97-AF65-F5344CB8AC3E}">
        <p14:creationId xmlns:p14="http://schemas.microsoft.com/office/powerpoint/2010/main" val="2003688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 Matter has been in the model all along…neutrinos!</a:t>
            </a:r>
          </a:p>
        </p:txBody>
      </p:sp>
    </p:spTree>
    <p:extLst>
      <p:ext uri="{BB962C8B-B14F-4D97-AF65-F5344CB8AC3E}">
        <p14:creationId xmlns:p14="http://schemas.microsoft.com/office/powerpoint/2010/main" val="4161310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a:t>
            </a:r>
          </a:p>
        </p:txBody>
      </p:sp>
    </p:spTree>
    <p:extLst>
      <p:ext uri="{BB962C8B-B14F-4D97-AF65-F5344CB8AC3E}">
        <p14:creationId xmlns:p14="http://schemas.microsoft.com/office/powerpoint/2010/main" val="2207628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CA" dirty="0"/>
              <a:t>PI is now the largest theoretical physics institute in the world.</a:t>
            </a:r>
          </a:p>
        </p:txBody>
      </p:sp>
    </p:spTree>
    <p:extLst>
      <p:ext uri="{BB962C8B-B14F-4D97-AF65-F5344CB8AC3E}">
        <p14:creationId xmlns:p14="http://schemas.microsoft.com/office/powerpoint/2010/main" val="2968416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Visit the website and show the teachers how to download</a:t>
            </a:r>
            <a:r>
              <a:rPr lang="en-CA" baseline="0" dirty="0"/>
              <a:t> the resources</a:t>
            </a:r>
            <a:endParaRPr lang="en-CA" dirty="0"/>
          </a:p>
        </p:txBody>
      </p:sp>
    </p:spTree>
    <p:extLst>
      <p:ext uri="{BB962C8B-B14F-4D97-AF65-F5344CB8AC3E}">
        <p14:creationId xmlns:p14="http://schemas.microsoft.com/office/powerpoint/2010/main" val="2095771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2900" dirty="0" err="1"/>
              <a:t>Eplus</a:t>
            </a:r>
            <a:r>
              <a:rPr lang="en-US" sz="2900" dirty="0"/>
              <a:t> is the modern physics teachers’ camp in Canada, and provides PI Outreach with a great deal of credibility and rapport in the educational community in Canada and beyond.</a:t>
            </a:r>
          </a:p>
          <a:p>
            <a:endParaRPr lang="en-US" sz="2900" dirty="0"/>
          </a:p>
          <a:p>
            <a:pPr marL="466618" indent="-186647">
              <a:buFont typeface="Arial" pitchFamily="34" charset="0"/>
              <a:buChar char="•"/>
            </a:pPr>
            <a:r>
              <a:rPr lang="en-CA" sz="2900" dirty="0">
                <a:solidFill>
                  <a:schemeClr val="bg1">
                    <a:lumMod val="65000"/>
                  </a:schemeClr>
                </a:solidFill>
                <a:latin typeface="Century Gothic" pitchFamily="34" charset="0"/>
              </a:rPr>
              <a:t>40 educators from across Canada and beyond</a:t>
            </a:r>
          </a:p>
          <a:p>
            <a:pPr marL="466618" indent="-186647">
              <a:buFont typeface="Arial" pitchFamily="34" charset="0"/>
              <a:buChar char="•"/>
            </a:pPr>
            <a:r>
              <a:rPr lang="en-CA" sz="2900" dirty="0">
                <a:solidFill>
                  <a:schemeClr val="bg1">
                    <a:lumMod val="65000"/>
                  </a:schemeClr>
                </a:solidFill>
                <a:latin typeface="Century Gothic" pitchFamily="34" charset="0"/>
              </a:rPr>
              <a:t>Pedagogical experts share effective strategies</a:t>
            </a:r>
          </a:p>
          <a:p>
            <a:pPr marL="466618" indent="-186647">
              <a:buFont typeface="Arial" pitchFamily="34" charset="0"/>
              <a:buChar char="•"/>
            </a:pPr>
            <a:r>
              <a:rPr lang="en-CA" sz="2900" dirty="0">
                <a:solidFill>
                  <a:schemeClr val="bg1">
                    <a:lumMod val="65000"/>
                  </a:schemeClr>
                </a:solidFill>
                <a:latin typeface="Century Gothic" pitchFamily="34" charset="0"/>
              </a:rPr>
              <a:t>Focus on student learning</a:t>
            </a:r>
          </a:p>
          <a:p>
            <a:pPr marL="466618" indent="-186647">
              <a:buFont typeface="Arial" pitchFamily="34" charset="0"/>
              <a:buChar char="•"/>
            </a:pPr>
            <a:r>
              <a:rPr lang="en-CA" sz="2900" dirty="0">
                <a:solidFill>
                  <a:schemeClr val="bg1">
                    <a:lumMod val="65000"/>
                  </a:schemeClr>
                </a:solidFill>
                <a:latin typeface="Century Gothic" pitchFamily="34" charset="0"/>
              </a:rPr>
              <a:t>National resource to educators</a:t>
            </a:r>
          </a:p>
          <a:p>
            <a:endParaRPr lang="en-US" sz="2900" dirty="0"/>
          </a:p>
          <a:p>
            <a:r>
              <a:rPr lang="en-US" sz="2900" b="1" dirty="0"/>
              <a:t>Focus is three-fold:</a:t>
            </a:r>
          </a:p>
          <a:p>
            <a:pPr marL="466618" indent="-186647">
              <a:buFont typeface="Arial" pitchFamily="34" charset="0"/>
              <a:buChar char="•"/>
            </a:pPr>
            <a:r>
              <a:rPr lang="en-US" sz="2900" dirty="0"/>
              <a:t>Provide rich modern physics content (PI researcher informed; PI in-class resources and presentations)</a:t>
            </a:r>
          </a:p>
          <a:p>
            <a:pPr marL="466618" indent="-186647">
              <a:buFont typeface="Arial" pitchFamily="34" charset="0"/>
              <a:buChar char="•"/>
            </a:pPr>
            <a:r>
              <a:rPr lang="en-US" sz="2900" dirty="0"/>
              <a:t>Ensure effective teaching strategies are role modeled (via Canada’s best physics teachers)</a:t>
            </a:r>
          </a:p>
          <a:p>
            <a:pPr marL="466618" indent="-186647">
              <a:buFont typeface="Arial" pitchFamily="34" charset="0"/>
              <a:buChar char="•"/>
            </a:pPr>
            <a:r>
              <a:rPr lang="en-US" sz="2900" dirty="0"/>
              <a:t>Facilitate communication among motivated educators</a:t>
            </a:r>
          </a:p>
        </p:txBody>
      </p:sp>
      <p:sp>
        <p:nvSpPr>
          <p:cNvPr id="4" name="Slide Number Placeholder 3"/>
          <p:cNvSpPr>
            <a:spLocks noGrp="1"/>
          </p:cNvSpPr>
          <p:nvPr>
            <p:ph type="sldNum" sz="quarter" idx="10"/>
          </p:nvPr>
        </p:nvSpPr>
        <p:spPr/>
        <p:txBody>
          <a:bodyPr/>
          <a:lstStyle/>
          <a:p>
            <a:fld id="{592FC526-64D6-4DC2-AE13-445057C7AE9A}" type="slidenum">
              <a:rPr lang="en-CA" smtClean="0">
                <a:solidFill>
                  <a:prstClr val="white"/>
                </a:solidFill>
              </a:rPr>
              <a:pPr/>
              <a:t>39</a:t>
            </a:fld>
            <a:endParaRPr lang="en-CA">
              <a:solidFill>
                <a:prstClr val="white"/>
              </a:solidFill>
            </a:endParaRPr>
          </a:p>
        </p:txBody>
      </p:sp>
    </p:spTree>
    <p:extLst>
      <p:ext uri="{BB962C8B-B14F-4D97-AF65-F5344CB8AC3E}">
        <p14:creationId xmlns:p14="http://schemas.microsoft.com/office/powerpoint/2010/main" val="1483359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CA" sz="2900" b="1" dirty="0">
                <a:solidFill>
                  <a:schemeClr val="accent6"/>
                </a:solidFill>
              </a:rPr>
              <a:t>ISSYP: International Summer School for Young Physicists</a:t>
            </a:r>
          </a:p>
          <a:p>
            <a:pPr marL="186647" indent="-186647">
              <a:buFont typeface="Arial" pitchFamily="34" charset="0"/>
              <a:buChar char="•"/>
            </a:pPr>
            <a:r>
              <a:rPr lang="en-CA" sz="2900" dirty="0">
                <a:solidFill>
                  <a:schemeClr val="accent6"/>
                </a:solidFill>
              </a:rPr>
              <a:t>20 Canadian, 20 International students</a:t>
            </a:r>
          </a:p>
          <a:p>
            <a:pPr marL="186647" indent="-186647">
              <a:buFont typeface="Arial" pitchFamily="34" charset="0"/>
              <a:buChar char="•"/>
            </a:pPr>
            <a:r>
              <a:rPr lang="en-CA" sz="2900" dirty="0">
                <a:solidFill>
                  <a:schemeClr val="accent6"/>
                </a:solidFill>
              </a:rPr>
              <a:t>20 male, 20 female</a:t>
            </a:r>
          </a:p>
          <a:p>
            <a:pPr marL="186647" indent="-186647">
              <a:buFont typeface="Arial" pitchFamily="34" charset="0"/>
              <a:buChar char="•"/>
            </a:pPr>
            <a:r>
              <a:rPr lang="en-CA" sz="2900" dirty="0">
                <a:solidFill>
                  <a:schemeClr val="accent6"/>
                </a:solidFill>
              </a:rPr>
              <a:t>Geographically diverse across Canada</a:t>
            </a:r>
          </a:p>
          <a:p>
            <a:pPr marL="186647" indent="-186647">
              <a:buFont typeface="Arial" pitchFamily="34" charset="0"/>
              <a:buChar char="•"/>
            </a:pPr>
            <a:r>
              <a:rPr lang="en-US" sz="2900" dirty="0">
                <a:solidFill>
                  <a:schemeClr val="accent6"/>
                </a:solidFill>
              </a:rPr>
              <a:t>2 week program</a:t>
            </a:r>
          </a:p>
          <a:p>
            <a:pPr marL="186647" indent="-186647">
              <a:buFont typeface="Arial" pitchFamily="34" charset="0"/>
              <a:buChar char="•"/>
            </a:pPr>
            <a:endParaRPr lang="en-US" sz="2900" dirty="0">
              <a:solidFill>
                <a:schemeClr val="accent6"/>
              </a:solidFill>
            </a:endParaRPr>
          </a:p>
          <a:p>
            <a:pPr marL="186647" indent="-186647" defTabSz="933237" eaLnBrk="1" fontAlgn="auto" hangingPunct="1">
              <a:spcBef>
                <a:spcPts val="0"/>
              </a:spcBef>
              <a:spcAft>
                <a:spcPts val="0"/>
              </a:spcAft>
              <a:buFont typeface="Arial" pitchFamily="34" charset="0"/>
              <a:buChar char="•"/>
              <a:defRPr/>
            </a:pPr>
            <a:r>
              <a:rPr lang="en-CA" sz="2900" dirty="0">
                <a:hlinkClick r:id="rId3"/>
              </a:rPr>
              <a:t>http://www.youtube.com/watch?v=u0w42R8ApKs&amp;feature=player_embedded</a:t>
            </a:r>
            <a:endParaRPr lang="en-CA" sz="2900" dirty="0"/>
          </a:p>
          <a:p>
            <a:pPr marL="186647" indent="-186647">
              <a:buFont typeface="Arial" pitchFamily="34" charset="0"/>
              <a:buChar char="•"/>
            </a:pPr>
            <a:endParaRPr lang="en-CA" sz="2900" dirty="0">
              <a:solidFill>
                <a:schemeClr val="accent6"/>
              </a:solidFill>
            </a:endParaRPr>
          </a:p>
          <a:p>
            <a:pPr marL="186647" indent="-186647">
              <a:buFont typeface="Arial" pitchFamily="34" charset="0"/>
              <a:buChar char="•"/>
            </a:pPr>
            <a:r>
              <a:rPr lang="en-CA" sz="2900" dirty="0">
                <a:solidFill>
                  <a:schemeClr val="accent6"/>
                </a:solidFill>
              </a:rPr>
              <a:t>Anecdotally, the top high school physics camp in the world; includes a trip 2km below ground to SNOLAB</a:t>
            </a:r>
          </a:p>
          <a:p>
            <a:pPr marL="466618" indent="-466618">
              <a:buFont typeface="Arial" pitchFamily="34" charset="0"/>
              <a:buChar char="•"/>
            </a:pPr>
            <a:endParaRPr lang="en-US" sz="2900" dirty="0">
              <a:solidFill>
                <a:schemeClr val="accent6"/>
              </a:solidFill>
            </a:endParaRPr>
          </a:p>
          <a:p>
            <a:pPr marL="174982" indent="-174982">
              <a:buFont typeface="Arial" pitchFamily="34" charset="0"/>
              <a:buChar char="•"/>
            </a:pPr>
            <a:r>
              <a:rPr lang="en-US" dirty="0">
                <a:latin typeface="+mn-lt"/>
                <a:ea typeface="+mn-ea"/>
              </a:rPr>
              <a:t>Presentations by Perimeter Institute researchers on cutting edge theoretical physics: hot topics such as superstring theory, quantum computing and dark matter.</a:t>
            </a:r>
          </a:p>
          <a:p>
            <a:pPr marL="174982" indent="-174982">
              <a:buFont typeface="Arial" pitchFamily="34" charset="0"/>
              <a:buChar char="•"/>
            </a:pPr>
            <a:r>
              <a:rPr lang="en-US" dirty="0">
                <a:latin typeface="+mn-lt"/>
                <a:ea typeface="+mn-ea"/>
              </a:rPr>
              <a:t>Opportunities to work with leading international theoretical physicists in small group mentoring sessions.</a:t>
            </a:r>
          </a:p>
          <a:p>
            <a:pPr marL="174982" indent="-174982">
              <a:buFont typeface="Arial" pitchFamily="34" charset="0"/>
              <a:buChar char="•"/>
            </a:pPr>
            <a:r>
              <a:rPr lang="en-US" dirty="0">
                <a:latin typeface="+mn-lt"/>
                <a:ea typeface="+mn-ea"/>
              </a:rPr>
              <a:t>Mini-courses on modern physics designed to deepen their insights into Einstein's ideas and the quantum nature of our universe.</a:t>
            </a:r>
          </a:p>
          <a:p>
            <a:pPr marL="174982" indent="-174982">
              <a:buFont typeface="Arial" pitchFamily="34" charset="0"/>
              <a:buChar char="•"/>
            </a:pPr>
            <a:r>
              <a:rPr lang="en-US" dirty="0">
                <a:latin typeface="+mn-lt"/>
                <a:ea typeface="+mn-ea"/>
              </a:rPr>
              <a:t>Hands-on labs, tours of </a:t>
            </a:r>
            <a:r>
              <a:rPr lang="en-US" dirty="0" err="1">
                <a:latin typeface="+mn-lt"/>
                <a:ea typeface="+mn-ea"/>
              </a:rPr>
              <a:t>neighbouring</a:t>
            </a:r>
            <a:r>
              <a:rPr lang="en-US" dirty="0">
                <a:latin typeface="+mn-lt"/>
                <a:ea typeface="+mn-ea"/>
              </a:rPr>
              <a:t> research facilities, and other exciting activities with like-minded students from around the globe.</a:t>
            </a:r>
          </a:p>
          <a:p>
            <a:pPr marL="174982" indent="-174982">
              <a:buFont typeface="Arial" pitchFamily="34" charset="0"/>
              <a:buChar char="•"/>
            </a:pPr>
            <a:r>
              <a:rPr lang="en-US" dirty="0">
                <a:latin typeface="+mn-lt"/>
                <a:ea typeface="+mn-ea"/>
              </a:rPr>
              <a:t>Awareness of their own potential as potential future researchers in theoretical physics.</a:t>
            </a:r>
          </a:p>
          <a:p>
            <a:pPr marL="466618" indent="-466618">
              <a:buFont typeface="Arial" pitchFamily="34" charset="0"/>
              <a:buChar char="•"/>
            </a:pPr>
            <a:endParaRPr lang="en-CA" sz="2900" dirty="0">
              <a:solidFill>
                <a:schemeClr val="accent6"/>
              </a:solidFill>
            </a:endParaRPr>
          </a:p>
          <a:p>
            <a:pPr marL="466618" indent="-466618">
              <a:buFont typeface="Arial" pitchFamily="34" charset="0"/>
              <a:buChar char="•"/>
            </a:pPr>
            <a:endParaRPr lang="en-US" sz="2900" dirty="0">
              <a:solidFill>
                <a:schemeClr val="accent6"/>
              </a:solidFill>
            </a:endParaRPr>
          </a:p>
          <a:p>
            <a:pPr marL="466618" indent="-466618">
              <a:buFont typeface="Arial" pitchFamily="34" charset="0"/>
              <a:buChar char="•"/>
            </a:pPr>
            <a:r>
              <a:rPr lang="en-US" i="1" dirty="0">
                <a:latin typeface="+mn-lt"/>
                <a:ea typeface="+mn-ea"/>
              </a:rPr>
              <a:t>SNOLAB is an underground science laboratory specializing in neutrino and dark matter physics. Situated two km below the surface in the Vale Creighton Mine located near Sudbury Ontario Canada, SNOLAB is an expansion of the existing facilities constructed for the Sudbury Neutrino Observatory (SNO) solar neutrino experiment.</a:t>
            </a:r>
            <a:endParaRPr lang="en-CA" sz="2900" i="1" dirty="0">
              <a:solidFill>
                <a:schemeClr val="accent6"/>
              </a:solidFill>
            </a:endParaRPr>
          </a:p>
        </p:txBody>
      </p:sp>
      <p:sp>
        <p:nvSpPr>
          <p:cNvPr id="4" name="Slide Number Placeholder 3"/>
          <p:cNvSpPr>
            <a:spLocks noGrp="1"/>
          </p:cNvSpPr>
          <p:nvPr>
            <p:ph type="sldNum" sz="quarter" idx="10"/>
          </p:nvPr>
        </p:nvSpPr>
        <p:spPr/>
        <p:txBody>
          <a:bodyPr/>
          <a:lstStyle/>
          <a:p>
            <a:fld id="{592FC526-64D6-4DC2-AE13-445057C7AE9A}" type="slidenum">
              <a:rPr lang="en-CA" smtClean="0">
                <a:solidFill>
                  <a:prstClr val="white"/>
                </a:solidFill>
              </a:rPr>
              <a:pPr/>
              <a:t>40</a:t>
            </a:fld>
            <a:endParaRPr lang="en-CA">
              <a:solidFill>
                <a:prstClr val="white"/>
              </a:solidFill>
            </a:endParaRPr>
          </a:p>
        </p:txBody>
      </p:sp>
    </p:spTree>
    <p:extLst>
      <p:ext uri="{BB962C8B-B14F-4D97-AF65-F5344CB8AC3E}">
        <p14:creationId xmlns:p14="http://schemas.microsoft.com/office/powerpoint/2010/main" val="1483359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09577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Uniform</a:t>
            </a:r>
            <a:r>
              <a:rPr lang="en-CA" baseline="0" dirty="0"/>
              <a:t> Circular Motion (5-7 min)</a:t>
            </a:r>
            <a:endParaRPr lang="en-CA" dirty="0"/>
          </a:p>
          <a:p>
            <a:r>
              <a:rPr lang="en-CA" dirty="0"/>
              <a:t>-Begin by asking the participants to use their white boards to predict what happens to velocity as mass changes (PEOE).</a:t>
            </a:r>
            <a:r>
              <a:rPr lang="en-CA" baseline="0" dirty="0"/>
              <a:t>  Ask them to explain their reasoning using diagrams, metaphors, etc.  </a:t>
            </a:r>
          </a:p>
          <a:p>
            <a:r>
              <a:rPr lang="en-CA" dirty="0"/>
              <a:t>-After the PEOE, get the students</a:t>
            </a:r>
            <a:r>
              <a:rPr lang="en-CA" baseline="0" dirty="0"/>
              <a:t> to complete the lab portion (18-20 min) of the activity.  Make sure the participants get to the point where they must predict the weight of the unknown mass.</a:t>
            </a:r>
          </a:p>
          <a:p>
            <a:r>
              <a:rPr lang="en-CA" baseline="0" dirty="0"/>
              <a:t>-Use some time at the end to explain the effectiveness of group work, and the ability to collaborate, communicate, and strategize.</a:t>
            </a:r>
            <a:endParaRPr lang="en-CA" dirty="0"/>
          </a:p>
        </p:txBody>
      </p:sp>
    </p:spTree>
    <p:extLst>
      <p:ext uri="{BB962C8B-B14F-4D97-AF65-F5344CB8AC3E}">
        <p14:creationId xmlns:p14="http://schemas.microsoft.com/office/powerpoint/2010/main" val="86040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remainder of this section are video clips to use.</a:t>
            </a:r>
            <a:r>
              <a:rPr lang="en-CA" baseline="0" dirty="0"/>
              <a:t>  Choose the ones that will complement your presentation.  Ensure that the connections are made between circular motion, and dark matter.</a:t>
            </a:r>
            <a:endParaRPr lang="en-CA" dirty="0"/>
          </a:p>
        </p:txBody>
      </p:sp>
    </p:spTree>
    <p:extLst>
      <p:ext uri="{BB962C8B-B14F-4D97-AF65-F5344CB8AC3E}">
        <p14:creationId xmlns:p14="http://schemas.microsoft.com/office/powerpoint/2010/main" val="424893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show you a clip from</a:t>
            </a:r>
            <a:r>
              <a:rPr lang="en-CA" baseline="0" dirty="0"/>
              <a:t> the video that highlights just what Rubin observed. She looked at Andromeda and saw stars </a:t>
            </a:r>
            <a:r>
              <a:rPr lang="en-CA" baseline="0"/>
              <a:t>mov</a:t>
            </a:r>
            <a:endParaRPr lang="en-CA" dirty="0"/>
          </a:p>
        </p:txBody>
      </p:sp>
    </p:spTree>
    <p:extLst>
      <p:ext uri="{BB962C8B-B14F-4D97-AF65-F5344CB8AC3E}">
        <p14:creationId xmlns:p14="http://schemas.microsoft.com/office/powerpoint/2010/main" val="352765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a:t>
            </a:r>
            <a:r>
              <a:rPr lang="en-CA" baseline="0" dirty="0"/>
              <a:t> can scale up what we found with the circular motion apparatus to a galaxy. The principles are the same.</a:t>
            </a:r>
            <a:endParaRPr lang="en-CA" dirty="0"/>
          </a:p>
        </p:txBody>
      </p:sp>
    </p:spTree>
    <p:extLst>
      <p:ext uri="{BB962C8B-B14F-4D97-AF65-F5344CB8AC3E}">
        <p14:creationId xmlns:p14="http://schemas.microsoft.com/office/powerpoint/2010/main" val="27985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a:t>
            </a:r>
          </a:p>
        </p:txBody>
      </p:sp>
    </p:spTree>
    <p:extLst>
      <p:ext uri="{BB962C8B-B14F-4D97-AF65-F5344CB8AC3E}">
        <p14:creationId xmlns:p14="http://schemas.microsoft.com/office/powerpoint/2010/main" val="224220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85138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What’s going on? You</a:t>
            </a:r>
            <a:r>
              <a:rPr lang="en-CA" baseline="0" dirty="0"/>
              <a:t> know the answer is dark matter. But what would your students make of this?</a:t>
            </a:r>
            <a:endParaRPr lang="en-CA" dirty="0"/>
          </a:p>
        </p:txBody>
      </p:sp>
    </p:spTree>
    <p:extLst>
      <p:ext uri="{BB962C8B-B14F-4D97-AF65-F5344CB8AC3E}">
        <p14:creationId xmlns:p14="http://schemas.microsoft.com/office/powerpoint/2010/main" val="259022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F9362E-9D1C-554D-921A-947B7147FB0B}" type="datetimeFigureOut">
              <a:rPr lang="en-US" smtClean="0"/>
              <a:t>11/11/2019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AD281A-E2A5-9447-A8A9-FADF015B4582}" type="slidenum">
              <a:rPr lang="en-US" smtClean="0"/>
              <a:t>‹#›</a:t>
            </a:fld>
            <a:endParaRPr lang="en-US"/>
          </a:p>
        </p:txBody>
      </p:sp>
    </p:spTree>
    <p:extLst>
      <p:ext uri="{BB962C8B-B14F-4D97-AF65-F5344CB8AC3E}">
        <p14:creationId xmlns:p14="http://schemas.microsoft.com/office/powerpoint/2010/main" val="419335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7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9"/>
            <a:ext cx="8229600" cy="1143000"/>
          </a:xfrm>
        </p:spPr>
        <p:txBody>
          <a:bodyPr>
            <a:noAutofit/>
          </a:bodyPr>
          <a:lstStyle>
            <a:lvl1pPr>
              <a:defRPr lang="en-CA" sz="32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414290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8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9"/>
            <a:ext cx="8229600" cy="1143000"/>
          </a:xfrm>
        </p:spPr>
        <p:txBody>
          <a:bodyPr>
            <a:noAutofit/>
          </a:bodyPr>
          <a:lstStyle>
            <a:lvl1pPr>
              <a:defRPr lang="en-CA" sz="32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15501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9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9"/>
            <a:ext cx="8229600" cy="1143000"/>
          </a:xfrm>
        </p:spPr>
        <p:txBody>
          <a:bodyPr>
            <a:noAutofit/>
          </a:bodyPr>
          <a:lstStyle>
            <a:lvl1pPr>
              <a:defRPr lang="en-CA" sz="32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308792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0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9"/>
            <a:ext cx="8229600" cy="1143000"/>
          </a:xfrm>
        </p:spPr>
        <p:txBody>
          <a:bodyPr>
            <a:noAutofit/>
          </a:bodyPr>
          <a:lstStyle>
            <a:lvl1pPr>
              <a:defRPr lang="en-CA" sz="32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4146111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838201"/>
            <a:ext cx="8229600" cy="579439"/>
          </a:xfrm>
        </p:spPr>
        <p:txBody>
          <a:bodyPr/>
          <a:lstStyle/>
          <a:p>
            <a:r>
              <a:rPr lang="en-US"/>
              <a:t>Click to edit Master title style</a:t>
            </a:r>
          </a:p>
        </p:txBody>
      </p:sp>
      <p:sp>
        <p:nvSpPr>
          <p:cNvPr id="6" name="Content Placeholder 2"/>
          <p:cNvSpPr>
            <a:spLocks noGrp="1"/>
          </p:cNvSpPr>
          <p:nvPr>
            <p:ph idx="1"/>
          </p:nvPr>
        </p:nvSpPr>
        <p:spPr>
          <a:xfrm>
            <a:off x="457200" y="1600201"/>
            <a:ext cx="8229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7830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4_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fld id="{CB5629F2-7650-E64C-BC5C-6FACFDC443A6}" type="slidenum">
              <a:rPr lang="en-US"/>
              <a:pPr/>
              <a:t>‹#›</a:t>
            </a:fld>
            <a:endParaRPr lang="en-US" dirty="0"/>
          </a:p>
        </p:txBody>
      </p:sp>
    </p:spTree>
    <p:extLst>
      <p:ext uri="{BB962C8B-B14F-4D97-AF65-F5344CB8AC3E}">
        <p14:creationId xmlns:p14="http://schemas.microsoft.com/office/powerpoint/2010/main" val="391828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838200"/>
            <a:ext cx="8229600" cy="579438"/>
          </a:xfrm>
        </p:spPr>
        <p:txBody>
          <a:bodyPr/>
          <a:lstStyle/>
          <a:p>
            <a:r>
              <a:rPr lang="en-US"/>
              <a:t>Click to edit Master title style</a:t>
            </a:r>
          </a:p>
        </p:txBody>
      </p:sp>
      <p:sp>
        <p:nvSpPr>
          <p:cNvPr id="6" name="Content Placeholder 2"/>
          <p:cNvSpPr>
            <a:spLocks noGrp="1"/>
          </p:cNvSpPr>
          <p:nvPr>
            <p:ph idx="1"/>
          </p:nvPr>
        </p:nvSpPr>
        <p:spPr>
          <a:xfrm>
            <a:off x="457200" y="1600201"/>
            <a:ext cx="8229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463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9"/>
            <a:ext cx="8229600" cy="1143000"/>
          </a:xfrm>
        </p:spPr>
        <p:txBody>
          <a:bodyPr>
            <a:noAutofit/>
          </a:bodyPr>
          <a:lstStyle>
            <a:lvl1pPr>
              <a:defRPr lang="en-CA" sz="32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209831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9"/>
            <a:ext cx="8229600" cy="1143000"/>
          </a:xfrm>
        </p:spPr>
        <p:txBody>
          <a:bodyPr>
            <a:noAutofit/>
          </a:bodyPr>
          <a:lstStyle>
            <a:lvl1pPr>
              <a:defRPr lang="en-CA" sz="32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20983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0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9"/>
            <a:ext cx="8229600" cy="1143000"/>
          </a:xfrm>
        </p:spPr>
        <p:txBody>
          <a:bodyPr>
            <a:noAutofit/>
          </a:bodyPr>
          <a:lstStyle>
            <a:lvl1pPr>
              <a:defRPr lang="en-CA" sz="32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61865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3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9"/>
            <a:ext cx="8229600" cy="1143000"/>
          </a:xfrm>
        </p:spPr>
        <p:txBody>
          <a:bodyPr>
            <a:noAutofit/>
          </a:bodyPr>
          <a:lstStyle>
            <a:lvl1pPr>
              <a:defRPr lang="en-CA" sz="32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361286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4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9"/>
            <a:ext cx="8229600" cy="1143000"/>
          </a:xfrm>
        </p:spPr>
        <p:txBody>
          <a:bodyPr>
            <a:noAutofit/>
          </a:bodyPr>
          <a:lstStyle>
            <a:lvl1pPr>
              <a:defRPr lang="en-CA" sz="32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160894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5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9"/>
            <a:ext cx="8229600" cy="1143000"/>
          </a:xfrm>
        </p:spPr>
        <p:txBody>
          <a:bodyPr>
            <a:noAutofit/>
          </a:bodyPr>
          <a:lstStyle>
            <a:lvl1pPr>
              <a:defRPr lang="en-CA" sz="32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325589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6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9"/>
            <a:ext cx="8229600" cy="1143000"/>
          </a:xfrm>
        </p:spPr>
        <p:txBody>
          <a:bodyPr>
            <a:noAutofit/>
          </a:bodyPr>
          <a:lstStyle>
            <a:lvl1pPr>
              <a:defRPr lang="en-CA" sz="32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235542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579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8421983"/>
      </p:ext>
    </p:extLst>
  </p:cSld>
  <p:clrMap bg1="lt1" tx1="dk1" bg2="lt2" tx2="dk2" accent1="accent1" accent2="accent2" accent3="accent3" accent4="accent4" accent5="accent5" accent6="accent6" hlink="hlink" folHlink="folHlink"/>
  <p:sldLayoutIdLst>
    <p:sldLayoutId id="2147484230" r:id="rId1"/>
    <p:sldLayoutId id="2147484235" r:id="rId2"/>
    <p:sldLayoutId id="2147484236" r:id="rId3"/>
    <p:sldLayoutId id="2147484237"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50" r:id="rId14"/>
    <p:sldLayoutId id="2147484268" r:id="rId15"/>
  </p:sldLayoutIdLst>
  <p:txStyles>
    <p:titleStyle>
      <a:lvl1pPr algn="l" defTabSz="457200" rtl="0" eaLnBrk="1" latinLnBrk="0" hangingPunct="1">
        <a:spcBef>
          <a:spcPct val="0"/>
        </a:spcBef>
        <a:buNone/>
        <a:defRPr sz="35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000000"/>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s.perimeterinstitute.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esources.perimeterinstitute.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resources.perimeterinstitute.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hyperlink" Target="https://resources.perimeterinstitute.ca/"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42.jpe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hyperlink" Target="mailto:dfish@perimeterinstitute.ca"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mailto:omichalopoulos@gmail.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943600" y="2936875"/>
            <a:ext cx="1463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bg1"/>
                </a:solidFill>
                <a:latin typeface="Arial" charset="0"/>
                <a:ea typeface="MS Pゴシック" charset="0"/>
                <a:cs typeface="MS Pゴシック" charset="0"/>
              </a:defRPr>
            </a:lvl1pPr>
            <a:lvl2pPr marL="742950" indent="-285750" eaLnBrk="0" hangingPunct="0">
              <a:defRPr sz="4400">
                <a:solidFill>
                  <a:schemeClr val="bg1"/>
                </a:solidFill>
                <a:latin typeface="Arial" charset="0"/>
                <a:ea typeface="MS Pゴシック" charset="0"/>
                <a:cs typeface="MS Pゴシック" charset="0"/>
              </a:defRPr>
            </a:lvl2pPr>
            <a:lvl3pPr marL="1143000" indent="-228600" eaLnBrk="0" hangingPunct="0">
              <a:defRPr sz="4400">
                <a:solidFill>
                  <a:schemeClr val="bg1"/>
                </a:solidFill>
                <a:latin typeface="Arial" charset="0"/>
                <a:ea typeface="MS Pゴシック" charset="0"/>
                <a:cs typeface="MS Pゴシック" charset="0"/>
              </a:defRPr>
            </a:lvl3pPr>
            <a:lvl4pPr marL="1600200" indent="-228600" eaLnBrk="0" hangingPunct="0">
              <a:defRPr sz="4400">
                <a:solidFill>
                  <a:schemeClr val="bg1"/>
                </a:solidFill>
                <a:latin typeface="Arial" charset="0"/>
                <a:ea typeface="MS Pゴシック" charset="0"/>
                <a:cs typeface="MS Pゴシック" charset="0"/>
              </a:defRPr>
            </a:lvl4pPr>
            <a:lvl5pPr marL="2057400" indent="-228600" eaLnBrk="0" hangingPunct="0">
              <a:defRPr sz="4400">
                <a:solidFill>
                  <a:schemeClr val="bg1"/>
                </a:solidFill>
                <a:latin typeface="Arial" charset="0"/>
                <a:ea typeface="MS Pゴシック" charset="0"/>
                <a:cs typeface="MS Pゴシック" charset="0"/>
              </a:defRPr>
            </a:lvl5pPr>
            <a:lvl6pPr marL="25146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6pPr>
            <a:lvl7pPr marL="29718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7pPr>
            <a:lvl8pPr marL="34290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8pPr>
            <a:lvl9pPr marL="38862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9pPr>
          </a:lstStyle>
          <a:p>
            <a:pPr eaLnBrk="1" hangingPunct="1"/>
            <a:endParaRPr lang="en-CA" sz="2400" dirty="0">
              <a:latin typeface="Times New Roman" charset="0"/>
            </a:endParaRPr>
          </a:p>
        </p:txBody>
      </p:sp>
      <p:sp>
        <p:nvSpPr>
          <p:cNvPr id="3076" name="TextBox 3"/>
          <p:cNvSpPr txBox="1">
            <a:spLocks noChangeArrowheads="1"/>
          </p:cNvSpPr>
          <p:nvPr/>
        </p:nvSpPr>
        <p:spPr bwMode="auto">
          <a:xfrm>
            <a:off x="0" y="2590800"/>
            <a:ext cx="9144000" cy="630942"/>
          </a:xfrm>
          <a:prstGeom prst="rect">
            <a:avLst/>
          </a:prstGeom>
          <a:noFill/>
          <a:ln w="9525">
            <a:noFill/>
            <a:miter lim="800000"/>
            <a:headEnd/>
            <a:tailEnd/>
          </a:ln>
        </p:spPr>
        <p:txBody>
          <a:bodyPr>
            <a:spAutoFit/>
          </a:bodyPr>
          <a:lstStyle/>
          <a:p>
            <a:pPr algn="ctr">
              <a:defRPr/>
            </a:pPr>
            <a:r>
              <a:rPr lang="en-CA" sz="3500" b="1" i="1" dirty="0">
                <a:solidFill>
                  <a:schemeClr val="tx1"/>
                </a:solidFill>
                <a:effectLst>
                  <a:outerShdw blurRad="38100" dist="38100" dir="2700000" algn="tl">
                    <a:srgbClr val="000000">
                      <a:alpha val="43137"/>
                    </a:srgbClr>
                  </a:outerShdw>
                </a:effectLst>
                <a:ea typeface="MS Pゴシック" pitchFamily="-92" charset="-128"/>
                <a:cs typeface="+mn-cs"/>
              </a:rPr>
              <a:t>     </a:t>
            </a:r>
            <a:endParaRPr lang="en-CA" sz="3400" b="1" i="1" dirty="0">
              <a:solidFill>
                <a:schemeClr val="tx1"/>
              </a:solidFill>
              <a:effectLst>
                <a:outerShdw blurRad="38100" dist="38100" dir="2700000" algn="tl">
                  <a:srgbClr val="000000">
                    <a:alpha val="43137"/>
                  </a:srgbClr>
                </a:outerShdw>
              </a:effectLst>
              <a:ea typeface="MS Pゴシック" pitchFamily="-92" charset="-128"/>
              <a:cs typeface="+mn-cs"/>
            </a:endParaRPr>
          </a:p>
        </p:txBody>
      </p:sp>
      <p:sp>
        <p:nvSpPr>
          <p:cNvPr id="4" name="TextBox 3"/>
          <p:cNvSpPr txBox="1"/>
          <p:nvPr/>
        </p:nvSpPr>
        <p:spPr>
          <a:xfrm>
            <a:off x="395536" y="463773"/>
            <a:ext cx="6120680" cy="1446550"/>
          </a:xfrm>
          <a:prstGeom prst="rect">
            <a:avLst/>
          </a:prstGeom>
          <a:noFill/>
        </p:spPr>
        <p:txBody>
          <a:bodyPr wrap="square" rtlCol="0">
            <a:spAutoFit/>
          </a:bodyPr>
          <a:lstStyle/>
          <a:p>
            <a:r>
              <a:rPr lang="en-CA" dirty="0">
                <a:solidFill>
                  <a:srgbClr val="000000"/>
                </a:solidFill>
                <a:latin typeface="Tekton Pro"/>
                <a:cs typeface="Arial"/>
              </a:rPr>
              <a:t>Perimeter Exploration:</a:t>
            </a:r>
          </a:p>
          <a:p>
            <a:r>
              <a:rPr lang="en-CA" b="1" dirty="0">
                <a:solidFill>
                  <a:srgbClr val="000000"/>
                </a:solidFill>
                <a:latin typeface="Tekton Pro"/>
                <a:cs typeface="Arial"/>
              </a:rPr>
              <a:t>Dark Matter</a:t>
            </a:r>
            <a:endParaRPr lang="en-US" b="1" dirty="0">
              <a:solidFill>
                <a:srgbClr val="000000"/>
              </a:solidFill>
              <a:latin typeface="Tekton Pro"/>
              <a:cs typeface="Arial"/>
            </a:endParaRPr>
          </a:p>
        </p:txBody>
      </p:sp>
      <p:pic>
        <p:nvPicPr>
          <p:cNvPr id="6" name="Picture 5">
            <a:extLst>
              <a:ext uri="{FF2B5EF4-FFF2-40B4-BE49-F238E27FC236}">
                <a16:creationId xmlns:a16="http://schemas.microsoft.com/office/drawing/2014/main" id="{BB63453B-F218-435C-BDCE-69A649355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 y="2273569"/>
            <a:ext cx="9195254" cy="357476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96" y="639762"/>
            <a:ext cx="8229600" cy="579438"/>
          </a:xfrm>
        </p:spPr>
        <p:txBody>
          <a:bodyPr>
            <a:noAutofit/>
          </a:bodyPr>
          <a:lstStyle/>
          <a:p>
            <a:r>
              <a:rPr lang="en-CA" sz="4800" dirty="0">
                <a:latin typeface="Tekton Pro" panose="020F0603020208020904" pitchFamily="34" charset="0"/>
              </a:rPr>
              <a:t>Uniform Circular Motion</a:t>
            </a:r>
          </a:p>
        </p:txBody>
      </p:sp>
      <p:sp>
        <p:nvSpPr>
          <p:cNvPr id="5" name="TextBox 4">
            <a:extLst>
              <a:ext uri="{FF2B5EF4-FFF2-40B4-BE49-F238E27FC236}">
                <a16:creationId xmlns:a16="http://schemas.microsoft.com/office/drawing/2014/main" id="{0783B6A8-1CFB-4AC6-A90D-3385C84DC3D4}"/>
              </a:ext>
            </a:extLst>
          </p:cNvPr>
          <p:cNvSpPr txBox="1"/>
          <p:nvPr/>
        </p:nvSpPr>
        <p:spPr>
          <a:xfrm>
            <a:off x="971600" y="2348880"/>
            <a:ext cx="7200800" cy="126188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dirty="0">
                <a:solidFill>
                  <a:srgbClr val="00B050"/>
                </a:solidFill>
              </a:rPr>
              <a:t>Download the video at: </a:t>
            </a:r>
            <a:r>
              <a:rPr lang="en-CA" sz="3200" dirty="0">
                <a:solidFill>
                  <a:srgbClr val="00B050"/>
                </a:solidFill>
                <a:hlinkClick r:id="rId3"/>
              </a:rPr>
              <a:t>https://resources.perimeterinstitute.ca</a:t>
            </a:r>
            <a:endParaRPr lang="en-CA" sz="3200" dirty="0">
              <a:solidFill>
                <a:srgbClr val="00B050"/>
              </a:solidFill>
            </a:endParaRPr>
          </a:p>
        </p:txBody>
      </p:sp>
    </p:spTree>
    <p:extLst>
      <p:ext uri="{BB962C8B-B14F-4D97-AF65-F5344CB8AC3E}">
        <p14:creationId xmlns:p14="http://schemas.microsoft.com/office/powerpoint/2010/main" val="136150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72" y="668754"/>
            <a:ext cx="8229600" cy="579438"/>
          </a:xfrm>
        </p:spPr>
        <p:txBody>
          <a:bodyPr>
            <a:noAutofit/>
          </a:bodyPr>
          <a:lstStyle/>
          <a:p>
            <a:r>
              <a:rPr lang="en-CA" sz="4800" dirty="0">
                <a:latin typeface="Tekton Pro" panose="020F0603020208020904" pitchFamily="34" charset="0"/>
              </a:rPr>
              <a:t>Uniform Circular Motion</a:t>
            </a:r>
          </a:p>
        </p:txBody>
      </p:sp>
      <p:sp>
        <p:nvSpPr>
          <p:cNvPr id="3" name="Content Placeholder 2"/>
          <p:cNvSpPr>
            <a:spLocks noGrp="1"/>
          </p:cNvSpPr>
          <p:nvPr>
            <p:ph idx="1"/>
          </p:nvPr>
        </p:nvSpPr>
        <p:spPr>
          <a:xfrm>
            <a:off x="395536" y="2254415"/>
            <a:ext cx="3538736" cy="2489977"/>
          </a:xfrm>
        </p:spPr>
        <p:txBody>
          <a:bodyPr>
            <a:noAutofit/>
          </a:bodyPr>
          <a:lstStyle/>
          <a:p>
            <a:pPr marL="0" indent="0" algn="ctr">
              <a:buNone/>
            </a:pPr>
            <a:r>
              <a:rPr lang="en-CA" sz="3600" dirty="0">
                <a:latin typeface="Tekton Pro" panose="020F0603020208020904" pitchFamily="34" charset="0"/>
              </a:rPr>
              <a:t>Orbital speed depends on the mass of the central object.</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83968" y="1772816"/>
            <a:ext cx="4211529" cy="3453177"/>
          </a:xfrm>
          <a:prstGeom prst="rect">
            <a:avLst/>
          </a:prstGeom>
        </p:spPr>
      </p:pic>
    </p:spTree>
    <p:extLst>
      <p:ext uri="{BB962C8B-B14F-4D97-AF65-F5344CB8AC3E}">
        <p14:creationId xmlns:p14="http://schemas.microsoft.com/office/powerpoint/2010/main" val="338336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628800"/>
            <a:ext cx="7135221" cy="3972480"/>
          </a:xfrm>
        </p:spPr>
      </p:pic>
      <p:sp>
        <p:nvSpPr>
          <p:cNvPr id="6" name="Title 1"/>
          <p:cNvSpPr>
            <a:spLocks noGrp="1"/>
          </p:cNvSpPr>
          <p:nvPr>
            <p:ph type="title"/>
          </p:nvPr>
        </p:nvSpPr>
        <p:spPr>
          <a:xfrm>
            <a:off x="640434" y="607795"/>
            <a:ext cx="8229600" cy="579437"/>
          </a:xfrm>
        </p:spPr>
        <p:txBody>
          <a:bodyPr>
            <a:noAutofit/>
          </a:bodyPr>
          <a:lstStyle/>
          <a:p>
            <a:r>
              <a:rPr lang="en-CA" sz="4800" dirty="0">
                <a:latin typeface="Tekton Pro" panose="020F0603020208020904" pitchFamily="34" charset="0"/>
              </a:rPr>
              <a:t>Extend this to galaxies</a:t>
            </a:r>
          </a:p>
        </p:txBody>
      </p:sp>
    </p:spTree>
    <p:extLst>
      <p:ext uri="{BB962C8B-B14F-4D97-AF65-F5344CB8AC3E}">
        <p14:creationId xmlns:p14="http://schemas.microsoft.com/office/powerpoint/2010/main" val="288124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08" y="639762"/>
            <a:ext cx="8229600" cy="579438"/>
          </a:xfrm>
        </p:spPr>
        <p:txBody>
          <a:bodyPr>
            <a:noAutofit/>
          </a:bodyPr>
          <a:lstStyle/>
          <a:p>
            <a:r>
              <a:rPr lang="en-CA" sz="4800" b="0" dirty="0">
                <a:latin typeface="Tekton Pro" panose="020F0603020208020904" pitchFamily="34" charset="0"/>
              </a:rPr>
              <a:t>Uniform Circular Motion</a:t>
            </a:r>
          </a:p>
        </p:txBody>
      </p:sp>
      <p:sp>
        <p:nvSpPr>
          <p:cNvPr id="5" name="Content Placeholder 4">
            <a:extLst>
              <a:ext uri="{FF2B5EF4-FFF2-40B4-BE49-F238E27FC236}">
                <a16:creationId xmlns:a16="http://schemas.microsoft.com/office/drawing/2014/main" id="{6A0A3994-BA73-47FA-9C9F-B6EB2549B6A1}"/>
              </a:ext>
            </a:extLst>
          </p:cNvPr>
          <p:cNvSpPr>
            <a:spLocks noGrp="1"/>
          </p:cNvSpPr>
          <p:nvPr>
            <p:ph idx="1"/>
          </p:nvPr>
        </p:nvSpPr>
        <p:spPr/>
        <p:txBody>
          <a:bodyPr/>
          <a:lstStyle/>
          <a:p>
            <a:endParaRPr lang="en-CA"/>
          </a:p>
        </p:txBody>
      </p:sp>
      <p:sp>
        <p:nvSpPr>
          <p:cNvPr id="6" name="TextBox 5">
            <a:extLst>
              <a:ext uri="{FF2B5EF4-FFF2-40B4-BE49-F238E27FC236}">
                <a16:creationId xmlns:a16="http://schemas.microsoft.com/office/drawing/2014/main" id="{7080FB46-740C-4EA8-AA0D-370DD54C2BEE}"/>
              </a:ext>
            </a:extLst>
          </p:cNvPr>
          <p:cNvSpPr txBox="1"/>
          <p:nvPr/>
        </p:nvSpPr>
        <p:spPr>
          <a:xfrm>
            <a:off x="971600" y="2348880"/>
            <a:ext cx="7200800" cy="126188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dirty="0">
                <a:solidFill>
                  <a:srgbClr val="00B050"/>
                </a:solidFill>
              </a:rPr>
              <a:t>Download the video at: </a:t>
            </a:r>
            <a:r>
              <a:rPr lang="en-CA" sz="3200" dirty="0">
                <a:solidFill>
                  <a:srgbClr val="00B050"/>
                </a:solidFill>
                <a:hlinkClick r:id="rId3"/>
              </a:rPr>
              <a:t>https://resources.perimeterinstitute.ca</a:t>
            </a:r>
            <a:endParaRPr lang="en-CA" sz="3200" dirty="0">
              <a:solidFill>
                <a:srgbClr val="00B050"/>
              </a:solidFill>
            </a:endParaRPr>
          </a:p>
        </p:txBody>
      </p:sp>
    </p:spTree>
    <p:extLst>
      <p:ext uri="{BB962C8B-B14F-4D97-AF65-F5344CB8AC3E}">
        <p14:creationId xmlns:p14="http://schemas.microsoft.com/office/powerpoint/2010/main" val="408162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3608" y="1634148"/>
            <a:ext cx="7165996"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a:xfrm>
            <a:off x="762000" y="666090"/>
            <a:ext cx="8229600" cy="579438"/>
          </a:xfrm>
        </p:spPr>
        <p:txBody>
          <a:bodyPr>
            <a:noAutofit/>
          </a:bodyPr>
          <a:lstStyle/>
          <a:p>
            <a:r>
              <a:rPr lang="en-US" sz="3600" dirty="0">
                <a:latin typeface="Tekton Pro" panose="020F0603020208020904" pitchFamily="34" charset="0"/>
              </a:rPr>
              <a:t>Triangulum is More Massive Than it Looks</a:t>
            </a:r>
          </a:p>
        </p:txBody>
      </p:sp>
    </p:spTree>
    <p:extLst>
      <p:ext uri="{BB962C8B-B14F-4D97-AF65-F5344CB8AC3E}">
        <p14:creationId xmlns:p14="http://schemas.microsoft.com/office/powerpoint/2010/main" val="363369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6/69/NASA-HS201427a-HubbleUltraDeepField2014-20140603.jpg">
            <a:extLst>
              <a:ext uri="{FF2B5EF4-FFF2-40B4-BE49-F238E27FC236}">
                <a16:creationId xmlns:a16="http://schemas.microsoft.com/office/drawing/2014/main" id="{5B892636-CA54-472C-904C-09D220BDDC8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520" y="-844181"/>
            <a:ext cx="9433047" cy="86135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691678" y="856159"/>
            <a:ext cx="5976665" cy="1489720"/>
          </a:xfrm>
          <a:solidFill>
            <a:schemeClr val="tx1"/>
          </a:solidFill>
        </p:spPr>
        <p:txBody>
          <a:bodyPr>
            <a:noAutofit/>
          </a:bodyPr>
          <a:lstStyle/>
          <a:p>
            <a:pPr algn="ctr"/>
            <a:r>
              <a:rPr lang="en-CA" sz="4400" b="0" dirty="0">
                <a:solidFill>
                  <a:schemeClr val="bg1"/>
                </a:solidFill>
                <a:latin typeface="Tekton Pro" panose="020F0603020208020904" pitchFamily="34" charset="0"/>
              </a:rPr>
              <a:t>The same discrepancy happens in most galaxies</a:t>
            </a:r>
          </a:p>
        </p:txBody>
      </p:sp>
      <p:sp>
        <p:nvSpPr>
          <p:cNvPr id="4" name="AutoShape 2" descr="data:image/png;base64,iVBORw0KGgoAAAANSUhEUgAAAKoAAAEpCAMAAAA0+0lyAAABAlBMVEX///8AXpwAW5kAYZ8Agr0AjsgAZqMAVJMAaaYAZKIAdrIAi8UAbKkAf7oAcKwAVpUAls8AerYAh8EAkssAnNUAo9sAodkAreQAqeEAr+YAldEAUJAAj8wAisgAba4ASY0APYcAXqEARIz19vnm7vUAqeUAZ6m9ydna5O7v9vsATpTq8vgAdbcAfLzM6Peww9h+l7lgs94AWZ/S2+bG2uplk71PiLeMvt43fLBPoM6z1uyLpcOmvNSXs892nsNAbqGX0u99vuJinsmJtNW0z+Qzib1upc2bvNdbg65iocxIl8ix2vB5stdEuuo8ptiOo8F/y+9GcKKEyuyj2PJTkL6WuNSM0OwmAAANNUlEQVR4nO2diVriSBeGC0QCyKoBMRA0CDRbcEQUm2ltbbXtcZuesfv+b+WvhLCnUitVzP/4XYC+T/HlnFPbKQBEqXN2/+Xu+vziMpFOQqUTlxfn139+OTmrCfsX/DoePH6/bDQalUolOVMsFovHt7Ysq99Pnn85Uw0Jx/L+e6pRSabTiUQ6kR4rmZ7CxmJRqHjI6rcvr1Tint2lKt3ERAGo0TgcYDi85yfHSjhfut1EzlUQqssadVgdN/TbP04kc3Z+57q5qWYDO0ZNLqPGPVSosNY+H8gDHTx1c6lUahkV44Ax6tZWyGqHr+QY4X7XdkBXWXGoHmsISqueN9cO+piyI5EUAhXpgGh0ETUUyrT/WW9EuI9A0MiEFWdWlAPGCre/rg92sDsGXRlWSrN6qOG1wdae7N3dXV9UrFl9HOCghjPVH2vIu0M7sotBDQhX0dVhDbvSqn8KBm3uuKBLrChUYgc4KpU+iSQd2js7PqjcZnWVOfwhLMx29iJTUgazIsLVFBUObFXQwI7gkELUHTwqWW5dNKs7rnBgRZC+mNs7rgjMyuYAh7Wkcaev46y5jUYVY1YHNaNVv/CRNiGoh7pOs2Yc8Zlg4JKOWddp1jFr+yt7JBiZezPUNZvVUanEmruG5t48aqADCFEDHeAYlq0ouIWkxKgrZiUoBFdRM9oRC+tLeW9vgXXRrGIKQR9W+mzgkeLMKjBceaJmvS1nV1DZw1VQIbiMmqH0wLCcze5ll1H5whWyEFxC1Y5oEtc7JIVCmFV8IbjEWiWPWaM5UvlmzWilEilpc0zq44B159Yp61cy0paRnUdFhivRheAcqnb4BxFqIavrE1gCB4jNrR6qViVZ2zo19AmqMrNCHeE/rRuHVFdtVk0rhXGkvbI+Q0WGK6rcSlUIzoYVa1fdk3KzarjK5XQRlS63iikEp6zB0fXZWEJlya2EhSAmXGEs0DIKerADqMzK64CgKPCmL6OqDFdaQNJ61wtYVEmFoMeKWnWBP39hxrpqVhG5lc6sWknzRz0tzKNizColXMEvy3cdo6fnfVDVmhWy+qEWCr6oCnMralhv9Hw+jzKrkkIQNawtI7+Eugm51UFdqQZvCwhU1WZdqbBqzs/vj6rYrCtrQ6f5/AqryEIwcFjRhaA7rItrmT29uIq6IWbVjhaWMl/zaFTBuZWuEHQ/rKsFpxaLSAcwFoKicit0QGbBqcUiuQOkLbL4fFgdOKgBqKrDlXb49xT13zodKtqsiXTFkXOQKSmqEFyYubikfqx0hWC30v32+37QrNVqzcHJ3QMEFmNWrTpZGnxGolKEq0Tl6WR5ejG4bjSSQh2wX8Sg4s3ajTz67+OcJBoCUCcTl+f6Pg4Vk1u7DwHHkT6lG9y5dZIFXovoYSUpBO1dzLmpK4u3EPTmWK36PtYBAWZN2Y/BoFC1dJTXrO6KwPvk92cKV/YT0V7jucVpVrcSfIWDymrWSBc/pGP9aQkwK/z96R0wNmskQr4VcmXxFIJubu3VZ6SUZo2Q/fgzVh6zwurqvUiC6mfW1GcKUKhriye3wvr63+LBslnJCsHUdzpSAC7iHIWg5nxVB0xmjVCTAsA1FZigUjsg8hc9KWj2OWrWJjg4cFEpw9XuEwOp82mxz1s/OahzZiUuBJlIAbiMspr18MRDpTSr3WFEdS3Atsjy9wSVyqw2+7nu8zgr6h/gddEBJGY1X5hJQa3PaFYYWF+xDlgtBNlJAfiFHtbA3Fr6B/zcpzWrzXV4b2CxOQBOBN73Kc26w/HzO2JE1UKgV6Q0q8lHCq7jbGbNgOM6XbgyR5yoJ+hhDS4EwfS7IisEt7OcpKDG6gAAboo0ZjX5r8r0GQtBADp1P7MiwtU2W+5fUJIttzrLgfjIOnOAgEF16wAGB4SAM2UhdwC3U6EumFDHCywHxOGK+/N3UeMsuRVmKzAdVnwhuKcLIGUsBL3NCzgTIDKrKeRqDNuspeSduCgSmbU8FEEK2GYtk3VLxwJYsxpvQkhrlu+8FWfW6f7le52gEBRCCj5tMS2yHE7PW9zg1oOMrKDbO9dxJrNWZ6Xnez3QrIYu6p7RyjormQOO5v5Er15Em7V8KggUWpVtRXDxeNhrHTGshiEi9I91FWc7J7x0v6V34LfXYpRvhYECkI4xoc7tsk1gX/V8fg7VGdHblkDSM4ttt+3Q58BV6905weiZ1Cjc9gRyQv2Kse22oc60d3rPNzc37889kePpqmaxbWFpxEfahek8xoZaOpdN6g0qfbhaPRa0bv2KMR67orh+IUYDi3G/Vcvg/7hYJZKMqKWVqLpm/W6wHrs6lNwHpWaxnr/3P265Rl0mWU+ytMkutAjTVYX52BXjNUxWNS2CY1cos0olBUtXBWgc0L7C/3mB+oU8y4RHrUptLPS7wn7+frmqXq8GDY7z91I/qk4jzXFGkPCaoBjlghtzBaP61f9r0680z5HmqETS7xWe8/cyB/WxwnNKVKZT7xtcB1olfv7NBtf5e01eTK1V+C6LVFkPHlCr1eU70iwx+6cSFKg+DghJI31A9BEkza3yvqmnBN/5+5LoplxIfU9wnr/fkkX6u8t5EVPaMsV9hfMiZpuzEROxml3O60IZWcG/ZXNeFpEXp3Z577a1ZRn1L5vzImZbVun3aHPebZOWUJtdzptNfVlr1Mc250VM61ISKXhK8V3EDEmbTT0GdWglcEAoJGsxxTEq10XMvrRl/8WbuPQXMdvr7yHs6SXFdxGzLa1EHSAb35KZVR4pwDa+DS4EpSUp+PPz9eiVSOr+/Oz3xtsSdyf5bg33JZIO/TofE+fWvqyqH6pj83TkkEkKPu9yNDnoy9xFGeC6NAehSiUF29T9GGYOsKSS3kfYO3JY0pZRXJnsTQ6sa6mkQ5O5I8eW5CM0JnNHjviFXNKhydqRIyptIuXJZO3IEUtLJh1OUWnN2hB+QA4jk7XblSVteuJpNEOly63WvWRSwNo+pnEnm3S+pzyNWSuSwxTU52221mxJ6aQdk63blfRPyunWzdT2tEHaBkOgyttMjbnkGxV+VCyt2dINBU+dnZZZul01pB/zhTJZWrMlHxSQDsosrdkaKt49PDUYWrMlpacpRz4vIODNWlFB2iszdJKsqPimwNBg6dGrghTowd2ufM1akV76OTou+zUQwplVBakTqqjbnqpxqmNVZLcrJKoSUvDmixpo1rSSmOpEVVS3K+SwKklUANTKga3Z/FATKrI/1Gj6tghxbk3LXJ2e0xCBGhCupK9ReDo10K3ZEKiKfn/wNhlU4kKQuLGgaBnUPXorqh7oLlP36E0pIm0ZuE6Sy6gJRfEf1Ay/bleBPXolvhu9oObsdSHC3FpR8nr4IiqhWVWFqgVUIrMqs6rrVbL+9x6qMquCztz7UkRmVWZVN1jRtBTP7aoidbMVjVlznB3muFHJH0JKKJmqjvW23O8s2KxdVQUAmDzcRWzWnDpSMMwGmXU5XOW+KUQdkZh1yppTVas6aho0Zu3K31KZ0/zLfdhw1VVJuhgCMLk1x9IJWZyGQWZdckBOYVSF6lGYVWVUdWQQmzUVUUsKbucia3ButZXVqp56xGZVG6oc6cS5VTWpl7DwuZXgCYy1Sw9wwBxqV9kEYKZR0FRgalb61wXWobcsgVm70i5PB6lWxps1pXCqMq8RepHFQ43YqhknujUwZlU3/1/RqRGYW5UnqnlNV9r9HJBSW/0ta1hG5lZ7I+LUnHrZsn+4stWWqb66KZdXXxaxP29EQF3RSDed82Ee644ZsV+Ul1NI1Uane+ZYO5+HmxOiUOrUmjVFe34f+tCHPvShD33oQx/60IcUqNUcDAZnzQ1YowzUYPjU7XbHT503Lq4k9/gmV/PFtu3xwS/3klosblnXmzhj7T3ZEfcx6Qmqc0U9GupfbtrQdj6b7lraMmo0Hmr/2Cjb3oxvB/uhxrfC0troEejNvR2IQt2CA6ua0FNLd+4xBaGGtOhGmKCluwuAgajhTGYDWFvuPgAONZwJq2fNk6GGS1Kbfvvp1HmzhwRV+lMKy3rWC6SomarMDuUrOtbz5KgZ2Y9pLOhnngZVpQVqepEGNXOkbl/gZ54OtaRsWFv1Ih3qwjN1UvVOjXqoqnA5KNKijl8qla9WfZ8WVTtSk16fGVAVpYGfRXrU1ef/pOh1nx5V7vMvUxVZUKW/VOaqzoCqJrK2/u9RVUSr/xDq8X/HAGyfVVUJ6gFLsFIzGXxlyFaKUsANS2KV+wLcRD2WckXREmadul5V9FU5ZqUuraU/VuvpmXrCom7VghpVU0UKbign18pmgVB5qtUVBS9Az/ReoEGtqum442m/QI6qeIW1Y1AsWio+yfpskKKqXV51dEu4wH4ot3e1r9yD9ljUtqo8tSDnoD0OdTNIoQfKONTqBvz6Y42CNy7DEt+swKrzZqJR25fqd9fmNdo2/VH7Wxs0pJ7ut23vwvoMdaufVJpMkRq8pGx73AoQksYaVvx6045YzKl2f/ftwela+HB+dyL44vL/AHGFLEO7ze51AAAAAElFTkSuQmCC"/>
          <p:cNvSpPr>
            <a:spLocks noChangeAspect="1" noChangeArrowheads="1"/>
          </p:cNvSpPr>
          <p:nvPr/>
        </p:nvSpPr>
        <p:spPr bwMode="auto">
          <a:xfrm>
            <a:off x="1971328" y="-827856"/>
            <a:ext cx="2781300" cy="48577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870371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732" y="555479"/>
            <a:ext cx="4824536" cy="579438"/>
          </a:xfrm>
        </p:spPr>
        <p:txBody>
          <a:bodyPr>
            <a:noAutofit/>
          </a:bodyPr>
          <a:lstStyle/>
          <a:p>
            <a:r>
              <a:rPr lang="en-CA" sz="4800" dirty="0">
                <a:latin typeface="Tekton Pro" panose="020F0603020208020904" pitchFamily="34" charset="0"/>
              </a:rPr>
              <a:t>What’s happening?</a:t>
            </a:r>
          </a:p>
        </p:txBody>
      </p:sp>
      <p:sp>
        <p:nvSpPr>
          <p:cNvPr id="4" name="AutoShape 2" descr="data:image/png;base64,iVBORw0KGgoAAAANSUhEUgAAAKoAAAEpCAMAAAA0+0lyAAABAlBMVEX///8AXpwAW5kAYZ8Agr0AjsgAZqMAVJMAaaYAZKIAdrIAi8UAbKkAf7oAcKwAVpUAls8AerYAh8EAkssAnNUAo9sAodkAreQAqeEAr+YAldEAUJAAj8wAisgAba4ASY0APYcAXqEARIz19vnm7vUAqeUAZ6m9ydna5O7v9vsATpTq8vgAdbcAfLzM6Peww9h+l7lgs94AWZ/S2+bG2uplk71PiLeMvt43fLBPoM6z1uyLpcOmvNSXs892nsNAbqGX0u99vuJinsmJtNW0z+Qzib1upc2bvNdbg65iocxIl8ix2vB5stdEuuo8ptiOo8F/y+9GcKKEyuyj2PJTkL6WuNSM0OwmAAANNUlEQVR4nO2diVriSBeGC0QCyKoBMRA0CDRbcEQUm2ltbbXtcZuesfv+b+WvhLCnUitVzP/4XYC+T/HlnFPbKQBEqXN2/+Xu+vziMpFOQqUTlxfn139+OTmrCfsX/DoePH6/bDQalUolOVMsFovHt7Ysq99Pnn85Uw0Jx/L+e6pRSabTiUQ6kR4rmZ7CxmJRqHjI6rcvr1Tint2lKt3ERAGo0TgcYDi85yfHSjhfut1EzlUQqssadVgdN/TbP04kc3Z+57q5qWYDO0ZNLqPGPVSosNY+H8gDHTx1c6lUahkV44Ax6tZWyGqHr+QY4X7XdkBXWXGoHmsISqueN9cO+piyI5EUAhXpgGh0ETUUyrT/WW9EuI9A0MiEFWdWlAPGCre/rg92sDsGXRlWSrN6qOG1wdae7N3dXV9UrFl9HOCghjPVH2vIu0M7sotBDQhX0dVhDbvSqn8KBm3uuKBLrChUYgc4KpU+iSQd2js7PqjcZnWVOfwhLMx29iJTUgazIsLVFBUObFXQwI7gkELUHTwqWW5dNKs7rnBgRZC+mNs7rgjMyuYAh7Wkcaev46y5jUYVY1YHNaNVv/CRNiGoh7pOs2Yc8Zlg4JKOWddp1jFr+yt7JBiZezPUNZvVUanEmruG5t48aqADCFEDHeAYlq0ouIWkxKgrZiUoBFdRM9oRC+tLeW9vgXXRrGIKQR9W+mzgkeLMKjBceaJmvS1nV1DZw1VQIbiMmqH0wLCcze5ll1H5whWyEFxC1Y5oEtc7JIVCmFV8IbjEWiWPWaM5UvlmzWilEilpc0zq44B159Yp61cy0paRnUdFhivRheAcqnb4BxFqIavrE1gCB4jNrR6qViVZ2zo19AmqMrNCHeE/rRuHVFdtVk0rhXGkvbI+Q0WGK6rcSlUIzoYVa1fdk3KzarjK5XQRlS63iikEp6zB0fXZWEJlya2EhSAmXGEs0DIKerADqMzK64CgKPCmL6OqDFdaQNJ61wtYVEmFoMeKWnWBP39hxrpqVhG5lc6sWknzRz0tzKNizColXMEvy3cdo6fnfVDVmhWy+qEWCr6oCnMralhv9Hw+jzKrkkIQNawtI7+Eugm51UFdqQZvCwhU1WZdqbBqzs/vj6rYrCtrQ6f5/AqryEIwcFjRhaA7rItrmT29uIq6IWbVjhaWMl/zaFTBuZWuEHQ/rKsFpxaLSAcwFoKicit0QGbBqcUiuQOkLbL4fFgdOKgBqKrDlXb49xT13zodKtqsiXTFkXOQKSmqEFyYubikfqx0hWC30v32+37QrNVqzcHJ3QMEFmNWrTpZGnxGolKEq0Tl6WR5ejG4bjSSQh2wX8Sg4s3ajTz67+OcJBoCUCcTl+f6Pg4Vk1u7DwHHkT6lG9y5dZIFXovoYSUpBO1dzLmpK4u3EPTmWK36PtYBAWZN2Y/BoFC1dJTXrO6KwPvk92cKV/YT0V7jucVpVrcSfIWDymrWSBc/pGP9aQkwK/z96R0wNmskQr4VcmXxFIJubu3VZ6SUZo2Q/fgzVh6zwurqvUiC6mfW1GcKUKhriye3wvr63+LBslnJCsHUdzpSAC7iHIWg5nxVB0xmjVCTAsA1FZigUjsg8hc9KWj2OWrWJjg4cFEpw9XuEwOp82mxz1s/OahzZiUuBJlIAbiMspr18MRDpTSr3WFEdS3Atsjy9wSVyqw2+7nu8zgr6h/gddEBJGY1X5hJQa3PaFYYWF+xDlgtBNlJAfiFHtbA3Fr6B/zcpzWrzXV4b2CxOQBOBN73Kc26w/HzO2JE1UKgV6Q0q8lHCq7jbGbNgOM6XbgyR5yoJ+hhDS4EwfS7IisEt7OcpKDG6gAAboo0ZjX5r8r0GQtBADp1P7MiwtU2W+5fUJIttzrLgfjIOnOAgEF16wAGB4SAM2UhdwC3U6EumFDHCywHxOGK+/N3UeMsuRVmKzAdVnwhuKcLIGUsBL3NCzgTIDKrKeRqDNuspeSduCgSmbU8FEEK2GYtk3VLxwJYsxpvQkhrlu+8FWfW6f7le52gEBRCCj5tMS2yHE7PW9zg1oOMrKDbO9dxJrNWZ6Xnez3QrIYu6p7RyjormQOO5v5Er15Em7V8KggUWpVtRXDxeNhrHTGshiEi9I91FWc7J7x0v6V34LfXYpRvhYECkI4xoc7tsk1gX/V8fg7VGdHblkDSM4ttt+3Q58BV6905weiZ1Cjc9gRyQv2Kse22oc60d3rPNzc37889kePpqmaxbWFpxEfahek8xoZaOpdN6g0qfbhaPRa0bv2KMR67orh+IUYDi3G/Vcvg/7hYJZKMqKWVqLpm/W6wHrs6lNwHpWaxnr/3P265Rl0mWU+ytMkutAjTVYX52BXjNUxWNS2CY1cos0olBUtXBWgc0L7C/3mB+oU8y4RHrUptLPS7wn7+frmqXq8GDY7z91I/qk4jzXFGkPCaoBjlghtzBaP61f9r0680z5HmqETS7xWe8/cyB/WxwnNKVKZT7xtcB1olfv7NBtf5e01eTK1V+C6LVFkPHlCr1eU70iwx+6cSFKg+DghJI31A9BEkza3yvqmnBN/5+5LoplxIfU9wnr/fkkX6u8t5EVPaMsV9hfMiZpuzEROxml3O60IZWcG/ZXNeFpEXp3Z577a1ZRn1L5vzImZbVun3aHPebZOWUJtdzptNfVlr1Mc250VM61ISKXhK8V3EDEmbTT0GdWglcEAoJGsxxTEq10XMvrRl/8WbuPQXMdvr7yHs6SXFdxGzLa1EHSAb35KZVR4pwDa+DS4EpSUp+PPz9eiVSOr+/Oz3xtsSdyf5bg33JZIO/TofE+fWvqyqH6pj83TkkEkKPu9yNDnoy9xFGeC6NAehSiUF29T9GGYOsKSS3kfYO3JY0pZRXJnsTQ6sa6mkQ5O5I8eW5CM0JnNHjviFXNKhydqRIyptIuXJZO3IEUtLJh1OUWnN2hB+QA4jk7XblSVteuJpNEOly63WvWRSwNo+pnEnm3S+pzyNWSuSwxTU52221mxJ6aQdk63blfRPyunWzdT2tEHaBkOgyttMjbnkGxV+VCyt2dINBU+dnZZZul01pB/zhTJZWrMlHxSQDsosrdkaKt49PDUYWrMlpacpRz4vIODNWlFB2iszdJKsqPimwNBg6dGrghTowd2ufM1akV76OTou+zUQwplVBakTqqjbnqpxqmNVZLcrJKoSUvDmixpo1rSSmOpEVVS3K+SwKklUANTKga3Z/FATKrI/1Gj6tghxbk3LXJ2e0xCBGhCupK9ReDo10K3ZEKiKfn/wNhlU4kKQuLGgaBnUPXorqh7oLlP36E0pIm0ZuE6Sy6gJRfEf1Ay/bleBPXolvhu9oObsdSHC3FpR8nr4IiqhWVWFqgVUIrMqs6rrVbL+9x6qMquCztz7UkRmVWZVN1jRtBTP7aoidbMVjVlznB3muFHJH0JKKJmqjvW23O8s2KxdVQUAmDzcRWzWnDpSMMwGmXU5XOW+KUQdkZh1yppTVas6aho0Zu3K31KZ0/zLfdhw1VVJuhgCMLk1x9IJWZyGQWZdckBOYVSF6lGYVWVUdWQQmzUVUUsKbucia3ButZXVqp56xGZVG6oc6cS5VTWpl7DwuZXgCYy1Sw9wwBxqV9kEYKZR0FRgalb61wXWobcsgVm70i5PB6lWxps1pXCqMq8RepHFQ43YqhknujUwZlU3/1/RqRGYW5UnqnlNV9r9HJBSW/0ta1hG5lZ7I+LUnHrZsn+4stWWqb66KZdXXxaxP29EQF3RSDed82Ee644ZsV+Ul1NI1Uane+ZYO5+HmxOiUOrUmjVFe34f+tCHPvShD33oQx/60IcUqNUcDAZnzQ1YowzUYPjU7XbHT503Lq4k9/gmV/PFtu3xwS/3klosblnXmzhj7T3ZEfcx6Qmqc0U9GupfbtrQdj6b7lraMmo0Hmr/2Cjb3oxvB/uhxrfC0troEejNvR2IQt2CA6ua0FNLd+4xBaGGtOhGmKCluwuAgajhTGYDWFvuPgAONZwJq2fNk6GGS1Kbfvvp1HmzhwRV+lMKy3rWC6SomarMDuUrOtbz5KgZ2Y9pLOhnngZVpQVqepEGNXOkbl/gZ54OtaRsWFv1Ih3qwjN1UvVOjXqoqnA5KNKijl8qla9WfZ8WVTtSk16fGVAVpYGfRXrU1ef/pOh1nx5V7vMvUxVZUKW/VOaqzoCqJrK2/u9RVUSr/xDq8X/HAGyfVVUJ6gFLsFIzGXxlyFaKUsANS2KV+wLcRD2WckXREmadul5V9FU5ZqUuraU/VuvpmXrCom7VghpVU0UKbign18pmgVB5qtUVBS9Az/ReoEGtqum442m/QI6qeIW1Y1AsWio+yfpskKKqXV51dEu4wH4ot3e1r9yD9ljUtqo8tSDnoD0OdTNIoQfKONTqBvz6Y42CNy7DEt+swKrzZqJR25fqd9fmNdo2/VH7Wxs0pJ7ut23vwvoMdaufVJpMkRq8pGx73AoQksYaVvx6045YzKl2f/ftwela+HB+dyL44vL/AHGFLEO7ze51AAAAAElFTkSuQmCC"/>
          <p:cNvSpPr>
            <a:spLocks noChangeAspect="1" noChangeArrowheads="1"/>
          </p:cNvSpPr>
          <p:nvPr/>
        </p:nvSpPr>
        <p:spPr bwMode="auto">
          <a:xfrm>
            <a:off x="1971328" y="-827856"/>
            <a:ext cx="2781300" cy="48577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8" name="Picture 4" descr="http://images.clipartpanda.com/question-question_mark_blu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9708" y="2002975"/>
            <a:ext cx="1923268" cy="33591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9013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2956" y="188640"/>
            <a:ext cx="8229600" cy="579438"/>
          </a:xfrm>
        </p:spPr>
        <p:txBody>
          <a:bodyPr>
            <a:noAutofit/>
          </a:bodyPr>
          <a:lstStyle/>
          <a:p>
            <a:pPr algn="ctr"/>
            <a:r>
              <a:rPr lang="en-CA" sz="4800" dirty="0">
                <a:solidFill>
                  <a:schemeClr val="tx1"/>
                </a:solidFill>
                <a:latin typeface="Tekton Pro" panose="020F0603020208020904" pitchFamily="34" charset="0"/>
              </a:rPr>
              <a:t>Old View</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r="2045"/>
          <a:stretch/>
        </p:blipFill>
        <p:spPr>
          <a:xfrm>
            <a:off x="827088" y="896109"/>
            <a:ext cx="7561336" cy="5115317"/>
          </a:xfrm>
          <a:prstGeom prst="rect">
            <a:avLst/>
          </a:prstGeom>
        </p:spPr>
      </p:pic>
    </p:spTree>
    <p:extLst>
      <p:ext uri="{BB962C8B-B14F-4D97-AF65-F5344CB8AC3E}">
        <p14:creationId xmlns:p14="http://schemas.microsoft.com/office/powerpoint/2010/main" val="20524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r="2045"/>
          <a:stretch/>
        </p:blipFill>
        <p:spPr>
          <a:xfrm>
            <a:off x="2123728" y="1988840"/>
            <a:ext cx="4968552" cy="33612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0" y="32400"/>
            <a:ext cx="9324528" cy="6885384"/>
          </a:xfrm>
          <a:prstGeom prst="rect">
            <a:avLst/>
          </a:prstGeom>
        </p:spPr>
      </p:pic>
      <p:sp>
        <p:nvSpPr>
          <p:cNvPr id="7" name="Title 1"/>
          <p:cNvSpPr txBox="1">
            <a:spLocks/>
          </p:cNvSpPr>
          <p:nvPr/>
        </p:nvSpPr>
        <p:spPr>
          <a:xfrm>
            <a:off x="-180528" y="-16043"/>
            <a:ext cx="475252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CA" sz="4000" kern="1200" dirty="0">
                <a:solidFill>
                  <a:srgbClr val="00B0F0"/>
                </a:solidFill>
                <a:latin typeface="Century Gothic" pitchFamily="34" charset="0"/>
                <a:ea typeface="+mj-ea"/>
                <a:cs typeface="+mj-cs"/>
              </a:defRPr>
            </a:lvl1pPr>
          </a:lstStyle>
          <a:p>
            <a:pPr algn="ctr"/>
            <a:r>
              <a:rPr lang="en-CA" sz="4800" dirty="0">
                <a:solidFill>
                  <a:schemeClr val="bg1"/>
                </a:solidFill>
                <a:latin typeface="Tekton Pro" panose="020F0603020208020904" pitchFamily="34" charset="0"/>
              </a:rPr>
              <a:t>New View</a:t>
            </a:r>
          </a:p>
        </p:txBody>
      </p:sp>
    </p:spTree>
    <p:extLst>
      <p:ext uri="{BB962C8B-B14F-4D97-AF65-F5344CB8AC3E}">
        <p14:creationId xmlns:p14="http://schemas.microsoft.com/office/powerpoint/2010/main" val="150008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6"/>
                                        </p:tgtEl>
                                      </p:cBhvr>
                                      <p:by x="25000" y="25000"/>
                                    </p:animScale>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3000"/>
                                        <p:tgtEl>
                                          <p:spTgt spid="5"/>
                                        </p:tgtEl>
                                      </p:cBhvr>
                                    </p:animEffec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9065" y="1944215"/>
            <a:ext cx="8007770" cy="4941169"/>
          </a:xfrm>
          <a:prstGeom prst="rect">
            <a:avLst/>
          </a:prstGeom>
          <a:ln>
            <a:noFill/>
          </a:ln>
          <a:effectLst>
            <a:softEdge rad="112500"/>
          </a:effectLst>
        </p:spPr>
      </p:pic>
      <p:sp>
        <p:nvSpPr>
          <p:cNvPr id="3" name="TextBox 2"/>
          <p:cNvSpPr txBox="1"/>
          <p:nvPr/>
        </p:nvSpPr>
        <p:spPr>
          <a:xfrm>
            <a:off x="236280" y="1103884"/>
            <a:ext cx="3024336" cy="1077218"/>
          </a:xfrm>
          <a:prstGeom prst="rect">
            <a:avLst/>
          </a:prstGeom>
          <a:solidFill>
            <a:schemeClr val="tx1"/>
          </a:solidFill>
        </p:spPr>
        <p:txBody>
          <a:bodyPr wrap="square" rtlCol="0">
            <a:spAutoFit/>
          </a:bodyPr>
          <a:lstStyle/>
          <a:p>
            <a:pPr algn="ctr" fontAlgn="auto">
              <a:spcBef>
                <a:spcPts val="0"/>
              </a:spcBef>
              <a:spcAft>
                <a:spcPts val="0"/>
              </a:spcAft>
            </a:pPr>
            <a:r>
              <a:rPr lang="en-US" sz="3200" dirty="0">
                <a:solidFill>
                  <a:prstClr val="white"/>
                </a:solidFill>
                <a:latin typeface="Tekton Pro" panose="020F0603020208020904" pitchFamily="34" charset="0"/>
                <a:ea typeface="+mn-ea"/>
                <a:cs typeface="+mn-cs"/>
              </a:rPr>
              <a:t>Normal Matter</a:t>
            </a:r>
          </a:p>
          <a:p>
            <a:pPr algn="ctr" fontAlgn="auto">
              <a:spcBef>
                <a:spcPts val="0"/>
              </a:spcBef>
              <a:spcAft>
                <a:spcPts val="0"/>
              </a:spcAft>
            </a:pPr>
            <a:r>
              <a:rPr lang="en-US" sz="3200" dirty="0">
                <a:solidFill>
                  <a:prstClr val="white"/>
                </a:solidFill>
                <a:latin typeface="Tekton Pro" panose="020F0603020208020904" pitchFamily="34" charset="0"/>
                <a:ea typeface="+mn-ea"/>
                <a:cs typeface="+mn-cs"/>
              </a:rPr>
              <a:t>4.9%</a:t>
            </a:r>
            <a:endParaRPr lang="en-US" sz="3600" dirty="0">
              <a:solidFill>
                <a:prstClr val="white"/>
              </a:solidFill>
              <a:latin typeface="Tekton Pro" panose="020F0603020208020904" pitchFamily="34" charset="0"/>
              <a:ea typeface="+mn-ea"/>
              <a:cs typeface="+mn-cs"/>
            </a:endParaRPr>
          </a:p>
        </p:txBody>
      </p:sp>
      <p:sp>
        <p:nvSpPr>
          <p:cNvPr id="4" name="TextBox 3"/>
          <p:cNvSpPr txBox="1"/>
          <p:nvPr/>
        </p:nvSpPr>
        <p:spPr>
          <a:xfrm>
            <a:off x="3260616" y="583445"/>
            <a:ext cx="2952328" cy="1200329"/>
          </a:xfrm>
          <a:prstGeom prst="rect">
            <a:avLst/>
          </a:prstGeom>
          <a:solidFill>
            <a:schemeClr val="tx1"/>
          </a:solidFill>
        </p:spPr>
        <p:txBody>
          <a:bodyPr wrap="square" rtlCol="0">
            <a:spAutoFit/>
          </a:bodyPr>
          <a:lstStyle/>
          <a:p>
            <a:pPr algn="ctr" fontAlgn="auto">
              <a:spcBef>
                <a:spcPts val="0"/>
              </a:spcBef>
              <a:spcAft>
                <a:spcPts val="0"/>
              </a:spcAft>
            </a:pPr>
            <a:r>
              <a:rPr lang="en-US" sz="3600" dirty="0">
                <a:solidFill>
                  <a:prstClr val="white"/>
                </a:solidFill>
                <a:latin typeface="Tekton Pro" panose="020F0603020208020904" pitchFamily="34" charset="0"/>
                <a:ea typeface="+mn-ea"/>
                <a:cs typeface="+mn-cs"/>
              </a:rPr>
              <a:t>Dark Matter</a:t>
            </a:r>
          </a:p>
          <a:p>
            <a:pPr algn="ctr" fontAlgn="auto">
              <a:spcBef>
                <a:spcPts val="0"/>
              </a:spcBef>
              <a:spcAft>
                <a:spcPts val="0"/>
              </a:spcAft>
            </a:pPr>
            <a:r>
              <a:rPr lang="en-US" sz="3600" dirty="0">
                <a:solidFill>
                  <a:prstClr val="white"/>
                </a:solidFill>
                <a:latin typeface="Tekton Pro" panose="020F0603020208020904" pitchFamily="34" charset="0"/>
                <a:ea typeface="+mn-ea"/>
                <a:cs typeface="+mn-cs"/>
              </a:rPr>
              <a:t>26.8%</a:t>
            </a:r>
            <a:endParaRPr lang="en-US" sz="4000" dirty="0">
              <a:solidFill>
                <a:prstClr val="white"/>
              </a:solidFill>
              <a:latin typeface="Tekton Pro" panose="020F0603020208020904" pitchFamily="34" charset="0"/>
              <a:ea typeface="+mn-ea"/>
              <a:cs typeface="+mn-cs"/>
            </a:endParaRPr>
          </a:p>
        </p:txBody>
      </p:sp>
      <p:sp>
        <p:nvSpPr>
          <p:cNvPr id="5" name="TextBox 4"/>
          <p:cNvSpPr txBox="1"/>
          <p:nvPr/>
        </p:nvSpPr>
        <p:spPr>
          <a:xfrm>
            <a:off x="6479704" y="1183610"/>
            <a:ext cx="2664296" cy="1077218"/>
          </a:xfrm>
          <a:prstGeom prst="rect">
            <a:avLst/>
          </a:prstGeom>
          <a:solidFill>
            <a:schemeClr val="tx1"/>
          </a:solidFill>
        </p:spPr>
        <p:txBody>
          <a:bodyPr wrap="square" rtlCol="0">
            <a:spAutoFit/>
          </a:bodyPr>
          <a:lstStyle/>
          <a:p>
            <a:pPr algn="ctr" fontAlgn="auto">
              <a:spcBef>
                <a:spcPts val="0"/>
              </a:spcBef>
              <a:spcAft>
                <a:spcPts val="0"/>
              </a:spcAft>
            </a:pPr>
            <a:r>
              <a:rPr lang="en-US" sz="3200" dirty="0">
                <a:solidFill>
                  <a:prstClr val="white"/>
                </a:solidFill>
                <a:latin typeface="Tekton Pro" panose="020F0603020208020904" pitchFamily="34" charset="0"/>
                <a:ea typeface="+mn-ea"/>
                <a:cs typeface="+mn-cs"/>
              </a:rPr>
              <a:t>Dark Energy</a:t>
            </a:r>
          </a:p>
          <a:p>
            <a:pPr algn="ctr" fontAlgn="auto">
              <a:spcBef>
                <a:spcPts val="0"/>
              </a:spcBef>
              <a:spcAft>
                <a:spcPts val="0"/>
              </a:spcAft>
            </a:pPr>
            <a:r>
              <a:rPr lang="en-US" sz="3200" dirty="0">
                <a:solidFill>
                  <a:prstClr val="white"/>
                </a:solidFill>
                <a:latin typeface="Tekton Pro" panose="020F0603020208020904" pitchFamily="34" charset="0"/>
                <a:ea typeface="+mn-ea"/>
                <a:cs typeface="+mn-cs"/>
              </a:rPr>
              <a:t>68.3%</a:t>
            </a:r>
            <a:endParaRPr lang="en-US" sz="2800" dirty="0">
              <a:solidFill>
                <a:prstClr val="white"/>
              </a:solidFill>
              <a:latin typeface="Tekton Pro" panose="020F0603020208020904" pitchFamily="34" charset="0"/>
              <a:ea typeface="+mn-ea"/>
              <a:cs typeface="+mn-cs"/>
            </a:endParaRPr>
          </a:p>
        </p:txBody>
      </p:sp>
    </p:spTree>
    <p:extLst>
      <p:ext uri="{BB962C8B-B14F-4D97-AF65-F5344CB8AC3E}">
        <p14:creationId xmlns:p14="http://schemas.microsoft.com/office/powerpoint/2010/main" val="362048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5051" y="576262"/>
            <a:ext cx="5783052" cy="642938"/>
          </a:xfrm>
        </p:spPr>
        <p:txBody>
          <a:bodyPr>
            <a:noAutofit/>
          </a:bodyPr>
          <a:lstStyle/>
          <a:p>
            <a:r>
              <a:rPr lang="en-CA" sz="4800" dirty="0">
                <a:latin typeface="Tekton Pro" panose="020F0603020208020904" pitchFamily="34" charset="0"/>
              </a:rPr>
              <a:t>Black Box</a:t>
            </a:r>
          </a:p>
        </p:txBody>
      </p:sp>
      <p:sp>
        <p:nvSpPr>
          <p:cNvPr id="4" name="Subtitle 2"/>
          <p:cNvSpPr txBox="1">
            <a:spLocks/>
          </p:cNvSpPr>
          <p:nvPr/>
        </p:nvSpPr>
        <p:spPr>
          <a:xfrm>
            <a:off x="943621" y="2420888"/>
            <a:ext cx="3734172" cy="266015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000000"/>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CA" sz="750" dirty="0"/>
          </a:p>
          <a:p>
            <a:pPr marL="0" indent="0" algn="ctr">
              <a:buNone/>
            </a:pPr>
            <a:r>
              <a:rPr lang="en-CA" sz="3600" dirty="0">
                <a:solidFill>
                  <a:srgbClr val="0070C0"/>
                </a:solidFill>
                <a:latin typeface="Tekton Pro" panose="020F0603020208020904" pitchFamily="34" charset="0"/>
              </a:rPr>
              <a:t>Building and Revising Scientific Models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22584" t="6190" r="11625" b="3627"/>
          <a:stretch/>
        </p:blipFill>
        <p:spPr>
          <a:xfrm rot="1358733">
            <a:off x="5445206" y="1462007"/>
            <a:ext cx="2073325" cy="4263026"/>
          </a:xfrm>
          <a:prstGeom prst="rect">
            <a:avLst/>
          </a:prstGeom>
        </p:spPr>
      </p:pic>
    </p:spTree>
    <p:extLst>
      <p:ext uri="{BB962C8B-B14F-4D97-AF65-F5344CB8AC3E}">
        <p14:creationId xmlns:p14="http://schemas.microsoft.com/office/powerpoint/2010/main" val="4039408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936" y="548680"/>
            <a:ext cx="5754216" cy="579438"/>
          </a:xfrm>
        </p:spPr>
        <p:txBody>
          <a:bodyPr>
            <a:noAutofit/>
          </a:bodyPr>
          <a:lstStyle/>
          <a:p>
            <a:r>
              <a:rPr lang="en-CA" sz="4800" dirty="0">
                <a:latin typeface="Tekton Pro" panose="020F0603020208020904" pitchFamily="34" charset="0"/>
              </a:rPr>
              <a:t>What is Dark Matter?</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1844824"/>
            <a:ext cx="6014073" cy="3384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45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50850"/>
            <a:ext cx="8229600" cy="579438"/>
          </a:xfrm>
        </p:spPr>
        <p:txBody>
          <a:bodyPr>
            <a:noAutofit/>
          </a:bodyPr>
          <a:lstStyle/>
          <a:p>
            <a:r>
              <a:rPr lang="en-CA" sz="4400" dirty="0">
                <a:latin typeface="Tekton Pro" panose="020F0603020208020904" pitchFamily="34" charset="0"/>
              </a:rPr>
              <a:t>What is Dark Matter?</a:t>
            </a:r>
          </a:p>
        </p:txBody>
      </p:sp>
      <p:sp>
        <p:nvSpPr>
          <p:cNvPr id="3" name="Content Placeholder 2"/>
          <p:cNvSpPr>
            <a:spLocks noGrp="1"/>
          </p:cNvSpPr>
          <p:nvPr>
            <p:ph idx="1"/>
          </p:nvPr>
        </p:nvSpPr>
        <p:spPr>
          <a:xfrm>
            <a:off x="323528" y="2780928"/>
            <a:ext cx="2771800" cy="1800200"/>
          </a:xfrm>
        </p:spPr>
        <p:txBody>
          <a:bodyPr>
            <a:normAutofit/>
          </a:bodyPr>
          <a:lstStyle/>
          <a:p>
            <a:pPr marL="0" indent="0" algn="ctr">
              <a:buNone/>
            </a:pPr>
            <a:r>
              <a:rPr lang="en-CA" sz="3600" dirty="0">
                <a:latin typeface="Tekton Pro" panose="020F0603020208020904" pitchFamily="34" charset="0"/>
              </a:rPr>
              <a:t>Direct Search Experiments</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8587" y="2132856"/>
            <a:ext cx="5502462"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95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8200"/>
            <a:ext cx="8496944" cy="579438"/>
          </a:xfrm>
        </p:spPr>
        <p:txBody>
          <a:bodyPr>
            <a:noAutofit/>
          </a:bodyPr>
          <a:lstStyle/>
          <a:p>
            <a:r>
              <a:rPr lang="en-CA" sz="4400" dirty="0">
                <a:latin typeface="Tekton Pro" panose="020F0603020208020904" pitchFamily="34" charset="0"/>
              </a:rPr>
              <a:t>Competing Theories For Dark Matter </a:t>
            </a:r>
          </a:p>
        </p:txBody>
      </p:sp>
      <p:sp>
        <p:nvSpPr>
          <p:cNvPr id="3" name="Content Placeholder 2"/>
          <p:cNvSpPr>
            <a:spLocks noGrp="1"/>
          </p:cNvSpPr>
          <p:nvPr>
            <p:ph idx="1"/>
          </p:nvPr>
        </p:nvSpPr>
        <p:spPr>
          <a:xfrm>
            <a:off x="97160" y="2852936"/>
            <a:ext cx="4042792" cy="1008112"/>
          </a:xfrm>
        </p:spPr>
        <p:txBody>
          <a:bodyPr>
            <a:normAutofit/>
          </a:bodyPr>
          <a:lstStyle/>
          <a:p>
            <a:pPr marL="0" indent="0" algn="ctr">
              <a:buNone/>
            </a:pPr>
            <a:r>
              <a:rPr lang="en-CA" sz="3600" dirty="0">
                <a:latin typeface="Tekton Pro" panose="020F0603020208020904" pitchFamily="34" charset="0"/>
              </a:rPr>
              <a:t>What’s The Latest?</a:t>
            </a:r>
          </a:p>
        </p:txBody>
      </p:sp>
      <p:pic>
        <p:nvPicPr>
          <p:cNvPr id="6146" name="Picture 2" descr="http://i1.sndcdn.com/artworks-000048815798-qr6g8l-original.jpg?806392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39952" y="1772816"/>
            <a:ext cx="4608512" cy="35033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83150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logs-images.forbes.com/startswithabang/files/2017/12/FERMIphoton_race_full-1200x810.jpg?width=96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663" y="1772816"/>
            <a:ext cx="5867319" cy="39604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1"/>
          <p:cNvSpPr>
            <a:spLocks noGrp="1"/>
          </p:cNvSpPr>
          <p:nvPr>
            <p:ph type="title"/>
          </p:nvPr>
        </p:nvSpPr>
        <p:spPr>
          <a:xfrm>
            <a:off x="419100" y="790575"/>
            <a:ext cx="8229600" cy="857250"/>
          </a:xfrm>
        </p:spPr>
        <p:txBody>
          <a:bodyPr/>
          <a:lstStyle/>
          <a:p>
            <a:r>
              <a:rPr lang="en-CA" sz="4400" b="0" dirty="0">
                <a:solidFill>
                  <a:schemeClr val="tx1"/>
                </a:solidFill>
                <a:latin typeface="Tekton Pro" panose="020F0603020208020904" pitchFamily="34" charset="0"/>
              </a:rPr>
              <a:t>LIGO prefers a dark matter particle</a:t>
            </a:r>
          </a:p>
        </p:txBody>
      </p:sp>
    </p:spTree>
    <p:extLst>
      <p:ext uri="{BB962C8B-B14F-4D97-AF65-F5344CB8AC3E}">
        <p14:creationId xmlns:p14="http://schemas.microsoft.com/office/powerpoint/2010/main" val="141577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b="0" dirty="0">
                <a:solidFill>
                  <a:schemeClr val="tx1"/>
                </a:solidFill>
                <a:latin typeface="Tekton Pro" panose="020F0603020208020904" pitchFamily="34" charset="0"/>
              </a:rPr>
              <a:t>How to detect dark matter?</a:t>
            </a:r>
          </a:p>
        </p:txBody>
      </p:sp>
      <p:sp>
        <p:nvSpPr>
          <p:cNvPr id="3" name="TextBox 2"/>
          <p:cNvSpPr txBox="1"/>
          <p:nvPr/>
        </p:nvSpPr>
        <p:spPr>
          <a:xfrm>
            <a:off x="685801" y="2590800"/>
            <a:ext cx="7962564" cy="1200329"/>
          </a:xfrm>
          <a:prstGeom prst="rect">
            <a:avLst/>
          </a:prstGeom>
          <a:noFill/>
        </p:spPr>
        <p:txBody>
          <a:bodyPr wrap="none" rtlCol="0">
            <a:spAutoFit/>
          </a:bodyPr>
          <a:lstStyle/>
          <a:p>
            <a:r>
              <a:rPr lang="en-CA" sz="4000" i="1" dirty="0">
                <a:solidFill>
                  <a:schemeClr val="tx1"/>
                </a:solidFill>
                <a:latin typeface="Tekton Pro" panose="020F0603020208020904" pitchFamily="34" charset="0"/>
              </a:rPr>
              <a:t>Wait-Until-Something-Hits-Me Principle</a:t>
            </a:r>
          </a:p>
          <a:p>
            <a:endParaRPr lang="en-CA" sz="3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4531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88D8-A605-48AA-BE7D-748EE3AA1DB6}"/>
              </a:ext>
            </a:extLst>
          </p:cNvPr>
          <p:cNvSpPr>
            <a:spLocks noGrp="1"/>
          </p:cNvSpPr>
          <p:nvPr>
            <p:ph type="title"/>
          </p:nvPr>
        </p:nvSpPr>
        <p:spPr>
          <a:xfrm>
            <a:off x="457200" y="274639"/>
            <a:ext cx="8507288" cy="1143000"/>
          </a:xfrm>
        </p:spPr>
        <p:txBody>
          <a:bodyPr/>
          <a:lstStyle/>
          <a:p>
            <a:r>
              <a:rPr lang="en-US" sz="4400" b="0" dirty="0">
                <a:solidFill>
                  <a:schemeClr val="tx1"/>
                </a:solidFill>
                <a:latin typeface="Tekton Pro" panose="020F0603020208020904" pitchFamily="34" charset="0"/>
              </a:rPr>
              <a:t>XENON1T </a:t>
            </a:r>
            <a:br>
              <a:rPr lang="en-US" sz="4000" b="0" dirty="0">
                <a:solidFill>
                  <a:schemeClr val="tx1"/>
                </a:solidFill>
                <a:latin typeface="Tekton Pro" panose="020F0603020208020904" pitchFamily="34" charset="0"/>
              </a:rPr>
            </a:br>
            <a:r>
              <a:rPr lang="en-US" sz="3600" b="0" dirty="0">
                <a:solidFill>
                  <a:schemeClr val="tx1"/>
                </a:solidFill>
                <a:latin typeface="Tekton Pro" panose="020F0603020208020904" pitchFamily="34" charset="0"/>
              </a:rPr>
              <a:t>The most sensitive measurement yet</a:t>
            </a:r>
            <a:endParaRPr lang="en-US" sz="4000" b="0" dirty="0">
              <a:solidFill>
                <a:schemeClr val="tx1"/>
              </a:solidFill>
              <a:latin typeface="Tekton Pro" panose="020F0603020208020904" pitchFamily="34" charset="0"/>
            </a:endParaRPr>
          </a:p>
        </p:txBody>
      </p:sp>
      <p:pic>
        <p:nvPicPr>
          <p:cNvPr id="2050" name="Picture 2" descr="https://home.cern/sites/home.web.cern.ch/files/image/update-for_scientists/2018/05/170517-corrieri_deperio.jpg">
            <a:extLst>
              <a:ext uri="{FF2B5EF4-FFF2-40B4-BE49-F238E27FC236}">
                <a16:creationId xmlns:a16="http://schemas.microsoft.com/office/drawing/2014/main" id="{CC92AC3F-8151-46ED-9277-44060E208B4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291" y="2209800"/>
            <a:ext cx="4375573" cy="32575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www.science.purdue.edu/xenon1t/wp-content/uploads/2018/05/sr0sr1inset.jpg">
            <a:extLst>
              <a:ext uri="{FF2B5EF4-FFF2-40B4-BE49-F238E27FC236}">
                <a16:creationId xmlns:a16="http://schemas.microsoft.com/office/drawing/2014/main" id="{8304E2FE-403D-4302-8049-C0C08785403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07054" y="2133601"/>
            <a:ext cx="4741863" cy="35375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61605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86" y="726374"/>
            <a:ext cx="8419686" cy="857250"/>
          </a:xfrm>
        </p:spPr>
        <p:txBody>
          <a:bodyPr/>
          <a:lstStyle/>
          <a:p>
            <a:r>
              <a:rPr lang="en-CA" sz="4000" b="0" dirty="0">
                <a:solidFill>
                  <a:schemeClr val="tx1"/>
                </a:solidFill>
                <a:latin typeface="Tekton Pro" panose="020F0603020208020904" pitchFamily="34" charset="0"/>
              </a:rPr>
              <a:t>Lux- Large Underground Xenon Detector</a:t>
            </a: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1955" y="1752315"/>
            <a:ext cx="4607397" cy="3573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5003" y="1991872"/>
            <a:ext cx="3672408" cy="24590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251881" y="4421057"/>
            <a:ext cx="2712602" cy="307777"/>
          </a:xfrm>
          <a:prstGeom prst="rect">
            <a:avLst/>
          </a:prstGeom>
          <a:noFill/>
        </p:spPr>
        <p:txBody>
          <a:bodyPr wrap="none" rtlCol="0">
            <a:spAutoFit/>
          </a:bodyPr>
          <a:lstStyle/>
          <a:p>
            <a:r>
              <a:rPr lang="en-CA" sz="1400" i="1" dirty="0" err="1">
                <a:solidFill>
                  <a:srgbClr val="00B0F0"/>
                </a:solidFill>
              </a:rPr>
              <a:t>Homestake</a:t>
            </a:r>
            <a:r>
              <a:rPr lang="en-CA" sz="1400" i="1" dirty="0">
                <a:solidFill>
                  <a:srgbClr val="00B0F0"/>
                </a:solidFill>
              </a:rPr>
              <a:t> Mine, South Dakota</a:t>
            </a:r>
          </a:p>
        </p:txBody>
      </p:sp>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rot="20323499">
            <a:off x="1481" y="3117792"/>
            <a:ext cx="8779594" cy="8434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7" name="Straight Connector 6"/>
          <p:cNvCxnSpPr>
            <a:cxnSpLocks/>
          </p:cNvCxnSpPr>
          <p:nvPr/>
        </p:nvCxnSpPr>
        <p:spPr>
          <a:xfrm flipV="1">
            <a:off x="1981200" y="1828801"/>
            <a:ext cx="5562600" cy="2900033"/>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831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b="0" dirty="0">
                <a:solidFill>
                  <a:schemeClr val="tx1"/>
                </a:solidFill>
                <a:latin typeface="Tekton Pro" panose="020F0603020208020904" pitchFamily="34" charset="0"/>
              </a:rPr>
              <a:t>How to detect dark matter?</a:t>
            </a:r>
          </a:p>
        </p:txBody>
      </p:sp>
      <p:sp>
        <p:nvSpPr>
          <p:cNvPr id="3" name="TextBox 2"/>
          <p:cNvSpPr txBox="1"/>
          <p:nvPr/>
        </p:nvSpPr>
        <p:spPr>
          <a:xfrm>
            <a:off x="457201" y="2595304"/>
            <a:ext cx="8368766" cy="1077218"/>
          </a:xfrm>
          <a:prstGeom prst="rect">
            <a:avLst/>
          </a:prstGeom>
          <a:noFill/>
        </p:spPr>
        <p:txBody>
          <a:bodyPr wrap="none" rtlCol="0">
            <a:spAutoFit/>
          </a:bodyPr>
          <a:lstStyle/>
          <a:p>
            <a:r>
              <a:rPr lang="en-CA" sz="3600" i="1" dirty="0">
                <a:solidFill>
                  <a:schemeClr val="tx1"/>
                </a:solidFill>
                <a:latin typeface="Tekton Pro" panose="020F0603020208020904" pitchFamily="34" charset="0"/>
              </a:rPr>
              <a:t>Look where there is a lot … the Galactic Center</a:t>
            </a:r>
          </a:p>
          <a:p>
            <a:endParaRPr lang="en-CA"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4926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b="0" dirty="0">
                <a:solidFill>
                  <a:schemeClr val="tx1"/>
                </a:solidFill>
                <a:latin typeface="Tekton Pro" panose="020F0603020208020904" pitchFamily="34" charset="0"/>
              </a:rPr>
              <a:t>FERMI</a:t>
            </a:r>
          </a:p>
        </p:txBody>
      </p:sp>
      <p:sp>
        <p:nvSpPr>
          <p:cNvPr id="3" name="Content Placeholder 2"/>
          <p:cNvSpPr txBox="1">
            <a:spLocks/>
          </p:cNvSpPr>
          <p:nvPr/>
        </p:nvSpPr>
        <p:spPr>
          <a:xfrm>
            <a:off x="457200" y="1760537"/>
            <a:ext cx="5659582" cy="4038600"/>
          </a:xfrm>
          <a:prstGeom prst="rect">
            <a:avLst/>
          </a:prstGeom>
        </p:spPr>
        <p:txBody>
          <a:bodyPr/>
          <a:lstStyle>
            <a:lvl1pPr marL="0" indent="0" algn="l" defTabSz="914400" rtl="0" eaLnBrk="1" latinLnBrk="0" hangingPunct="1">
              <a:spcBef>
                <a:spcPct val="20000"/>
              </a:spcBef>
              <a:buFont typeface="Arial" pitchFamily="34" charset="0"/>
              <a:buNone/>
              <a:defRPr lang="en-US" sz="2800" kern="1200" dirty="0" smtClean="0">
                <a:solidFill>
                  <a:srgbClr val="00B0F0"/>
                </a:solidFill>
                <a:latin typeface="Century Gothic" pitchFamily="34" charset="0"/>
                <a:ea typeface="+mj-ea"/>
                <a:cs typeface="+mj-cs"/>
              </a:defRPr>
            </a:lvl1pPr>
            <a:lvl2pPr marL="742950" indent="-285750" algn="l" defTabSz="914400" rtl="0" eaLnBrk="1" latinLnBrk="0" hangingPunct="1">
              <a:spcBef>
                <a:spcPct val="20000"/>
              </a:spcBef>
              <a:buFont typeface="Wingdings" pitchFamily="2" charset="2"/>
              <a:buChar char="§"/>
              <a:defRPr lang="en-US" sz="2000" kern="1200" dirty="0" smtClean="0">
                <a:solidFill>
                  <a:srgbClr val="00B0F0"/>
                </a:solidFill>
                <a:latin typeface="Century Gothic" pitchFamily="34" charset="0"/>
                <a:ea typeface="+mj-ea"/>
                <a:cs typeface="+mj-cs"/>
              </a:defRPr>
            </a:lvl2pPr>
            <a:lvl3pPr marL="1143000" indent="-228600" algn="l" defTabSz="914400" rtl="0" eaLnBrk="1" latinLnBrk="0" hangingPunct="1">
              <a:spcBef>
                <a:spcPct val="20000"/>
              </a:spcBef>
              <a:buFont typeface="Arial" pitchFamily="34" charset="0"/>
              <a:buChar char="•"/>
              <a:defRPr lang="en-US" sz="3200" kern="1200" dirty="0" smtClean="0">
                <a:solidFill>
                  <a:srgbClr val="00B0F0"/>
                </a:solidFill>
                <a:latin typeface="Century Gothic" pitchFamily="34" charset="0"/>
                <a:ea typeface="+mj-ea"/>
                <a:cs typeface="+mj-cs"/>
              </a:defRPr>
            </a:lvl3pPr>
            <a:lvl4pPr marL="1600200" indent="-228600" algn="l" defTabSz="914400" rtl="0" eaLnBrk="1" latinLnBrk="0" hangingPunct="1">
              <a:spcBef>
                <a:spcPct val="20000"/>
              </a:spcBef>
              <a:buFont typeface="Arial" pitchFamily="34" charset="0"/>
              <a:buChar char="–"/>
              <a:defRPr lang="en-US" sz="3200" kern="1200" dirty="0" smtClean="0">
                <a:solidFill>
                  <a:srgbClr val="00B0F0"/>
                </a:solidFill>
                <a:latin typeface="Century Gothic" pitchFamily="34" charset="0"/>
                <a:ea typeface="+mj-ea"/>
                <a:cs typeface="+mj-cs"/>
              </a:defRPr>
            </a:lvl4pPr>
            <a:lvl5pPr marL="2057400" indent="-228600" algn="l" defTabSz="914400" rtl="0" eaLnBrk="1" latinLnBrk="0" hangingPunct="1">
              <a:spcBef>
                <a:spcPct val="20000"/>
              </a:spcBef>
              <a:buFont typeface="Arial" pitchFamily="34" charset="0"/>
              <a:buChar char="»"/>
              <a:defRPr lang="en-CA" sz="3200" kern="1200" dirty="0">
                <a:solidFill>
                  <a:srgbClr val="00B0F0"/>
                </a:solidFill>
                <a:latin typeface="Century Gothic" pitchFamily="34" charset="0"/>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CA" sz="3600" dirty="0">
                <a:solidFill>
                  <a:schemeClr val="tx1"/>
                </a:solidFill>
                <a:latin typeface="Tekton Pro" panose="020F0603020208020904" pitchFamily="34" charset="0"/>
              </a:rPr>
              <a:t>Detects ɣ-rays</a:t>
            </a:r>
          </a:p>
          <a:p>
            <a:pPr marL="457200" indent="-457200">
              <a:buFont typeface="Arial" panose="020B0604020202020204" pitchFamily="34" charset="0"/>
              <a:buChar char="•"/>
            </a:pPr>
            <a:endParaRPr lang="en-CA" sz="3600" dirty="0">
              <a:solidFill>
                <a:schemeClr val="tx1"/>
              </a:solidFill>
              <a:latin typeface="Tekton Pro" panose="020F0603020208020904" pitchFamily="34" charset="0"/>
            </a:endParaRPr>
          </a:p>
          <a:p>
            <a:pPr marL="457200" indent="-457200">
              <a:buFont typeface="Arial" panose="020B0604020202020204" pitchFamily="34" charset="0"/>
              <a:buChar char="•"/>
            </a:pPr>
            <a:r>
              <a:rPr lang="en-CA" sz="3600" dirty="0">
                <a:solidFill>
                  <a:schemeClr val="tx1"/>
                </a:solidFill>
                <a:latin typeface="Tekton Pro" panose="020F0603020208020904" pitchFamily="34" charset="0"/>
              </a:rPr>
              <a:t>DM particle annihilation</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71854" y="1110817"/>
            <a:ext cx="2905776" cy="3874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5614" y="3903342"/>
            <a:ext cx="2895600" cy="1692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0549386">
            <a:off x="-53179" y="3158557"/>
            <a:ext cx="9124687" cy="881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Straight Connector 6"/>
          <p:cNvCxnSpPr>
            <a:cxnSpLocks/>
          </p:cNvCxnSpPr>
          <p:nvPr/>
        </p:nvCxnSpPr>
        <p:spPr>
          <a:xfrm flipV="1">
            <a:off x="1905000" y="3048001"/>
            <a:ext cx="4601768" cy="1463673"/>
          </a:xfrm>
          <a:prstGeom prst="line">
            <a:avLst/>
          </a:prstGeom>
          <a:ln w="28575">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4870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29600" cy="1143000"/>
          </a:xfrm>
        </p:spPr>
        <p:txBody>
          <a:bodyPr/>
          <a:lstStyle/>
          <a:p>
            <a:r>
              <a:rPr lang="en-CA" sz="4800" b="0" dirty="0">
                <a:solidFill>
                  <a:schemeClr val="tx1"/>
                </a:solidFill>
                <a:latin typeface="Tekton Pro" panose="020F0603020208020904" pitchFamily="34" charset="0"/>
              </a:rPr>
              <a:t>How to detect dark matter?</a:t>
            </a:r>
          </a:p>
        </p:txBody>
      </p:sp>
      <p:sp>
        <p:nvSpPr>
          <p:cNvPr id="3" name="TextBox 2"/>
          <p:cNvSpPr txBox="1"/>
          <p:nvPr/>
        </p:nvSpPr>
        <p:spPr>
          <a:xfrm>
            <a:off x="2483768" y="2708920"/>
            <a:ext cx="3402470" cy="1138773"/>
          </a:xfrm>
          <a:prstGeom prst="rect">
            <a:avLst/>
          </a:prstGeom>
          <a:noFill/>
        </p:spPr>
        <p:txBody>
          <a:bodyPr wrap="none" rtlCol="0">
            <a:spAutoFit/>
          </a:bodyPr>
          <a:lstStyle/>
          <a:p>
            <a:r>
              <a:rPr lang="en-CA" sz="4000" i="1" dirty="0">
                <a:solidFill>
                  <a:schemeClr val="tx1"/>
                </a:solidFill>
                <a:latin typeface="Tekton Pro" panose="020F0603020208020904" pitchFamily="34" charset="0"/>
              </a:rPr>
              <a:t>Make it yourself!</a:t>
            </a:r>
          </a:p>
          <a:p>
            <a:endParaRPr lang="en-CA"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679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692" y="575432"/>
            <a:ext cx="8229600" cy="579438"/>
          </a:xfrm>
        </p:spPr>
        <p:txBody>
          <a:bodyPr>
            <a:noAutofit/>
          </a:bodyPr>
          <a:lstStyle/>
          <a:p>
            <a:r>
              <a:rPr lang="en-CA" sz="4800" b="0" dirty="0">
                <a:latin typeface="Tekton Pro" panose="020F0603020208020904" pitchFamily="34" charset="0"/>
              </a:rPr>
              <a:t>Uniform Circular Motion</a:t>
            </a:r>
          </a:p>
        </p:txBody>
      </p:sp>
      <p:sp>
        <p:nvSpPr>
          <p:cNvPr id="3" name="Content Placeholder 2"/>
          <p:cNvSpPr>
            <a:spLocks noGrp="1"/>
          </p:cNvSpPr>
          <p:nvPr>
            <p:ph idx="1"/>
          </p:nvPr>
        </p:nvSpPr>
        <p:spPr>
          <a:xfrm>
            <a:off x="495692" y="1731543"/>
            <a:ext cx="4330824" cy="4289745"/>
          </a:xfrm>
        </p:spPr>
        <p:txBody>
          <a:bodyPr>
            <a:noAutofit/>
          </a:bodyPr>
          <a:lstStyle/>
          <a:p>
            <a:pPr marL="0" indent="0" algn="ctr">
              <a:buNone/>
            </a:pPr>
            <a:r>
              <a:rPr lang="en-CA" sz="4000" b="1" dirty="0">
                <a:solidFill>
                  <a:srgbClr val="FF0000"/>
                </a:solidFill>
                <a:latin typeface="Tekton Pro" panose="020F0603020208020904" pitchFamily="34" charset="0"/>
              </a:rPr>
              <a:t>Predict</a:t>
            </a:r>
          </a:p>
          <a:p>
            <a:pPr marL="0" indent="0" algn="ctr">
              <a:buNone/>
            </a:pPr>
            <a:r>
              <a:rPr lang="en-CA" sz="4000" b="1" dirty="0">
                <a:latin typeface="Tekton Pro" panose="020F0603020208020904" pitchFamily="34" charset="0"/>
              </a:rPr>
              <a:t>Observe</a:t>
            </a:r>
          </a:p>
          <a:p>
            <a:pPr marL="0" indent="0" algn="ctr">
              <a:buNone/>
            </a:pPr>
            <a:r>
              <a:rPr lang="en-CA" sz="4000" b="1" dirty="0">
                <a:latin typeface="Tekton Pro" panose="020F0603020208020904" pitchFamily="34" charset="0"/>
              </a:rPr>
              <a:t>Explain</a:t>
            </a:r>
          </a:p>
          <a:p>
            <a:pPr marL="0" indent="0" algn="ctr">
              <a:buNone/>
            </a:pPr>
            <a:endParaRPr lang="en-CA" b="1" dirty="0">
              <a:latin typeface="Tekton Pro" panose="020F0603020208020904" pitchFamily="34" charset="0"/>
            </a:endParaRPr>
          </a:p>
          <a:p>
            <a:pPr marL="0" indent="0" algn="ctr">
              <a:buNone/>
            </a:pPr>
            <a:r>
              <a:rPr lang="en-CA" sz="3200" dirty="0">
                <a:latin typeface="Tekton Pro" panose="020F0603020208020904" pitchFamily="34" charset="0"/>
              </a:rPr>
              <a:t>How are </a:t>
            </a:r>
            <a:r>
              <a:rPr lang="en-CA" sz="3200" dirty="0">
                <a:solidFill>
                  <a:srgbClr val="FF0000"/>
                </a:solidFill>
                <a:latin typeface="Tekton Pro" panose="020F0603020208020904" pitchFamily="34" charset="0"/>
              </a:rPr>
              <a:t>mass</a:t>
            </a:r>
            <a:r>
              <a:rPr lang="en-CA" sz="3200" dirty="0">
                <a:latin typeface="Tekton Pro" panose="020F0603020208020904" pitchFamily="34" charset="0"/>
              </a:rPr>
              <a:t> and </a:t>
            </a:r>
            <a:r>
              <a:rPr lang="en-CA" sz="3200" dirty="0">
                <a:solidFill>
                  <a:srgbClr val="FF0000"/>
                </a:solidFill>
                <a:latin typeface="Tekton Pro" panose="020F0603020208020904" pitchFamily="34" charset="0"/>
              </a:rPr>
              <a:t>speed</a:t>
            </a:r>
            <a:r>
              <a:rPr lang="en-CA" sz="3200" dirty="0">
                <a:latin typeface="Tekton Pro" panose="020F0603020208020904" pitchFamily="34" charset="0"/>
              </a:rPr>
              <a:t> connected in circular motion?</a:t>
            </a:r>
          </a:p>
        </p:txBody>
      </p:sp>
      <p:grpSp>
        <p:nvGrpSpPr>
          <p:cNvPr id="7" name="Group 6"/>
          <p:cNvGrpSpPr/>
          <p:nvPr/>
        </p:nvGrpSpPr>
        <p:grpSpPr>
          <a:xfrm>
            <a:off x="4826516" y="2132856"/>
            <a:ext cx="3648478" cy="3121088"/>
            <a:chOff x="4950042" y="2028731"/>
            <a:chExt cx="2597081" cy="2372377"/>
          </a:xfrm>
        </p:grpSpPr>
        <p:sp>
          <p:nvSpPr>
            <p:cNvPr id="8" name="Oval 7"/>
            <p:cNvSpPr/>
            <p:nvPr/>
          </p:nvSpPr>
          <p:spPr>
            <a:xfrm>
              <a:off x="4950042" y="2510898"/>
              <a:ext cx="2538282" cy="594066"/>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CA" sz="3300">
                <a:solidFill>
                  <a:prstClr val="black"/>
                </a:solidFill>
                <a:latin typeface="Calibri"/>
              </a:endParaRPr>
            </a:p>
          </p:txBody>
        </p:sp>
        <p:sp>
          <p:nvSpPr>
            <p:cNvPr id="9" name="Oval 8"/>
            <p:cNvSpPr/>
            <p:nvPr/>
          </p:nvSpPr>
          <p:spPr>
            <a:xfrm>
              <a:off x="7326306" y="2699919"/>
              <a:ext cx="216024" cy="2160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endParaRPr lang="en-CA" sz="3300">
                <a:solidFill>
                  <a:prstClr val="white"/>
                </a:solidFill>
                <a:latin typeface="Calibri"/>
              </a:endParaRPr>
            </a:p>
          </p:txBody>
        </p:sp>
        <p:cxnSp>
          <p:nvCxnSpPr>
            <p:cNvPr id="10" name="Straight Arrow Connector 9"/>
            <p:cNvCxnSpPr/>
            <p:nvPr/>
          </p:nvCxnSpPr>
          <p:spPr>
            <a:xfrm flipH="1" flipV="1">
              <a:off x="7160104" y="2446793"/>
              <a:ext cx="332405" cy="3611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6219183" y="2807931"/>
              <a:ext cx="12151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214999" y="2807931"/>
              <a:ext cx="20715" cy="1154841"/>
            </a:xfrm>
            <a:prstGeom prst="line">
              <a:avLst/>
            </a:prstGeom>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6030162" y="3861048"/>
              <a:ext cx="417495" cy="5400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CA" sz="3300">
                <a:solidFill>
                  <a:prstClr val="white"/>
                </a:solidFill>
                <a:latin typeface="Calibri"/>
              </a:endParaRPr>
            </a:p>
          </p:txBody>
        </p:sp>
        <p:sp>
          <p:nvSpPr>
            <p:cNvPr id="14" name="TextBox 13"/>
            <p:cNvSpPr txBox="1"/>
            <p:nvPr/>
          </p:nvSpPr>
          <p:spPr>
            <a:xfrm>
              <a:off x="6410961" y="3861049"/>
              <a:ext cx="784136" cy="444495"/>
            </a:xfrm>
            <a:prstGeom prst="rect">
              <a:avLst/>
            </a:prstGeom>
            <a:noFill/>
          </p:spPr>
          <p:txBody>
            <a:bodyPr wrap="none" rtlCol="0">
              <a:spAutoFit/>
            </a:bodyPr>
            <a:lstStyle/>
            <a:p>
              <a:pPr fontAlgn="base">
                <a:spcBef>
                  <a:spcPct val="0"/>
                </a:spcBef>
                <a:spcAft>
                  <a:spcPct val="0"/>
                </a:spcAft>
              </a:pPr>
              <a:r>
                <a:rPr lang="en-CA" sz="3200" b="1" dirty="0">
                  <a:solidFill>
                    <a:srgbClr val="FF0000"/>
                  </a:solidFill>
                  <a:latin typeface="Tekton Pro" panose="020F0603020208020904" pitchFamily="34" charset="0"/>
                </a:rPr>
                <a:t>mass</a:t>
              </a:r>
            </a:p>
          </p:txBody>
        </p:sp>
        <p:sp>
          <p:nvSpPr>
            <p:cNvPr id="15" name="TextBox 14"/>
            <p:cNvSpPr txBox="1"/>
            <p:nvPr/>
          </p:nvSpPr>
          <p:spPr>
            <a:xfrm>
              <a:off x="6698859" y="2028731"/>
              <a:ext cx="848264" cy="444495"/>
            </a:xfrm>
            <a:prstGeom prst="rect">
              <a:avLst/>
            </a:prstGeom>
            <a:noFill/>
          </p:spPr>
          <p:txBody>
            <a:bodyPr wrap="none" rtlCol="0">
              <a:spAutoFit/>
            </a:bodyPr>
            <a:lstStyle/>
            <a:p>
              <a:pPr fontAlgn="base">
                <a:spcBef>
                  <a:spcPct val="0"/>
                </a:spcBef>
                <a:spcAft>
                  <a:spcPct val="0"/>
                </a:spcAft>
              </a:pPr>
              <a:r>
                <a:rPr lang="en-CA" sz="3200" b="1" dirty="0">
                  <a:solidFill>
                    <a:srgbClr val="FF0000"/>
                  </a:solidFill>
                  <a:latin typeface="Tekton Pro" panose="020F0603020208020904" pitchFamily="34" charset="0"/>
                </a:rPr>
                <a:t>speed</a:t>
              </a:r>
            </a:p>
          </p:txBody>
        </p:sp>
      </p:grpSp>
    </p:spTree>
    <p:extLst>
      <p:ext uri="{BB962C8B-B14F-4D97-AF65-F5344CB8AC3E}">
        <p14:creationId xmlns:p14="http://schemas.microsoft.com/office/powerpoint/2010/main" val="337771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839" y="457200"/>
            <a:ext cx="1807455" cy="1090464"/>
          </a:xfrm>
        </p:spPr>
        <p:txBody>
          <a:bodyPr/>
          <a:lstStyle/>
          <a:p>
            <a:pPr algn="ctr"/>
            <a:r>
              <a:rPr lang="en-CA" sz="4800" b="0" dirty="0">
                <a:solidFill>
                  <a:schemeClr val="tx1"/>
                </a:solidFill>
                <a:latin typeface="Tekton Pro" panose="020F0603020208020904" pitchFamily="34" charset="0"/>
              </a:rPr>
              <a:t>LHC</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8312" y="1772816"/>
            <a:ext cx="7236510" cy="3384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3330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lstStyle/>
          <a:p>
            <a:r>
              <a:rPr lang="en-CA" sz="4800" b="0" dirty="0">
                <a:solidFill>
                  <a:schemeClr val="tx1"/>
                </a:solidFill>
                <a:latin typeface="Tekton Pro" panose="020F0603020208020904" pitchFamily="34" charset="0"/>
              </a:rPr>
              <a:t>Empty-Handed?</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57040"/>
            <a:ext cx="5919136" cy="3960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9190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962" y="409248"/>
            <a:ext cx="6625232" cy="1143000"/>
          </a:xfrm>
        </p:spPr>
        <p:txBody>
          <a:bodyPr/>
          <a:lstStyle/>
          <a:p>
            <a:r>
              <a:rPr lang="en-CA" sz="4800" b="0" dirty="0">
                <a:solidFill>
                  <a:schemeClr val="tx1"/>
                </a:solidFill>
                <a:latin typeface="Tekton Pro" panose="020F0603020208020904" pitchFamily="34" charset="0"/>
              </a:rPr>
              <a:t>Modified Gravity Theories</a:t>
            </a: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063"/>
          <a:stretch/>
        </p:blipFill>
        <p:spPr bwMode="auto">
          <a:xfrm>
            <a:off x="1475656" y="1552248"/>
            <a:ext cx="6251844" cy="39549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00203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220B-6AA7-408D-AA36-FED0261E178B}"/>
              </a:ext>
            </a:extLst>
          </p:cNvPr>
          <p:cNvSpPr>
            <a:spLocks noGrp="1"/>
          </p:cNvSpPr>
          <p:nvPr>
            <p:ph type="title"/>
          </p:nvPr>
        </p:nvSpPr>
        <p:spPr>
          <a:xfrm>
            <a:off x="683568" y="404664"/>
            <a:ext cx="7776864" cy="1143000"/>
          </a:xfrm>
        </p:spPr>
        <p:txBody>
          <a:bodyPr/>
          <a:lstStyle/>
          <a:p>
            <a:r>
              <a:rPr lang="en-US" sz="4800" b="0" dirty="0">
                <a:solidFill>
                  <a:schemeClr val="tx1"/>
                </a:solidFill>
                <a:latin typeface="Tekton Pro" panose="020F0603020208020904" pitchFamily="34" charset="0"/>
              </a:rPr>
              <a:t>New paper by </a:t>
            </a:r>
            <a:r>
              <a:rPr lang="en-US" sz="4800" b="0" dirty="0" err="1">
                <a:solidFill>
                  <a:schemeClr val="tx1"/>
                </a:solidFill>
                <a:latin typeface="Tekton Pro" panose="020F0603020208020904" pitchFamily="34" charset="0"/>
              </a:rPr>
              <a:t>Turok</a:t>
            </a:r>
            <a:r>
              <a:rPr lang="en-US" sz="4800" b="0" dirty="0">
                <a:solidFill>
                  <a:schemeClr val="tx1"/>
                </a:solidFill>
                <a:latin typeface="Tekton Pro" panose="020F0603020208020904" pitchFamily="34" charset="0"/>
              </a:rPr>
              <a:t>, et al…</a:t>
            </a:r>
          </a:p>
        </p:txBody>
      </p:sp>
      <p:pic>
        <p:nvPicPr>
          <p:cNvPr id="4" name="Picture 3">
            <a:extLst>
              <a:ext uri="{FF2B5EF4-FFF2-40B4-BE49-F238E27FC236}">
                <a16:creationId xmlns:a16="http://schemas.microsoft.com/office/drawing/2014/main" id="{208904AB-33D2-4BF4-B8A9-EC197E324EAE}"/>
              </a:ext>
            </a:extLst>
          </p:cNvPr>
          <p:cNvPicPr>
            <a:picLocks noChangeAspect="1"/>
          </p:cNvPicPr>
          <p:nvPr/>
        </p:nvPicPr>
        <p:blipFill>
          <a:blip r:embed="rId3"/>
          <a:stretch>
            <a:fillRect/>
          </a:stretch>
        </p:blipFill>
        <p:spPr>
          <a:xfrm>
            <a:off x="971352" y="1628800"/>
            <a:ext cx="7201296" cy="4050729"/>
          </a:xfrm>
          <a:prstGeom prst="rect">
            <a:avLst/>
          </a:prstGeom>
        </p:spPr>
      </p:pic>
    </p:spTree>
    <p:extLst>
      <p:ext uri="{BB962C8B-B14F-4D97-AF65-F5344CB8AC3E}">
        <p14:creationId xmlns:p14="http://schemas.microsoft.com/office/powerpoint/2010/main" val="967564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639762"/>
            <a:ext cx="8229600" cy="579438"/>
          </a:xfrm>
        </p:spPr>
        <p:txBody>
          <a:bodyPr>
            <a:noAutofit/>
          </a:bodyPr>
          <a:lstStyle/>
          <a:p>
            <a:r>
              <a:rPr lang="en-CA" sz="4400" b="0" dirty="0">
                <a:latin typeface="Tekton Pro" panose="020F0603020208020904" pitchFamily="34" charset="0"/>
              </a:rPr>
              <a:t>Current Status of Dark Matter</a:t>
            </a:r>
          </a:p>
        </p:txBody>
      </p:sp>
      <p:sp>
        <p:nvSpPr>
          <p:cNvPr id="4" name="Content Placeholder 3">
            <a:extLst>
              <a:ext uri="{FF2B5EF4-FFF2-40B4-BE49-F238E27FC236}">
                <a16:creationId xmlns:a16="http://schemas.microsoft.com/office/drawing/2014/main" id="{9728CEEB-965B-4ADD-8F20-01E9D19910AF}"/>
              </a:ext>
            </a:extLst>
          </p:cNvPr>
          <p:cNvSpPr>
            <a:spLocks noGrp="1"/>
          </p:cNvSpPr>
          <p:nvPr>
            <p:ph idx="1"/>
          </p:nvPr>
        </p:nvSpPr>
        <p:spPr/>
        <p:txBody>
          <a:bodyPr/>
          <a:lstStyle/>
          <a:p>
            <a:endParaRPr lang="en-CA"/>
          </a:p>
        </p:txBody>
      </p:sp>
      <p:sp>
        <p:nvSpPr>
          <p:cNvPr id="6" name="TextBox 5">
            <a:extLst>
              <a:ext uri="{FF2B5EF4-FFF2-40B4-BE49-F238E27FC236}">
                <a16:creationId xmlns:a16="http://schemas.microsoft.com/office/drawing/2014/main" id="{0327DB42-D015-42B4-AE0B-7C8F613309B9}"/>
              </a:ext>
            </a:extLst>
          </p:cNvPr>
          <p:cNvSpPr txBox="1"/>
          <p:nvPr/>
        </p:nvSpPr>
        <p:spPr>
          <a:xfrm>
            <a:off x="971600" y="2348880"/>
            <a:ext cx="7200800" cy="126188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dirty="0">
                <a:solidFill>
                  <a:srgbClr val="00B050"/>
                </a:solidFill>
              </a:rPr>
              <a:t>Download the video at: </a:t>
            </a:r>
            <a:r>
              <a:rPr lang="en-CA" sz="3200" dirty="0">
                <a:solidFill>
                  <a:srgbClr val="00B050"/>
                </a:solidFill>
                <a:hlinkClick r:id="rId3"/>
              </a:rPr>
              <a:t>https://resources.perimeterinstitute.ca</a:t>
            </a:r>
            <a:endParaRPr lang="en-CA" sz="3200" dirty="0">
              <a:solidFill>
                <a:srgbClr val="00B050"/>
              </a:solidFill>
            </a:endParaRPr>
          </a:p>
        </p:txBody>
      </p:sp>
    </p:spTree>
    <p:extLst>
      <p:ext uri="{BB962C8B-B14F-4D97-AF65-F5344CB8AC3E}">
        <p14:creationId xmlns:p14="http://schemas.microsoft.com/office/powerpoint/2010/main" val="3928758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827088" y="1652145"/>
            <a:ext cx="7849368" cy="3785652"/>
          </a:xfrm>
          <a:prstGeom prst="rect">
            <a:avLst/>
          </a:prstGeom>
          <a:noFill/>
        </p:spPr>
        <p:txBody>
          <a:bodyPr wrap="square" rtlCol="0">
            <a:spAutoFit/>
          </a:bodyPr>
          <a:lstStyle/>
          <a:p>
            <a:pPr marL="457200" indent="-457200">
              <a:lnSpc>
                <a:spcPct val="150000"/>
              </a:lnSpc>
              <a:buFont typeface="+mj-lt"/>
              <a:buAutoNum type="arabicPeriod"/>
            </a:pPr>
            <a:r>
              <a:rPr lang="en-US" sz="3200" dirty="0">
                <a:solidFill>
                  <a:schemeClr val="tx1"/>
                </a:solidFill>
                <a:latin typeface="Tekton Pro" panose="020F0603020208020904" pitchFamily="34" charset="0"/>
              </a:rPr>
              <a:t>Speeds of stars in galaxies</a:t>
            </a:r>
          </a:p>
          <a:p>
            <a:pPr marL="457200" indent="-457200">
              <a:lnSpc>
                <a:spcPct val="150000"/>
              </a:lnSpc>
              <a:buFont typeface="+mj-lt"/>
              <a:buAutoNum type="arabicPeriod"/>
            </a:pPr>
            <a:r>
              <a:rPr lang="en-US" sz="3200" dirty="0">
                <a:solidFill>
                  <a:schemeClr val="tx1"/>
                </a:solidFill>
                <a:latin typeface="Tekton Pro" panose="020F0603020208020904" pitchFamily="34" charset="0"/>
              </a:rPr>
              <a:t>Speeds of galaxies in clusters</a:t>
            </a:r>
          </a:p>
          <a:p>
            <a:pPr marL="457200" indent="-457200">
              <a:lnSpc>
                <a:spcPct val="150000"/>
              </a:lnSpc>
              <a:buFont typeface="+mj-lt"/>
              <a:buAutoNum type="arabicPeriod"/>
            </a:pPr>
            <a:r>
              <a:rPr lang="en-US" sz="3200" dirty="0">
                <a:solidFill>
                  <a:schemeClr val="tx1"/>
                </a:solidFill>
                <a:latin typeface="Tekton Pro" panose="020F0603020208020904" pitchFamily="34" charset="0"/>
              </a:rPr>
              <a:t>Gravitational lensing of clusters of galaxies</a:t>
            </a:r>
          </a:p>
          <a:p>
            <a:pPr marL="457200" indent="-457200">
              <a:lnSpc>
                <a:spcPct val="150000"/>
              </a:lnSpc>
              <a:buFont typeface="+mj-lt"/>
              <a:buAutoNum type="arabicPeriod"/>
            </a:pPr>
            <a:r>
              <a:rPr lang="en-US" sz="3200" dirty="0">
                <a:solidFill>
                  <a:schemeClr val="tx1"/>
                </a:solidFill>
                <a:latin typeface="Tekton Pro" panose="020F0603020208020904" pitchFamily="34" charset="0"/>
              </a:rPr>
              <a:t>Web-like structure of large-scale universe</a:t>
            </a:r>
          </a:p>
          <a:p>
            <a:pPr marL="457200" indent="-457200">
              <a:lnSpc>
                <a:spcPct val="150000"/>
              </a:lnSpc>
              <a:buFont typeface="+mj-lt"/>
              <a:buAutoNum type="arabicPeriod"/>
            </a:pPr>
            <a:r>
              <a:rPr lang="en-US" sz="3200" dirty="0">
                <a:solidFill>
                  <a:schemeClr val="tx1"/>
                </a:solidFill>
                <a:latin typeface="Tekton Pro" panose="020F0603020208020904" pitchFamily="34" charset="0"/>
              </a:rPr>
              <a:t>Cosmic Microwave Background</a:t>
            </a:r>
          </a:p>
        </p:txBody>
      </p:sp>
      <p:sp>
        <p:nvSpPr>
          <p:cNvPr id="5" name="Title 1"/>
          <p:cNvSpPr>
            <a:spLocks noGrp="1"/>
          </p:cNvSpPr>
          <p:nvPr>
            <p:ph type="title"/>
          </p:nvPr>
        </p:nvSpPr>
        <p:spPr>
          <a:xfrm>
            <a:off x="251520" y="764704"/>
            <a:ext cx="8784976" cy="579438"/>
          </a:xfrm>
        </p:spPr>
        <p:txBody>
          <a:bodyPr>
            <a:noAutofit/>
          </a:bodyPr>
          <a:lstStyle/>
          <a:p>
            <a:r>
              <a:rPr lang="en-CA" sz="3600" dirty="0">
                <a:solidFill>
                  <a:schemeClr val="tx1"/>
                </a:solidFill>
                <a:latin typeface="Tekton Pro" panose="020F0603020208020904" pitchFamily="34" charset="0"/>
              </a:rPr>
              <a:t>Evidence for Dark Matter on Multiple Scales</a:t>
            </a:r>
          </a:p>
        </p:txBody>
      </p:sp>
    </p:spTree>
    <p:extLst>
      <p:ext uri="{BB962C8B-B14F-4D97-AF65-F5344CB8AC3E}">
        <p14:creationId xmlns:p14="http://schemas.microsoft.com/office/powerpoint/2010/main" val="153681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7" y="0"/>
            <a:ext cx="9141291" cy="6858000"/>
          </a:xfrm>
          <a:prstGeom prst="rect">
            <a:avLst/>
          </a:prstGeom>
          <a:ln>
            <a:noFill/>
          </a:ln>
          <a:effectLst/>
        </p:spPr>
      </p:pic>
      <p:sp>
        <p:nvSpPr>
          <p:cNvPr id="2" name="TextBox 1"/>
          <p:cNvSpPr txBox="1"/>
          <p:nvPr/>
        </p:nvSpPr>
        <p:spPr>
          <a:xfrm>
            <a:off x="341431" y="188640"/>
            <a:ext cx="8461162" cy="707886"/>
          </a:xfrm>
          <a:prstGeom prst="rect">
            <a:avLst/>
          </a:prstGeom>
          <a:noFill/>
        </p:spPr>
        <p:txBody>
          <a:bodyPr wrap="none" rtlCol="0">
            <a:spAutoFit/>
          </a:bodyPr>
          <a:lstStyle/>
          <a:p>
            <a:r>
              <a:rPr lang="en-CA" sz="4000" dirty="0">
                <a:latin typeface="Tekton Pro" panose="020F0603020208020904" pitchFamily="34" charset="0"/>
              </a:rPr>
              <a:t>Perimeter</a:t>
            </a:r>
            <a:r>
              <a:rPr lang="en-CA" sz="3600" dirty="0">
                <a:latin typeface="Tekton Pro" panose="020F0603020208020904" pitchFamily="34" charset="0"/>
              </a:rPr>
              <a:t> Institute for Theoretical Physics</a:t>
            </a:r>
            <a:endParaRPr lang="en-US" sz="3600" dirty="0">
              <a:latin typeface="Tekton Pro" panose="020F0603020208020904" pitchFamily="34" charset="0"/>
            </a:endParaRPr>
          </a:p>
        </p:txBody>
      </p:sp>
    </p:spTree>
    <p:extLst>
      <p:ext uri="{BB962C8B-B14F-4D97-AF65-F5344CB8AC3E}">
        <p14:creationId xmlns:p14="http://schemas.microsoft.com/office/powerpoint/2010/main" val="40589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gdick\AppData\Local\Microsoft\Windows\Temporary Internet Files\Content.Outlook\M2DZO4SM\PI Diagram 9 corners blck.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6911" y="0"/>
            <a:ext cx="10387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02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5" y="440298"/>
            <a:ext cx="5112568" cy="754570"/>
          </a:xfrm>
        </p:spPr>
        <p:txBody>
          <a:bodyPr>
            <a:noAutofit/>
          </a:bodyPr>
          <a:lstStyle/>
          <a:p>
            <a:r>
              <a:rPr lang="en-US" sz="4800" dirty="0">
                <a:latin typeface="Tekton Pro" panose="020F0603020208020904" pitchFamily="34" charset="0"/>
                <a:cs typeface="Calibri" panose="020F0502020204030204" pitchFamily="34" charset="0"/>
              </a:rPr>
              <a:t>PI Resource Centre</a:t>
            </a:r>
          </a:p>
        </p:txBody>
      </p:sp>
      <p:pic>
        <p:nvPicPr>
          <p:cNvPr id="5" name="Picture 4"/>
          <p:cNvPicPr>
            <a:picLocks noChangeAspect="1"/>
          </p:cNvPicPr>
          <p:nvPr/>
        </p:nvPicPr>
        <p:blipFill>
          <a:blip r:embed="rId3"/>
          <a:stretch>
            <a:fillRect/>
          </a:stretch>
        </p:blipFill>
        <p:spPr>
          <a:xfrm>
            <a:off x="3520003" y="1230284"/>
            <a:ext cx="2608051" cy="1137826"/>
          </a:xfrm>
          <a:prstGeom prst="rect">
            <a:avLst/>
          </a:prstGeom>
        </p:spPr>
      </p:pic>
      <p:sp>
        <p:nvSpPr>
          <p:cNvPr id="6" name="TextBox 5"/>
          <p:cNvSpPr txBox="1"/>
          <p:nvPr/>
        </p:nvSpPr>
        <p:spPr>
          <a:xfrm>
            <a:off x="824439" y="5304550"/>
            <a:ext cx="7999177" cy="646331"/>
          </a:xfrm>
          <a:prstGeom prst="rect">
            <a:avLst/>
          </a:prstGeom>
          <a:noFill/>
        </p:spPr>
        <p:txBody>
          <a:bodyPr wrap="none" rtlCol="0">
            <a:spAutoFit/>
          </a:bodyPr>
          <a:lstStyle/>
          <a:p>
            <a:r>
              <a:rPr lang="en-US" sz="3600" dirty="0">
                <a:latin typeface="Tekton Pro" panose="020F0603020208020904" pitchFamily="34" charset="0"/>
                <a:hlinkClick r:id="rId4"/>
              </a:rPr>
              <a:t>https://resources.perimeterinstitute.ca/</a:t>
            </a:r>
            <a:endParaRPr lang="en-US" sz="3600" dirty="0">
              <a:latin typeface="Tekton Pro" panose="020F0603020208020904" pitchFamily="34" charset="0"/>
            </a:endParaRPr>
          </a:p>
        </p:txBody>
      </p:sp>
      <p:sp>
        <p:nvSpPr>
          <p:cNvPr id="8" name="Rectangle 7"/>
          <p:cNvSpPr/>
          <p:nvPr/>
        </p:nvSpPr>
        <p:spPr>
          <a:xfrm>
            <a:off x="2841103" y="4322299"/>
            <a:ext cx="3965848" cy="461665"/>
          </a:xfrm>
          <a:prstGeom prst="rect">
            <a:avLst/>
          </a:prstGeom>
        </p:spPr>
        <p:txBody>
          <a:bodyPr wrap="square">
            <a:spAutoFit/>
          </a:bodyPr>
          <a:lstStyle/>
          <a:p>
            <a:pPr algn="ctr"/>
            <a:r>
              <a:rPr lang="en-CA" sz="2400" dirty="0">
                <a:solidFill>
                  <a:schemeClr val="tx1"/>
                </a:solidFill>
                <a:latin typeface="Tekton Pro" panose="020F0603020208020904" pitchFamily="34" charset="0"/>
              </a:rPr>
              <a:t>The Mystery of Dark Matter</a:t>
            </a:r>
            <a:endParaRPr lang="en-US" sz="2400" dirty="0">
              <a:solidFill>
                <a:schemeClr val="tx1"/>
              </a:solidFill>
              <a:latin typeface="Tekton Pro" panose="020F0603020208020904" pitchFamily="34" charset="0"/>
            </a:endParaRPr>
          </a:p>
        </p:txBody>
      </p:sp>
      <p:pic>
        <p:nvPicPr>
          <p:cNvPr id="1026" name="Picture 2" descr="The Mystery of Dark Matte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26432" y="2352993"/>
            <a:ext cx="3395192" cy="191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16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 y="-297"/>
            <a:ext cx="9144793" cy="6858594"/>
          </a:xfrm>
          <a:prstGeom prst="rect">
            <a:avLst/>
          </a:prstGeom>
          <a:effectLst>
            <a:softEdge rad="31750"/>
          </a:effectLst>
        </p:spPr>
      </p:pic>
      <p:sp>
        <p:nvSpPr>
          <p:cNvPr id="2" name="Title 1"/>
          <p:cNvSpPr>
            <a:spLocks noGrp="1"/>
          </p:cNvSpPr>
          <p:nvPr>
            <p:ph type="title"/>
          </p:nvPr>
        </p:nvSpPr>
        <p:spPr>
          <a:xfrm>
            <a:off x="762000" y="514113"/>
            <a:ext cx="8229600" cy="579438"/>
          </a:xfrm>
        </p:spPr>
        <p:txBody>
          <a:bodyPr>
            <a:noAutofit/>
          </a:bodyPr>
          <a:lstStyle/>
          <a:p>
            <a:pPr algn="l"/>
            <a:r>
              <a:rPr lang="en-CA" sz="4400" dirty="0" err="1">
                <a:solidFill>
                  <a:srgbClr val="0000CC"/>
                </a:solidFill>
                <a:latin typeface="Tekton Pro" panose="020F0603020208020904" pitchFamily="34" charset="0"/>
              </a:rPr>
              <a:t>EinsteinPlus</a:t>
            </a:r>
            <a:endParaRPr lang="en-CA" sz="4400" dirty="0">
              <a:solidFill>
                <a:srgbClr val="0000CC"/>
              </a:solidFill>
              <a:latin typeface="Tekton Pro" panose="020F0603020208020904" pitchFamily="34" charset="0"/>
            </a:endParaRPr>
          </a:p>
        </p:txBody>
      </p:sp>
      <p:sp>
        <p:nvSpPr>
          <p:cNvPr id="3" name="TextBox 2"/>
          <p:cNvSpPr txBox="1"/>
          <p:nvPr/>
        </p:nvSpPr>
        <p:spPr>
          <a:xfrm>
            <a:off x="796280" y="1340768"/>
            <a:ext cx="5620337" cy="3493264"/>
          </a:xfrm>
          <a:prstGeom prst="rect">
            <a:avLst/>
          </a:prstGeom>
          <a:noFill/>
        </p:spPr>
        <p:txBody>
          <a:bodyPr wrap="square" rtlCol="0">
            <a:spAutoFit/>
          </a:bodyPr>
          <a:lstStyle/>
          <a:p>
            <a:r>
              <a:rPr lang="en-CA" sz="3200" dirty="0">
                <a:solidFill>
                  <a:prstClr val="black"/>
                </a:solidFill>
                <a:latin typeface="Tekton Pro" panose="020F0603020208020904" pitchFamily="34" charset="0"/>
              </a:rPr>
              <a:t>Week-long modern physics summer camp </a:t>
            </a:r>
            <a:r>
              <a:rPr lang="en-CA" sz="3200" b="1" i="1" dirty="0">
                <a:solidFill>
                  <a:prstClr val="black"/>
                </a:solidFill>
                <a:latin typeface="Tekton Pro" panose="020F0603020208020904" pitchFamily="34" charset="0"/>
              </a:rPr>
              <a:t>for teachers</a:t>
            </a:r>
            <a:r>
              <a:rPr lang="en-CA" sz="3200" dirty="0">
                <a:solidFill>
                  <a:prstClr val="black"/>
                </a:solidFill>
                <a:latin typeface="Tekton Pro" panose="020F0603020208020904" pitchFamily="34" charset="0"/>
              </a:rPr>
              <a:t>!</a:t>
            </a:r>
          </a:p>
          <a:p>
            <a:endParaRPr lang="en-CA" sz="1400" dirty="0">
              <a:solidFill>
                <a:prstClr val="black"/>
              </a:solidFill>
              <a:latin typeface="Century Gothic" pitchFamily="34" charset="0"/>
            </a:endParaRPr>
          </a:p>
          <a:p>
            <a:endParaRPr lang="en-CA" sz="1400" dirty="0">
              <a:solidFill>
                <a:prstClr val="black"/>
              </a:solidFill>
              <a:latin typeface="Century Gothic" pitchFamily="34" charset="0"/>
            </a:endParaRPr>
          </a:p>
          <a:p>
            <a:r>
              <a:rPr lang="en-CA" sz="2800" i="1" dirty="0">
                <a:solidFill>
                  <a:prstClr val="black"/>
                </a:solidFill>
                <a:latin typeface="Tekton Pro" panose="020F0603020208020904" pitchFamily="34" charset="0"/>
              </a:rPr>
              <a:t>“…one of the most valuable </a:t>
            </a:r>
          </a:p>
          <a:p>
            <a:r>
              <a:rPr lang="en-CA" sz="2800" i="1" dirty="0">
                <a:solidFill>
                  <a:prstClr val="black"/>
                </a:solidFill>
                <a:latin typeface="Tekton Pro" panose="020F0603020208020904" pitchFamily="34" charset="0"/>
              </a:rPr>
              <a:t>workshops I have ever attended”</a:t>
            </a:r>
          </a:p>
          <a:p>
            <a:r>
              <a:rPr lang="en-CA" sz="2400" i="1" dirty="0">
                <a:solidFill>
                  <a:prstClr val="black"/>
                </a:solidFill>
                <a:latin typeface="Tekton Pro" panose="020F0603020208020904" pitchFamily="34" charset="0"/>
              </a:rPr>
              <a:t>		</a:t>
            </a:r>
            <a:r>
              <a:rPr lang="el-GR" sz="2400" i="1" dirty="0">
                <a:solidFill>
                  <a:prstClr val="black"/>
                </a:solidFill>
                <a:latin typeface="Tekton Pro" panose="020F0603020208020904" pitchFamily="34" charset="0"/>
              </a:rPr>
              <a:t>   </a:t>
            </a:r>
            <a:r>
              <a:rPr lang="en-CA" sz="1800" i="1" dirty="0">
                <a:solidFill>
                  <a:prstClr val="black"/>
                </a:solidFill>
                <a:latin typeface="Tekton Pro" panose="020F0603020208020904" pitchFamily="34" charset="0"/>
              </a:rPr>
              <a:t>Patrick  </a:t>
            </a:r>
            <a:r>
              <a:rPr lang="en-CA" sz="1800" i="1" dirty="0" err="1">
                <a:solidFill>
                  <a:prstClr val="black"/>
                </a:solidFill>
                <a:latin typeface="Tekton Pro" panose="020F0603020208020904" pitchFamily="34" charset="0"/>
              </a:rPr>
              <a:t>Kossman</a:t>
            </a:r>
            <a:r>
              <a:rPr lang="en-CA" sz="1800" i="1" dirty="0">
                <a:solidFill>
                  <a:prstClr val="black"/>
                </a:solidFill>
                <a:latin typeface="Tekton Pro" panose="020F0603020208020904" pitchFamily="34" charset="0"/>
              </a:rPr>
              <a:t>, Regina</a:t>
            </a:r>
          </a:p>
          <a:p>
            <a:endParaRPr lang="en-CA" sz="2000" dirty="0">
              <a:solidFill>
                <a:prstClr val="white">
                  <a:lumMod val="65000"/>
                </a:prstClr>
              </a:solidFill>
              <a:latin typeface="Century Gothic" pitchFamily="34" charset="0"/>
            </a:endParaRPr>
          </a:p>
          <a:p>
            <a:endParaRPr lang="en-CA" sz="2000" dirty="0">
              <a:solidFill>
                <a:prstClr val="white">
                  <a:lumMod val="65000"/>
                </a:prstClr>
              </a:solidFill>
              <a:latin typeface="Century Gothic" pitchFamily="34" charset="0"/>
            </a:endParaRPr>
          </a:p>
          <a:p>
            <a:endParaRPr lang="en-CA" sz="900" dirty="0">
              <a:solidFill>
                <a:srgbClr val="00B0F0"/>
              </a:solidFill>
              <a:latin typeface="Century Gothic" pitchFamily="34" charset="0"/>
            </a:endParaRPr>
          </a:p>
        </p:txBody>
      </p:sp>
      <p:pic>
        <p:nvPicPr>
          <p:cNvPr id="9218" name="Picture 2" descr="J:\Photos\Outreach\(2011-07-20) CERN HST\Photos from Peter Vogel\tumblr_loj09aai1u1qmqmvoo1_128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118" y="4481792"/>
            <a:ext cx="2571023" cy="23446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219" name="Picture 3" descr="J:\Photos\Outreach\(2011-07-20) CERN HST\Photos from Peter Vogel\tumblr_loizcx5A6z1qmqmvoo1_128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95360" y="176796"/>
            <a:ext cx="2990855" cy="361494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6"/>
          <a:stretch>
            <a:fillRect/>
          </a:stretch>
        </p:blipFill>
        <p:spPr>
          <a:xfrm>
            <a:off x="7501603" y="6219653"/>
            <a:ext cx="1393702" cy="46155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95756" y="3672525"/>
            <a:ext cx="3048244" cy="2286183"/>
          </a:xfrm>
          <a:prstGeom prst="rect">
            <a:avLst/>
          </a:prstGeom>
          <a:effectLst>
            <a:softEdge rad="101600"/>
          </a:effectLst>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val="0"/>
              </a:ext>
            </a:extLst>
          </a:blip>
          <a:srcRect t="35208" r="7317"/>
          <a:stretch/>
        </p:blipFill>
        <p:spPr>
          <a:xfrm>
            <a:off x="2462757" y="4577856"/>
            <a:ext cx="3851745" cy="2019496"/>
          </a:xfrm>
          <a:prstGeom prst="rect">
            <a:avLst/>
          </a:prstGeom>
          <a:effectLst>
            <a:softEdge rad="114300"/>
          </a:effectLst>
        </p:spPr>
      </p:pic>
    </p:spTree>
    <p:extLst>
      <p:ext uri="{BB962C8B-B14F-4D97-AF65-F5344CB8AC3E}">
        <p14:creationId xmlns:p14="http://schemas.microsoft.com/office/powerpoint/2010/main" val="1957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226"/>
            <a:ext cx="8229600" cy="579438"/>
          </a:xfrm>
        </p:spPr>
        <p:txBody>
          <a:bodyPr>
            <a:noAutofit/>
          </a:bodyPr>
          <a:lstStyle/>
          <a:p>
            <a:r>
              <a:rPr lang="en-US" sz="4800" dirty="0">
                <a:latin typeface="Tekton Pro" panose="020F0603020208020904" pitchFamily="34" charset="0"/>
              </a:rPr>
              <a:t>Uniform Circular Motion</a:t>
            </a:r>
          </a:p>
        </p:txBody>
      </p:sp>
      <p:sp>
        <p:nvSpPr>
          <p:cNvPr id="3" name="Content Placeholder 2"/>
          <p:cNvSpPr>
            <a:spLocks noGrp="1"/>
          </p:cNvSpPr>
          <p:nvPr>
            <p:ph idx="1"/>
          </p:nvPr>
        </p:nvSpPr>
        <p:spPr>
          <a:xfrm>
            <a:off x="971600" y="1340768"/>
            <a:ext cx="7715200" cy="3600400"/>
          </a:xfrm>
        </p:spPr>
        <p:txBody>
          <a:bodyPr>
            <a:noAutofit/>
          </a:bodyPr>
          <a:lstStyle/>
          <a:p>
            <a:pPr marL="0" indent="0">
              <a:buNone/>
            </a:pPr>
            <a:r>
              <a:rPr lang="en-US" sz="3600" b="1" dirty="0">
                <a:latin typeface="Tekton Pro" panose="020F0603020208020904" pitchFamily="34" charset="0"/>
              </a:rPr>
              <a:t>Objective: 	</a:t>
            </a:r>
          </a:p>
          <a:p>
            <a:pPr marL="0" indent="0">
              <a:buNone/>
            </a:pPr>
            <a:r>
              <a:rPr lang="en-US" sz="3200" b="1" dirty="0">
                <a:latin typeface="Tekton Pro" panose="020F0603020208020904" pitchFamily="34" charset="0"/>
              </a:rPr>
              <a:t>Determine the mass of an unknown item.</a:t>
            </a:r>
          </a:p>
          <a:p>
            <a:pPr marL="0" indent="0">
              <a:buNone/>
            </a:pPr>
            <a:endParaRPr lang="en-US" sz="1800" dirty="0">
              <a:latin typeface="Tekton Pro" panose="020F0603020208020904" pitchFamily="34" charset="0"/>
            </a:endParaRPr>
          </a:p>
          <a:p>
            <a:pPr marL="514350" indent="-514350">
              <a:buAutoNum type="arabicPeriod"/>
            </a:pPr>
            <a:r>
              <a:rPr lang="en-US" dirty="0">
                <a:latin typeface="Tekton Pro" panose="020F0603020208020904" pitchFamily="34" charset="0"/>
              </a:rPr>
              <a:t>Collect data and plot a graph of </a:t>
            </a:r>
            <a:r>
              <a:rPr lang="en-US" dirty="0">
                <a:solidFill>
                  <a:srgbClr val="FF0000"/>
                </a:solidFill>
                <a:latin typeface="Tekton Pro" panose="020F0603020208020904" pitchFamily="34" charset="0"/>
              </a:rPr>
              <a:t>speed</a:t>
            </a:r>
            <a:r>
              <a:rPr lang="en-US" baseline="30000" dirty="0">
                <a:solidFill>
                  <a:srgbClr val="FF0000"/>
                </a:solidFill>
                <a:latin typeface="Tekton Pro" panose="020F0603020208020904" pitchFamily="34" charset="0"/>
              </a:rPr>
              <a:t>2</a:t>
            </a:r>
            <a:r>
              <a:rPr lang="en-US" dirty="0">
                <a:latin typeface="Tekton Pro" panose="020F0603020208020904" pitchFamily="34" charset="0"/>
              </a:rPr>
              <a:t> vs </a:t>
            </a:r>
            <a:r>
              <a:rPr lang="en-US" dirty="0">
                <a:solidFill>
                  <a:srgbClr val="FF0000"/>
                </a:solidFill>
                <a:latin typeface="Tekton Pro" panose="020F0603020208020904" pitchFamily="34" charset="0"/>
              </a:rPr>
              <a:t>mass</a:t>
            </a:r>
            <a:r>
              <a:rPr lang="en-US" dirty="0">
                <a:latin typeface="Tekton Pro" panose="020F0603020208020904" pitchFamily="34" charset="0"/>
              </a:rPr>
              <a:t> (on your white boards).</a:t>
            </a:r>
          </a:p>
          <a:p>
            <a:pPr marL="514350" indent="-514350">
              <a:buAutoNum type="arabicPeriod"/>
            </a:pPr>
            <a:r>
              <a:rPr lang="en-US" dirty="0">
                <a:latin typeface="Tekton Pro" panose="020F0603020208020904" pitchFamily="34" charset="0"/>
              </a:rPr>
              <a:t>Using your plot, </a:t>
            </a:r>
            <a:r>
              <a:rPr lang="en-US" dirty="0">
                <a:solidFill>
                  <a:srgbClr val="FF0000"/>
                </a:solidFill>
                <a:latin typeface="Tekton Pro" panose="020F0603020208020904" pitchFamily="34" charset="0"/>
              </a:rPr>
              <a:t>determine the mass </a:t>
            </a:r>
            <a:r>
              <a:rPr lang="en-US" dirty="0">
                <a:latin typeface="Tekton Pro" panose="020F0603020208020904" pitchFamily="34" charset="0"/>
              </a:rPr>
              <a:t>of the </a:t>
            </a:r>
            <a:r>
              <a:rPr lang="en-US" dirty="0">
                <a:solidFill>
                  <a:srgbClr val="FF0000"/>
                </a:solidFill>
                <a:latin typeface="Tekton Pro" panose="020F0603020208020904" pitchFamily="34" charset="0"/>
              </a:rPr>
              <a:t>unknown</a:t>
            </a:r>
            <a:r>
              <a:rPr lang="en-US" dirty="0">
                <a:latin typeface="Tekton Pro" panose="020F0603020208020904" pitchFamily="34" charset="0"/>
              </a:rPr>
              <a:t> object.</a:t>
            </a:r>
          </a:p>
          <a:p>
            <a:pPr marL="0" indent="0">
              <a:buNone/>
            </a:pPr>
            <a:endParaRPr lang="en-US" sz="2000" dirty="0">
              <a:latin typeface="Tekton Pro" panose="020F0603020208020904" pitchFamily="34" charset="0"/>
            </a:endParaRPr>
          </a:p>
          <a:p>
            <a:pPr marL="0" indent="0">
              <a:buNone/>
            </a:pPr>
            <a:r>
              <a:rPr lang="en-US" sz="2400" dirty="0">
                <a:latin typeface="Tekton Pro" panose="020F0603020208020904" pitchFamily="34" charset="0"/>
              </a:rPr>
              <a:t>**</a:t>
            </a:r>
            <a:r>
              <a:rPr lang="en-US" sz="2400" dirty="0">
                <a:solidFill>
                  <a:srgbClr val="FF0000"/>
                </a:solidFill>
                <a:latin typeface="Tekton Pro" panose="020F0603020208020904" pitchFamily="34" charset="0"/>
              </a:rPr>
              <a:t>Please note </a:t>
            </a:r>
            <a:r>
              <a:rPr lang="en-US" sz="2400" dirty="0">
                <a:latin typeface="Tekton Pro" panose="020F0603020208020904" pitchFamily="34" charset="0"/>
              </a:rPr>
              <a:t>any discussions, assumptions, or decisions your group made when attempting to construct the plot or measure the unknown mass, on your white board.</a:t>
            </a:r>
          </a:p>
        </p:txBody>
      </p:sp>
    </p:spTree>
    <p:extLst>
      <p:ext uri="{BB962C8B-B14F-4D97-AF65-F5344CB8AC3E}">
        <p14:creationId xmlns:p14="http://schemas.microsoft.com/office/powerpoint/2010/main" val="4063438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 y="-297"/>
            <a:ext cx="9144793" cy="6858594"/>
          </a:xfrm>
          <a:prstGeom prst="rect">
            <a:avLst/>
          </a:prstGeom>
        </p:spPr>
      </p:pic>
      <p:sp>
        <p:nvSpPr>
          <p:cNvPr id="2" name="Title 1"/>
          <p:cNvSpPr>
            <a:spLocks noGrp="1"/>
          </p:cNvSpPr>
          <p:nvPr>
            <p:ph type="title"/>
          </p:nvPr>
        </p:nvSpPr>
        <p:spPr>
          <a:xfrm>
            <a:off x="457199" y="240833"/>
            <a:ext cx="8229600" cy="579438"/>
          </a:xfrm>
        </p:spPr>
        <p:txBody>
          <a:bodyPr>
            <a:noAutofit/>
          </a:bodyPr>
          <a:lstStyle/>
          <a:p>
            <a:pPr algn="l"/>
            <a:r>
              <a:rPr lang="en-CA" sz="4000" b="0" dirty="0">
                <a:solidFill>
                  <a:srgbClr val="0000CC"/>
                </a:solidFill>
                <a:latin typeface="Tekton Pro" panose="020F0603020208020904" pitchFamily="34" charset="0"/>
              </a:rPr>
              <a:t>ISSYP</a:t>
            </a:r>
          </a:p>
        </p:txBody>
      </p:sp>
      <p:sp>
        <p:nvSpPr>
          <p:cNvPr id="3" name="TextBox 2"/>
          <p:cNvSpPr txBox="1"/>
          <p:nvPr/>
        </p:nvSpPr>
        <p:spPr>
          <a:xfrm>
            <a:off x="457199" y="1168081"/>
            <a:ext cx="8686801" cy="4739759"/>
          </a:xfrm>
          <a:prstGeom prst="rect">
            <a:avLst/>
          </a:prstGeom>
          <a:noFill/>
        </p:spPr>
        <p:txBody>
          <a:bodyPr wrap="square" rtlCol="0">
            <a:spAutoFit/>
          </a:bodyPr>
          <a:lstStyle/>
          <a:p>
            <a:r>
              <a:rPr lang="en-CA" sz="3200" dirty="0">
                <a:solidFill>
                  <a:prstClr val="black"/>
                </a:solidFill>
                <a:latin typeface="Tekton Pro" panose="020F0603020208020904" pitchFamily="34" charset="0"/>
              </a:rPr>
              <a:t>Modern Physics course</a:t>
            </a:r>
          </a:p>
          <a:p>
            <a:r>
              <a:rPr lang="en-CA" sz="3200" dirty="0">
                <a:solidFill>
                  <a:prstClr val="black"/>
                </a:solidFill>
                <a:latin typeface="Tekton Pro" panose="020F0603020208020904" pitchFamily="34" charset="0"/>
              </a:rPr>
              <a:t>Keynote talks </a:t>
            </a:r>
          </a:p>
          <a:p>
            <a:r>
              <a:rPr lang="en-CA" sz="3200" dirty="0">
                <a:solidFill>
                  <a:prstClr val="black"/>
                </a:solidFill>
                <a:latin typeface="Tekton Pro" panose="020F0603020208020904" pitchFamily="34" charset="0"/>
              </a:rPr>
              <a:t>Mentor groups </a:t>
            </a:r>
          </a:p>
          <a:p>
            <a:r>
              <a:rPr lang="en-CA" sz="3200" dirty="0">
                <a:solidFill>
                  <a:prstClr val="black"/>
                </a:solidFill>
                <a:latin typeface="Tekton Pro" panose="020F0603020208020904" pitchFamily="34" charset="0"/>
              </a:rPr>
              <a:t>Visits to cutting-edge experiments</a:t>
            </a:r>
          </a:p>
          <a:p>
            <a:r>
              <a:rPr lang="en-CA" sz="3200" dirty="0">
                <a:solidFill>
                  <a:prstClr val="black"/>
                </a:solidFill>
                <a:latin typeface="Tekton Pro" panose="020F0603020208020904" pitchFamily="34" charset="0"/>
              </a:rPr>
              <a:t>Social Interaction</a:t>
            </a:r>
          </a:p>
          <a:p>
            <a:endParaRPr lang="en-CA" sz="1400" dirty="0">
              <a:solidFill>
                <a:prstClr val="black"/>
              </a:solidFill>
              <a:latin typeface="Tekton Pro" panose="020F0603020208020904" pitchFamily="34" charset="0"/>
            </a:endParaRPr>
          </a:p>
          <a:p>
            <a:r>
              <a:rPr lang="en-CA" sz="2800" i="1" dirty="0">
                <a:solidFill>
                  <a:prstClr val="black"/>
                </a:solidFill>
                <a:latin typeface="Tekton Pro" panose="020F0603020208020904" pitchFamily="34" charset="0"/>
              </a:rPr>
              <a:t>“I can safely say it was the best two weeks of my life… Because of ISSYP, I’m now absolutely sure that I want to take up a career in physics”</a:t>
            </a:r>
            <a:endParaRPr lang="el-GR" sz="2800" i="1" dirty="0">
              <a:solidFill>
                <a:prstClr val="black"/>
              </a:solidFill>
              <a:latin typeface="Tekton Pro" panose="020F0603020208020904" pitchFamily="34" charset="0"/>
            </a:endParaRPr>
          </a:p>
          <a:p>
            <a:r>
              <a:rPr lang="en-CA" sz="2000" dirty="0">
                <a:solidFill>
                  <a:prstClr val="black"/>
                </a:solidFill>
                <a:latin typeface="Tekton Pro" panose="020F0603020208020904" pitchFamily="34" charset="0"/>
              </a:rPr>
              <a:t>					Anna O’Grady, ISSYP 2011	</a:t>
            </a:r>
            <a:r>
              <a:rPr lang="en-CA" sz="1600" dirty="0">
                <a:solidFill>
                  <a:prstClr val="black"/>
                </a:solidFill>
                <a:latin typeface="Tekton Pro" panose="020F0603020208020904" pitchFamily="34" charset="0"/>
              </a:rPr>
              <a:t>        </a:t>
            </a:r>
          </a:p>
          <a:p>
            <a:pPr algn="r"/>
            <a:endParaRPr lang="en-CA" sz="1400" dirty="0">
              <a:solidFill>
                <a:prstClr val="black"/>
              </a:solidFill>
              <a:latin typeface="Century Gothic" pitchFamily="34" charset="0"/>
            </a:endParaRPr>
          </a:p>
        </p:txBody>
      </p:sp>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3540" y="59885"/>
            <a:ext cx="2940460" cy="2932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descr="G:\ISSYP\IMG_843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47974" y="5160759"/>
            <a:ext cx="2088232" cy="186507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a:blip r:embed="rId6"/>
          <a:stretch>
            <a:fillRect/>
          </a:stretch>
        </p:blipFill>
        <p:spPr>
          <a:xfrm>
            <a:off x="7522916" y="6093296"/>
            <a:ext cx="1393702" cy="461551"/>
          </a:xfrm>
          <a:prstGeom prst="rect">
            <a:avLst/>
          </a:prstGeom>
        </p:spPr>
      </p:pic>
    </p:spTree>
    <p:extLst>
      <p:ext uri="{BB962C8B-B14F-4D97-AF65-F5344CB8AC3E}">
        <p14:creationId xmlns:p14="http://schemas.microsoft.com/office/powerpoint/2010/main" val="36886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7170" y="2003946"/>
            <a:ext cx="9144000" cy="4506293"/>
          </a:xfrm>
        </p:spPr>
        <p:txBody>
          <a:bodyPr vert="horz" lIns="91440" tIns="45720" rIns="91440" bIns="45720" rtlCol="0" anchor="t">
            <a:normAutofit/>
          </a:bodyPr>
          <a:lstStyle/>
          <a:p>
            <a:pPr marL="0" indent="0" algn="ctr">
              <a:buNone/>
            </a:pPr>
            <a:r>
              <a:rPr lang="en-CA" sz="3600" b="1" dirty="0">
                <a:solidFill>
                  <a:schemeClr val="tx1"/>
                </a:solidFill>
                <a:latin typeface="Tekton Pro"/>
              </a:rPr>
              <a:t>Dave Fish</a:t>
            </a:r>
          </a:p>
          <a:p>
            <a:pPr marL="0" indent="0" algn="ctr">
              <a:buNone/>
            </a:pPr>
            <a:r>
              <a:rPr lang="en-CA" dirty="0">
                <a:solidFill>
                  <a:schemeClr val="tx1"/>
                </a:solidFill>
                <a:latin typeface="Tekton Pro" panose="020F0603020208020904" pitchFamily="34" charset="0"/>
              </a:rPr>
              <a:t>PI Teacher-in-Residence Emeritus</a:t>
            </a:r>
          </a:p>
          <a:p>
            <a:pPr marL="0" indent="0" algn="ctr">
              <a:buNone/>
            </a:pPr>
            <a:r>
              <a:rPr lang="en-US" sz="3200" dirty="0">
                <a:solidFill>
                  <a:schemeClr val="tx1"/>
                </a:solidFill>
                <a:latin typeface="Tekton Pro" panose="020F0603020208020904" pitchFamily="34" charset="0"/>
                <a:hlinkClick r:id="rId3"/>
              </a:rPr>
              <a:t>dfish@perimeterinstitute.ca</a:t>
            </a:r>
            <a:endParaRPr lang="en-US" sz="3200" dirty="0">
              <a:solidFill>
                <a:schemeClr val="tx1"/>
              </a:solidFill>
              <a:latin typeface="Tekton Pro" panose="020F0603020208020904" pitchFamily="34" charset="0"/>
            </a:endParaRPr>
          </a:p>
          <a:p>
            <a:pPr marL="0" indent="0" algn="ctr">
              <a:buNone/>
            </a:pPr>
            <a:endParaRPr lang="en-US" dirty="0">
              <a:latin typeface="Tekton Pro" panose="020F0603020208020904" pitchFamily="34" charset="0"/>
              <a:cs typeface="Century Gothic"/>
            </a:endParaRPr>
          </a:p>
          <a:p>
            <a:pPr marL="0" indent="0" algn="ctr">
              <a:buNone/>
            </a:pPr>
            <a:r>
              <a:rPr lang="en-US" sz="3500" b="1" dirty="0">
                <a:latin typeface="Tekton Pro"/>
                <a:cs typeface="Century Gothic"/>
              </a:rPr>
              <a:t>Olga </a:t>
            </a:r>
            <a:r>
              <a:rPr lang="en-US" sz="3500" b="1" dirty="0" err="1">
                <a:latin typeface="Tekton Pro"/>
                <a:cs typeface="Century Gothic"/>
              </a:rPr>
              <a:t>Michalopoulos</a:t>
            </a:r>
            <a:r>
              <a:rPr lang="en-US" sz="3500" b="1" dirty="0">
                <a:latin typeface="Tekton Pro"/>
                <a:cs typeface="Century Gothic"/>
              </a:rPr>
              <a:t> </a:t>
            </a:r>
            <a:endParaRPr lang="en-US" sz="3500" b="1" dirty="0">
              <a:latin typeface="Tekton Pro" panose="020F0603020208020904" pitchFamily="34" charset="0"/>
              <a:cs typeface="Century Gothic"/>
            </a:endParaRPr>
          </a:p>
          <a:p>
            <a:pPr marL="0" indent="0" algn="ctr">
              <a:buNone/>
            </a:pPr>
            <a:r>
              <a:rPr lang="en-US" sz="2600" dirty="0">
                <a:latin typeface="Tekton Pro" panose="020F0603020208020904" pitchFamily="34" charset="0"/>
                <a:cs typeface="Century Gothic"/>
              </a:rPr>
              <a:t>PI Teacher Network Lead for Greece</a:t>
            </a:r>
          </a:p>
          <a:p>
            <a:pPr marL="0" indent="0" algn="ctr">
              <a:buNone/>
            </a:pPr>
            <a:r>
              <a:rPr lang="en-US" sz="3200" dirty="0">
                <a:latin typeface="Tekton Pro" panose="020F0603020208020904" pitchFamily="34" charset="0"/>
                <a:cs typeface="Century Gothic"/>
                <a:hlinkClick r:id="rId4"/>
              </a:rPr>
              <a:t>omichalopoulos@gmail.com</a:t>
            </a:r>
            <a:endParaRPr lang="en-US" sz="3200" dirty="0">
              <a:latin typeface="Tekton Pro" panose="020F0603020208020904" pitchFamily="34" charset="0"/>
              <a:cs typeface="Century Gothic"/>
            </a:endParaRPr>
          </a:p>
          <a:p>
            <a:pPr marL="0" indent="0" algn="ctr">
              <a:buNone/>
            </a:pPr>
            <a:endParaRPr lang="en-US" sz="3200" dirty="0">
              <a:latin typeface="Tekton Pro" panose="020F0603020208020904" pitchFamily="34" charset="0"/>
              <a:cs typeface="Century Gothic"/>
            </a:endParaRPr>
          </a:p>
          <a:p>
            <a:pPr marL="0" indent="0" algn="ctr">
              <a:buNone/>
            </a:pPr>
            <a:endParaRPr lang="en-US" sz="2400" dirty="0">
              <a:latin typeface="Century Gothic"/>
              <a:cs typeface="Century Gothic"/>
            </a:endParaRPr>
          </a:p>
          <a:p>
            <a:pPr marL="0" indent="0" algn="ctr">
              <a:buNone/>
            </a:pPr>
            <a:endParaRPr lang="en-US" sz="2400" dirty="0">
              <a:latin typeface="Century Gothic"/>
              <a:cs typeface="Century Gothic"/>
            </a:endParaRPr>
          </a:p>
          <a:p>
            <a:pPr marL="0" indent="0" algn="ctr">
              <a:buNone/>
            </a:pPr>
            <a:endParaRPr lang="en-US" sz="2400" dirty="0">
              <a:latin typeface="Century Gothic"/>
              <a:cs typeface="Century Gothic"/>
            </a:endParaRPr>
          </a:p>
        </p:txBody>
      </p:sp>
      <p:sp>
        <p:nvSpPr>
          <p:cNvPr id="8" name="Title 2"/>
          <p:cNvSpPr txBox="1">
            <a:spLocks/>
          </p:cNvSpPr>
          <p:nvPr/>
        </p:nvSpPr>
        <p:spPr bwMode="auto">
          <a:xfrm>
            <a:off x="4038" y="635480"/>
            <a:ext cx="9144000" cy="115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000" b="0">
                <a:solidFill>
                  <a:schemeClr val="bg1"/>
                </a:solidFill>
                <a:latin typeface="Century Gothic"/>
                <a:ea typeface="+mj-ea"/>
                <a:cs typeface="Century Gothic"/>
              </a:defRPr>
            </a:lvl1pPr>
            <a:lvl2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2pPr>
            <a:lvl3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3pPr>
            <a:lvl4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4pPr>
            <a:lvl5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5pPr>
            <a:lvl6pPr marL="457200" algn="r" rtl="0" fontAlgn="base">
              <a:spcBef>
                <a:spcPct val="0"/>
              </a:spcBef>
              <a:spcAft>
                <a:spcPct val="0"/>
              </a:spcAft>
              <a:defRPr sz="4400" b="1">
                <a:solidFill>
                  <a:srgbClr val="DE2723"/>
                </a:solidFill>
                <a:latin typeface="Arial" charset="0"/>
                <a:ea typeface="MS Pゴシック" pitchFamily="-92" charset="-128"/>
              </a:defRPr>
            </a:lvl6pPr>
            <a:lvl7pPr marL="914400" algn="r" rtl="0" fontAlgn="base">
              <a:spcBef>
                <a:spcPct val="0"/>
              </a:spcBef>
              <a:spcAft>
                <a:spcPct val="0"/>
              </a:spcAft>
              <a:defRPr sz="4400" b="1">
                <a:solidFill>
                  <a:srgbClr val="DE2723"/>
                </a:solidFill>
                <a:latin typeface="Arial" charset="0"/>
                <a:ea typeface="MS Pゴシック" pitchFamily="-92" charset="-128"/>
              </a:defRPr>
            </a:lvl7pPr>
            <a:lvl8pPr marL="1371600" algn="r" rtl="0" fontAlgn="base">
              <a:spcBef>
                <a:spcPct val="0"/>
              </a:spcBef>
              <a:spcAft>
                <a:spcPct val="0"/>
              </a:spcAft>
              <a:defRPr sz="4400" b="1">
                <a:solidFill>
                  <a:srgbClr val="DE2723"/>
                </a:solidFill>
                <a:latin typeface="Arial" charset="0"/>
                <a:ea typeface="MS Pゴシック" pitchFamily="-92" charset="-128"/>
              </a:defRPr>
            </a:lvl8pPr>
            <a:lvl9pPr marL="1828800" algn="r" rtl="0" fontAlgn="base">
              <a:spcBef>
                <a:spcPct val="0"/>
              </a:spcBef>
              <a:spcAft>
                <a:spcPct val="0"/>
              </a:spcAft>
              <a:defRPr sz="4400" b="1">
                <a:solidFill>
                  <a:srgbClr val="DE2723"/>
                </a:solidFill>
                <a:latin typeface="Arial" charset="0"/>
                <a:ea typeface="MS Pゴシック" pitchFamily="-92" charset="-128"/>
              </a:defRPr>
            </a:lvl9pPr>
          </a:lstStyle>
          <a:p>
            <a:r>
              <a:rPr lang="en-CA" sz="4400" kern="0" dirty="0">
                <a:solidFill>
                  <a:srgbClr val="000000"/>
                </a:solidFill>
                <a:latin typeface="Tekton Pro" panose="020F0603020208020904" pitchFamily="34" charset="0"/>
              </a:rPr>
              <a:t>Thank You! – </a:t>
            </a:r>
            <a:r>
              <a:rPr lang="el-GR" sz="4400" kern="0" dirty="0">
                <a:solidFill>
                  <a:srgbClr val="0000CC"/>
                </a:solidFill>
                <a:latin typeface="Tekton Pro" panose="020F0603020208020904" pitchFamily="34" charset="0"/>
              </a:rPr>
              <a:t>Ευχαριστώ!!</a:t>
            </a:r>
            <a:endParaRPr lang="en-CA" sz="4400" kern="0" dirty="0">
              <a:solidFill>
                <a:srgbClr val="0000CC"/>
              </a:solidFill>
              <a:latin typeface="Tekton Pro" panose="020F0603020208020904" pitchFamily="34" charset="0"/>
            </a:endParaRPr>
          </a:p>
        </p:txBody>
      </p:sp>
    </p:spTree>
    <p:extLst>
      <p:ext uri="{BB962C8B-B14F-4D97-AF65-F5344CB8AC3E}">
        <p14:creationId xmlns:p14="http://schemas.microsoft.com/office/powerpoint/2010/main" val="153471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96" y="627226"/>
            <a:ext cx="8229600" cy="579438"/>
          </a:xfrm>
        </p:spPr>
        <p:txBody>
          <a:bodyPr>
            <a:noAutofit/>
          </a:bodyPr>
          <a:lstStyle/>
          <a:p>
            <a:r>
              <a:rPr lang="en-CA" sz="4800" b="0" dirty="0">
                <a:latin typeface="Tekton Pro" panose="020F0603020208020904" pitchFamily="34" charset="0"/>
              </a:rPr>
              <a:t>Circular Motion Lab</a:t>
            </a:r>
          </a:p>
        </p:txBody>
      </p:sp>
      <p:sp>
        <p:nvSpPr>
          <p:cNvPr id="4" name="Content Placeholder 2"/>
          <p:cNvSpPr>
            <a:spLocks noGrp="1"/>
          </p:cNvSpPr>
          <p:nvPr>
            <p:ph idx="1"/>
          </p:nvPr>
        </p:nvSpPr>
        <p:spPr>
          <a:xfrm>
            <a:off x="179512" y="1769408"/>
            <a:ext cx="5256584" cy="3973750"/>
          </a:xfrm>
        </p:spPr>
        <p:txBody>
          <a:bodyPr>
            <a:normAutofit fontScale="92500" lnSpcReduction="20000"/>
          </a:bodyPr>
          <a:lstStyle/>
          <a:p>
            <a:pPr marL="0" indent="0">
              <a:buNone/>
            </a:pPr>
            <a:r>
              <a:rPr lang="en-CA" sz="4300" b="1" dirty="0">
                <a:latin typeface="Tekton Pro" panose="020F0603020208020904" pitchFamily="34" charset="0"/>
              </a:rPr>
              <a:t>Collaborative version:</a:t>
            </a:r>
          </a:p>
          <a:p>
            <a:pPr marL="1143000" lvl="1" indent="-742950">
              <a:buAutoNum type="arabicPeriod"/>
            </a:pPr>
            <a:r>
              <a:rPr lang="en-CA" sz="3900" dirty="0">
                <a:solidFill>
                  <a:srgbClr val="0E426D"/>
                </a:solidFill>
                <a:latin typeface="Tekton Pro" panose="020F0603020208020904" pitchFamily="34" charset="0"/>
              </a:rPr>
              <a:t>Set radius = 60 cm</a:t>
            </a:r>
          </a:p>
          <a:p>
            <a:pPr marL="1143000" lvl="1" indent="-742950">
              <a:buAutoNum type="arabicPeriod"/>
            </a:pPr>
            <a:r>
              <a:rPr lang="en-CA" sz="3900" dirty="0">
                <a:solidFill>
                  <a:srgbClr val="0E426D"/>
                </a:solidFill>
                <a:latin typeface="Tekton Pro" panose="020F0603020208020904" pitchFamily="34" charset="0"/>
              </a:rPr>
              <a:t>Use assigned mass</a:t>
            </a:r>
          </a:p>
          <a:p>
            <a:pPr marL="1143000" lvl="1" indent="-742950">
              <a:buAutoNum type="arabicPeriod"/>
            </a:pPr>
            <a:r>
              <a:rPr lang="en-CA" sz="3900" dirty="0">
                <a:solidFill>
                  <a:srgbClr val="0E426D"/>
                </a:solidFill>
                <a:latin typeface="Tekton Pro" panose="020F0603020208020904" pitchFamily="34" charset="0"/>
              </a:rPr>
              <a:t>Record the period for 10 orbits</a:t>
            </a:r>
          </a:p>
          <a:p>
            <a:pPr marL="1143000" lvl="1" indent="-742950">
              <a:buAutoNum type="arabicPeriod"/>
            </a:pPr>
            <a:r>
              <a:rPr lang="en-CA" sz="3900" dirty="0">
                <a:solidFill>
                  <a:srgbClr val="0E426D"/>
                </a:solidFill>
                <a:latin typeface="Tekton Pro" panose="020F0603020208020904" pitchFamily="34" charset="0"/>
              </a:rPr>
              <a:t>Compare results</a:t>
            </a:r>
          </a:p>
          <a:p>
            <a:pPr marL="1143000" lvl="1" indent="-742950">
              <a:buFont typeface="Arial"/>
              <a:buAutoNum type="arabicPeriod"/>
            </a:pPr>
            <a:r>
              <a:rPr lang="en-CA" sz="3900" dirty="0">
                <a:solidFill>
                  <a:srgbClr val="0E426D"/>
                </a:solidFill>
                <a:latin typeface="Tekton Pro" panose="020F0603020208020904" pitchFamily="34" charset="0"/>
              </a:rPr>
              <a:t>Report results</a:t>
            </a:r>
          </a:p>
          <a:p>
            <a:pPr marL="742950" indent="-742950">
              <a:buAutoNum type="arabicPeriod"/>
            </a:pPr>
            <a:endParaRPr lang="en-CA" sz="3200" dirty="0">
              <a:solidFill>
                <a:srgbClr val="0E426D"/>
              </a:solidFill>
              <a:latin typeface="Century Gothic" panose="020B05020202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12713" y="1628800"/>
            <a:ext cx="3821335" cy="3837118"/>
          </a:xfrm>
          <a:prstGeom prst="rect">
            <a:avLst/>
          </a:prstGeom>
        </p:spPr>
      </p:pic>
    </p:spTree>
    <p:extLst>
      <p:ext uri="{BB962C8B-B14F-4D97-AF65-F5344CB8AC3E}">
        <p14:creationId xmlns:p14="http://schemas.microsoft.com/office/powerpoint/2010/main" val="145866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639762"/>
            <a:ext cx="8229600" cy="579438"/>
          </a:xfrm>
        </p:spPr>
        <p:txBody>
          <a:bodyPr>
            <a:noAutofit/>
          </a:bodyPr>
          <a:lstStyle/>
          <a:p>
            <a:r>
              <a:rPr lang="en-CA" sz="4800" b="0" dirty="0">
                <a:latin typeface="Tekton Pro" panose="020F0603020208020904" pitchFamily="34" charset="0"/>
              </a:rPr>
              <a:t>Circular Motion Lab Results</a:t>
            </a:r>
          </a:p>
        </p:txBody>
      </p:sp>
      <p:graphicFrame>
        <p:nvGraphicFramePr>
          <p:cNvPr id="5" name="Table 4"/>
          <p:cNvGraphicFramePr>
            <a:graphicFrameLocks noGrp="1"/>
          </p:cNvGraphicFramePr>
          <p:nvPr>
            <p:extLst>
              <p:ext uri="{D42A27DB-BD31-4B8C-83A1-F6EECF244321}">
                <p14:modId xmlns:p14="http://schemas.microsoft.com/office/powerpoint/2010/main" val="2830996449"/>
              </p:ext>
            </p:extLst>
          </p:nvPr>
        </p:nvGraphicFramePr>
        <p:xfrm>
          <a:off x="1475656" y="1772816"/>
          <a:ext cx="6552728" cy="3600402"/>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1782389803"/>
                    </a:ext>
                  </a:extLst>
                </a:gridCol>
                <a:gridCol w="3888432">
                  <a:extLst>
                    <a:ext uri="{9D8B030D-6E8A-4147-A177-3AD203B41FA5}">
                      <a16:colId xmlns:a16="http://schemas.microsoft.com/office/drawing/2014/main" val="2029666867"/>
                    </a:ext>
                  </a:extLst>
                </a:gridCol>
              </a:tblGrid>
              <a:tr h="600067">
                <a:tc>
                  <a:txBody>
                    <a:bodyPr/>
                    <a:lstStyle/>
                    <a:p>
                      <a:pPr algn="ctr"/>
                      <a:r>
                        <a:rPr lang="en-CA" sz="3200" dirty="0">
                          <a:latin typeface="Tekton Pro" panose="020F0603020208020904" pitchFamily="34" charset="0"/>
                        </a:rPr>
                        <a:t>#</a:t>
                      </a:r>
                      <a:r>
                        <a:rPr lang="en-CA" sz="3200" baseline="0" dirty="0">
                          <a:latin typeface="Tekton Pro" panose="020F0603020208020904" pitchFamily="34" charset="0"/>
                        </a:rPr>
                        <a:t> of washers</a:t>
                      </a:r>
                      <a:endParaRPr lang="en-US" sz="3200" dirty="0">
                        <a:latin typeface="Tekton Pro" panose="020F0603020208020904" pitchFamily="34" charset="0"/>
                      </a:endParaRPr>
                    </a:p>
                  </a:txBody>
                  <a:tcPr/>
                </a:tc>
                <a:tc>
                  <a:txBody>
                    <a:bodyPr/>
                    <a:lstStyle/>
                    <a:p>
                      <a:pPr algn="ctr"/>
                      <a:r>
                        <a:rPr lang="en-CA" sz="3200" dirty="0">
                          <a:latin typeface="Tekton Pro" panose="020F0603020208020904" pitchFamily="34" charset="0"/>
                        </a:rPr>
                        <a:t>10 Orbits (s)</a:t>
                      </a:r>
                      <a:endParaRPr lang="en-US" sz="3200" dirty="0">
                        <a:latin typeface="Tekton Pro" panose="020F0603020208020904" pitchFamily="34" charset="0"/>
                      </a:endParaRPr>
                    </a:p>
                  </a:txBody>
                  <a:tcPr/>
                </a:tc>
                <a:extLst>
                  <a:ext uri="{0D108BD9-81ED-4DB2-BD59-A6C34878D82A}">
                    <a16:rowId xmlns:a16="http://schemas.microsoft.com/office/drawing/2014/main" val="2074366847"/>
                  </a:ext>
                </a:extLst>
              </a:tr>
              <a:tr h="600067">
                <a:tc>
                  <a:txBody>
                    <a:bodyPr/>
                    <a:lstStyle/>
                    <a:p>
                      <a:pPr algn="ctr"/>
                      <a:r>
                        <a:rPr lang="en-CA" sz="3200">
                          <a:latin typeface="Tekton Pro" panose="020F0603020208020904" pitchFamily="34" charset="0"/>
                        </a:rPr>
                        <a:t>8</a:t>
                      </a:r>
                      <a:endParaRPr lang="en-US" sz="3200" dirty="0">
                        <a:latin typeface="Tekton Pro" panose="020F0603020208020904" pitchFamily="34" charset="0"/>
                      </a:endParaRPr>
                    </a:p>
                  </a:txBody>
                  <a:tcPr/>
                </a:tc>
                <a:tc>
                  <a:txBody>
                    <a:bodyPr/>
                    <a:lstStyle/>
                    <a:p>
                      <a:pPr algn="ctr"/>
                      <a:r>
                        <a:rPr lang="en-US" sz="3200">
                          <a:latin typeface="Tekton Pro" panose="020F0603020208020904" pitchFamily="34" charset="0"/>
                        </a:rPr>
                        <a:t>7.29</a:t>
                      </a:r>
                      <a:endParaRPr lang="en-US" sz="3200" dirty="0">
                        <a:latin typeface="Tekton Pro" panose="020F0603020208020904" pitchFamily="34" charset="0"/>
                      </a:endParaRPr>
                    </a:p>
                  </a:txBody>
                  <a:tcPr/>
                </a:tc>
                <a:extLst>
                  <a:ext uri="{0D108BD9-81ED-4DB2-BD59-A6C34878D82A}">
                    <a16:rowId xmlns:a16="http://schemas.microsoft.com/office/drawing/2014/main" val="1704658112"/>
                  </a:ext>
                </a:extLst>
              </a:tr>
              <a:tr h="600067">
                <a:tc>
                  <a:txBody>
                    <a:bodyPr/>
                    <a:lstStyle/>
                    <a:p>
                      <a:pPr algn="ctr"/>
                      <a:r>
                        <a:rPr lang="en-CA" sz="3200">
                          <a:latin typeface="Tekton Pro" panose="020F0603020208020904" pitchFamily="34" charset="0"/>
                        </a:rPr>
                        <a:t>10</a:t>
                      </a:r>
                      <a:endParaRPr lang="en-US" sz="3200" dirty="0">
                        <a:latin typeface="Tekton Pro" panose="020F0603020208020904" pitchFamily="34" charset="0"/>
                      </a:endParaRPr>
                    </a:p>
                  </a:txBody>
                  <a:tcPr/>
                </a:tc>
                <a:tc>
                  <a:txBody>
                    <a:bodyPr/>
                    <a:lstStyle/>
                    <a:p>
                      <a:pPr algn="ctr"/>
                      <a:r>
                        <a:rPr lang="en-US" sz="3200">
                          <a:latin typeface="Tekton Pro" panose="020F0603020208020904" pitchFamily="34" charset="0"/>
                        </a:rPr>
                        <a:t>7.02</a:t>
                      </a:r>
                      <a:endParaRPr lang="en-US" sz="3200" dirty="0">
                        <a:latin typeface="Tekton Pro" panose="020F0603020208020904" pitchFamily="34" charset="0"/>
                      </a:endParaRPr>
                    </a:p>
                  </a:txBody>
                  <a:tcPr/>
                </a:tc>
                <a:extLst>
                  <a:ext uri="{0D108BD9-81ED-4DB2-BD59-A6C34878D82A}">
                    <a16:rowId xmlns:a16="http://schemas.microsoft.com/office/drawing/2014/main" val="51051943"/>
                  </a:ext>
                </a:extLst>
              </a:tr>
              <a:tr h="600067">
                <a:tc>
                  <a:txBody>
                    <a:bodyPr/>
                    <a:lstStyle/>
                    <a:p>
                      <a:pPr algn="ctr"/>
                      <a:r>
                        <a:rPr lang="en-CA" sz="3200">
                          <a:latin typeface="Tekton Pro" panose="020F0603020208020904" pitchFamily="34" charset="0"/>
                        </a:rPr>
                        <a:t>12</a:t>
                      </a:r>
                      <a:endParaRPr lang="en-US" sz="3200" dirty="0">
                        <a:latin typeface="Tekton Pro" panose="020F0603020208020904" pitchFamily="34" charset="0"/>
                      </a:endParaRPr>
                    </a:p>
                  </a:txBody>
                  <a:tcPr/>
                </a:tc>
                <a:tc>
                  <a:txBody>
                    <a:bodyPr/>
                    <a:lstStyle/>
                    <a:p>
                      <a:pPr algn="ctr"/>
                      <a:r>
                        <a:rPr lang="en-US" sz="3200">
                          <a:latin typeface="Tekton Pro" panose="020F0603020208020904" pitchFamily="34" charset="0"/>
                        </a:rPr>
                        <a:t>6.43</a:t>
                      </a:r>
                      <a:endParaRPr lang="en-US" sz="3200" dirty="0">
                        <a:latin typeface="Tekton Pro" panose="020F0603020208020904" pitchFamily="34" charset="0"/>
                      </a:endParaRPr>
                    </a:p>
                  </a:txBody>
                  <a:tcPr/>
                </a:tc>
                <a:extLst>
                  <a:ext uri="{0D108BD9-81ED-4DB2-BD59-A6C34878D82A}">
                    <a16:rowId xmlns:a16="http://schemas.microsoft.com/office/drawing/2014/main" val="3996589691"/>
                  </a:ext>
                </a:extLst>
              </a:tr>
              <a:tr h="600067">
                <a:tc>
                  <a:txBody>
                    <a:bodyPr/>
                    <a:lstStyle/>
                    <a:p>
                      <a:pPr algn="ctr"/>
                      <a:r>
                        <a:rPr lang="en-CA" sz="3200">
                          <a:latin typeface="Tekton Pro" panose="020F0603020208020904" pitchFamily="34" charset="0"/>
                        </a:rPr>
                        <a:t>14</a:t>
                      </a:r>
                      <a:endParaRPr lang="en-US" sz="3200" dirty="0">
                        <a:latin typeface="Tekton Pro" panose="020F0603020208020904" pitchFamily="34" charset="0"/>
                      </a:endParaRPr>
                    </a:p>
                  </a:txBody>
                  <a:tcPr/>
                </a:tc>
                <a:tc>
                  <a:txBody>
                    <a:bodyPr/>
                    <a:lstStyle/>
                    <a:p>
                      <a:pPr algn="ctr"/>
                      <a:r>
                        <a:rPr lang="en-US" sz="3200">
                          <a:latin typeface="Tekton Pro" panose="020F0603020208020904" pitchFamily="34" charset="0"/>
                        </a:rPr>
                        <a:t>6.02</a:t>
                      </a:r>
                      <a:endParaRPr lang="en-US" sz="3200" dirty="0">
                        <a:latin typeface="Tekton Pro" panose="020F0603020208020904" pitchFamily="34" charset="0"/>
                      </a:endParaRPr>
                    </a:p>
                  </a:txBody>
                  <a:tcPr/>
                </a:tc>
                <a:extLst>
                  <a:ext uri="{0D108BD9-81ED-4DB2-BD59-A6C34878D82A}">
                    <a16:rowId xmlns:a16="http://schemas.microsoft.com/office/drawing/2014/main" val="1996519175"/>
                  </a:ext>
                </a:extLst>
              </a:tr>
              <a:tr h="600067">
                <a:tc>
                  <a:txBody>
                    <a:bodyPr/>
                    <a:lstStyle/>
                    <a:p>
                      <a:pPr algn="ctr"/>
                      <a:r>
                        <a:rPr lang="en-CA" sz="3200">
                          <a:latin typeface="Tekton Pro" panose="020F0603020208020904" pitchFamily="34" charset="0"/>
                        </a:rPr>
                        <a:t>16</a:t>
                      </a:r>
                      <a:endParaRPr lang="en-US" sz="3200" dirty="0">
                        <a:latin typeface="Tekton Pro" panose="020F0603020208020904" pitchFamily="34" charset="0"/>
                      </a:endParaRPr>
                    </a:p>
                  </a:txBody>
                  <a:tcPr/>
                </a:tc>
                <a:tc>
                  <a:txBody>
                    <a:bodyPr/>
                    <a:lstStyle/>
                    <a:p>
                      <a:pPr algn="ctr"/>
                      <a:r>
                        <a:rPr lang="en-US" sz="3200" dirty="0">
                          <a:latin typeface="Tekton Pro" panose="020F0603020208020904" pitchFamily="34" charset="0"/>
                        </a:rPr>
                        <a:t>5.42</a:t>
                      </a:r>
                    </a:p>
                  </a:txBody>
                  <a:tcPr/>
                </a:tc>
                <a:extLst>
                  <a:ext uri="{0D108BD9-81ED-4DB2-BD59-A6C34878D82A}">
                    <a16:rowId xmlns:a16="http://schemas.microsoft.com/office/drawing/2014/main" val="3885382476"/>
                  </a:ext>
                </a:extLst>
              </a:tr>
            </a:tbl>
          </a:graphicData>
        </a:graphic>
      </p:graphicFrame>
      <p:sp>
        <p:nvSpPr>
          <p:cNvPr id="7" name="TextBox 6"/>
          <p:cNvSpPr txBox="1"/>
          <p:nvPr/>
        </p:nvSpPr>
        <p:spPr>
          <a:xfrm>
            <a:off x="1547664" y="5589240"/>
            <a:ext cx="6480720" cy="1077218"/>
          </a:xfrm>
          <a:prstGeom prst="rect">
            <a:avLst/>
          </a:prstGeom>
          <a:noFill/>
        </p:spPr>
        <p:txBody>
          <a:bodyPr wrap="square" rtlCol="0">
            <a:spAutoFit/>
          </a:bodyPr>
          <a:lstStyle/>
          <a:p>
            <a:r>
              <a:rPr lang="en-CA" sz="3200" dirty="0">
                <a:solidFill>
                  <a:srgbClr val="FF0000"/>
                </a:solidFill>
                <a:latin typeface="Tekton Pro" panose="020F0603020208020904" pitchFamily="34" charset="0"/>
              </a:rPr>
              <a:t>How is the orbital speed related to the mass of the washers?</a:t>
            </a:r>
            <a:endParaRPr lang="en-US" sz="3200" dirty="0">
              <a:solidFill>
                <a:srgbClr val="FF0000"/>
              </a:solidFill>
              <a:latin typeface="Tekton Pro" panose="020F0603020208020904" pitchFamily="34" charset="0"/>
            </a:endParaRPr>
          </a:p>
        </p:txBody>
      </p:sp>
    </p:spTree>
    <p:extLst>
      <p:ext uri="{BB962C8B-B14F-4D97-AF65-F5344CB8AC3E}">
        <p14:creationId xmlns:p14="http://schemas.microsoft.com/office/powerpoint/2010/main" val="405252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04664"/>
            <a:ext cx="8229600" cy="579438"/>
          </a:xfrm>
        </p:spPr>
        <p:txBody>
          <a:bodyPr>
            <a:noAutofit/>
          </a:bodyPr>
          <a:lstStyle/>
          <a:p>
            <a:r>
              <a:rPr lang="en-CA" sz="4400" b="0" dirty="0">
                <a:latin typeface="Tekton Pro" panose="020F0603020208020904" pitchFamily="34" charset="0"/>
              </a:rPr>
              <a:t>Circular Motion Lab Results</a:t>
            </a:r>
          </a:p>
        </p:txBody>
      </p:sp>
      <p:graphicFrame>
        <p:nvGraphicFramePr>
          <p:cNvPr id="5" name="Chart 4"/>
          <p:cNvGraphicFramePr/>
          <p:nvPr>
            <p:extLst>
              <p:ext uri="{D42A27DB-BD31-4B8C-83A1-F6EECF244321}">
                <p14:modId xmlns:p14="http://schemas.microsoft.com/office/powerpoint/2010/main" val="1794250274"/>
              </p:ext>
            </p:extLst>
          </p:nvPr>
        </p:nvGraphicFramePr>
        <p:xfrm>
          <a:off x="1115616" y="1412776"/>
          <a:ext cx="6984776"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527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00" y="639762"/>
            <a:ext cx="8229600" cy="579438"/>
          </a:xfrm>
        </p:spPr>
        <p:txBody>
          <a:bodyPr>
            <a:noAutofit/>
          </a:bodyPr>
          <a:lstStyle/>
          <a:p>
            <a:r>
              <a:rPr lang="en-US" sz="4800" dirty="0">
                <a:latin typeface="Tekton Pro" panose="020F0603020208020904" pitchFamily="34" charset="0"/>
              </a:rPr>
              <a:t>Uniform Circular Motion</a:t>
            </a:r>
          </a:p>
        </p:txBody>
      </p:sp>
      <p:sp>
        <p:nvSpPr>
          <p:cNvPr id="3" name="Content Placeholder 2"/>
          <p:cNvSpPr>
            <a:spLocks noGrp="1"/>
          </p:cNvSpPr>
          <p:nvPr>
            <p:ph idx="1"/>
          </p:nvPr>
        </p:nvSpPr>
        <p:spPr>
          <a:xfrm>
            <a:off x="467544" y="1622648"/>
            <a:ext cx="8219256" cy="4038600"/>
          </a:xfrm>
        </p:spPr>
        <p:txBody>
          <a:bodyPr>
            <a:normAutofit/>
          </a:bodyPr>
          <a:lstStyle/>
          <a:p>
            <a:pPr marL="0" indent="0" algn="ctr">
              <a:buNone/>
            </a:pPr>
            <a:r>
              <a:rPr lang="en-US" dirty="0">
                <a:latin typeface="Tekton Pro" panose="020F0603020208020904" pitchFamily="34" charset="0"/>
              </a:rPr>
              <a:t>Theory vs Observation </a:t>
            </a:r>
            <a:r>
              <a:rPr lang="en-US" dirty="0">
                <a:latin typeface="Tekton Pro" panose="020F0603020208020904" pitchFamily="34" charset="0"/>
                <a:sym typeface="Wingdings" panose="05000000000000000000" pitchFamily="2" charset="2"/>
              </a:rPr>
              <a:t> Connection to Dark Matter</a:t>
            </a:r>
          </a:p>
        </p:txBody>
      </p:sp>
      <p:pic>
        <p:nvPicPr>
          <p:cNvPr id="1026" name="Picture 2" descr="http://upload.wikimedia.org/wikipedia/commons/3/38/COSMOS_3D_dark_matter_map.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23728" y="2132856"/>
            <a:ext cx="4641496" cy="3528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0660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968" y="639762"/>
            <a:ext cx="8229600" cy="579438"/>
          </a:xfrm>
        </p:spPr>
        <p:txBody>
          <a:bodyPr>
            <a:noAutofit/>
          </a:bodyPr>
          <a:lstStyle/>
          <a:p>
            <a:r>
              <a:rPr lang="en-CA" sz="4800" dirty="0">
                <a:latin typeface="Tekton Pro" panose="020F0603020208020904" pitchFamily="34" charset="0"/>
              </a:rPr>
              <a:t>Uniform Circular Motion</a:t>
            </a:r>
          </a:p>
        </p:txBody>
      </p:sp>
      <p:sp>
        <p:nvSpPr>
          <p:cNvPr id="3" name="Content Placeholder 2"/>
          <p:cNvSpPr>
            <a:spLocks noGrp="1"/>
          </p:cNvSpPr>
          <p:nvPr>
            <p:ph idx="1"/>
          </p:nvPr>
        </p:nvSpPr>
        <p:spPr>
          <a:xfrm>
            <a:off x="457200" y="2492897"/>
            <a:ext cx="4186808" cy="1440160"/>
          </a:xfrm>
        </p:spPr>
        <p:txBody>
          <a:bodyPr>
            <a:normAutofit lnSpcReduction="10000"/>
          </a:bodyPr>
          <a:lstStyle/>
          <a:p>
            <a:pPr marL="0" indent="0" algn="ctr">
              <a:buNone/>
            </a:pPr>
            <a:r>
              <a:rPr lang="en-CA" sz="4400" dirty="0">
                <a:solidFill>
                  <a:srgbClr val="7030A0"/>
                </a:solidFill>
                <a:latin typeface="Tekton Pro" panose="020F0603020208020904" pitchFamily="34" charset="0"/>
              </a:rPr>
              <a:t>Vera Rubin’s </a:t>
            </a:r>
          </a:p>
          <a:p>
            <a:pPr marL="0" indent="0" algn="ctr">
              <a:buNone/>
            </a:pPr>
            <a:r>
              <a:rPr lang="en-CA" sz="4400" dirty="0">
                <a:solidFill>
                  <a:srgbClr val="7030A0"/>
                </a:solidFill>
                <a:latin typeface="Tekton Pro" panose="020F0603020208020904" pitchFamily="34" charset="0"/>
              </a:rPr>
              <a:t>Discovery</a:t>
            </a:r>
            <a:endParaRPr lang="en-CA" sz="3600" dirty="0">
              <a:solidFill>
                <a:srgbClr val="7030A0"/>
              </a:solidFill>
              <a:latin typeface="Tekton Pro" panose="020F06030202080209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4008" y="2204864"/>
            <a:ext cx="4071792" cy="2291907"/>
          </a:xfrm>
          <a:prstGeom prst="rect">
            <a:avLst/>
          </a:prstGeom>
        </p:spPr>
      </p:pic>
      <p:sp>
        <p:nvSpPr>
          <p:cNvPr id="5" name="TextBox 4"/>
          <p:cNvSpPr txBox="1"/>
          <p:nvPr/>
        </p:nvSpPr>
        <p:spPr>
          <a:xfrm>
            <a:off x="323528" y="4941168"/>
            <a:ext cx="8568952" cy="1200329"/>
          </a:xfrm>
          <a:prstGeom prst="rect">
            <a:avLst/>
          </a:prstGeom>
          <a:noFill/>
        </p:spPr>
        <p:txBody>
          <a:bodyPr wrap="square" rtlCol="0">
            <a:spAutoFit/>
          </a:bodyPr>
          <a:lstStyle/>
          <a:p>
            <a:pPr algn="ctr"/>
            <a:r>
              <a:rPr lang="en-US" sz="3600" dirty="0">
                <a:solidFill>
                  <a:schemeClr val="tx1"/>
                </a:solidFill>
                <a:latin typeface="Tekton Pro" panose="020F0603020208020904" pitchFamily="34" charset="0"/>
                <a:cs typeface="Century Gothic"/>
              </a:rPr>
              <a:t>“Science progresses best when observations force us to alter our preconceptions.”</a:t>
            </a:r>
          </a:p>
        </p:txBody>
      </p:sp>
    </p:spTree>
    <p:extLst>
      <p:ext uri="{BB962C8B-B14F-4D97-AF65-F5344CB8AC3E}">
        <p14:creationId xmlns:p14="http://schemas.microsoft.com/office/powerpoint/2010/main" val="84830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3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 PPT Template</Template>
  <TotalTime>15442</TotalTime>
  <Words>1984</Words>
  <Application>Microsoft Office PowerPoint</Application>
  <PresentationFormat>On-screen Show (4:3)</PresentationFormat>
  <Paragraphs>218</Paragraphs>
  <Slides>41</Slides>
  <Notes>28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Century Gothic</vt:lpstr>
      <vt:lpstr>Tekton Pro</vt:lpstr>
      <vt:lpstr>Times New Roman</vt:lpstr>
      <vt:lpstr>2013 PPT Template</vt:lpstr>
      <vt:lpstr>PowerPoint Presentation</vt:lpstr>
      <vt:lpstr>Black Box</vt:lpstr>
      <vt:lpstr>Uniform Circular Motion</vt:lpstr>
      <vt:lpstr>Uniform Circular Motion</vt:lpstr>
      <vt:lpstr>Circular Motion Lab</vt:lpstr>
      <vt:lpstr>Circular Motion Lab Results</vt:lpstr>
      <vt:lpstr>Circular Motion Lab Results</vt:lpstr>
      <vt:lpstr>Uniform Circular Motion</vt:lpstr>
      <vt:lpstr>Uniform Circular Motion</vt:lpstr>
      <vt:lpstr>Uniform Circular Motion</vt:lpstr>
      <vt:lpstr>Uniform Circular Motion</vt:lpstr>
      <vt:lpstr>Extend this to galaxies</vt:lpstr>
      <vt:lpstr>Uniform Circular Motion</vt:lpstr>
      <vt:lpstr>Triangulum is More Massive Than it Looks</vt:lpstr>
      <vt:lpstr>The same discrepancy happens in most galaxies</vt:lpstr>
      <vt:lpstr>What’s happening?</vt:lpstr>
      <vt:lpstr>Old View</vt:lpstr>
      <vt:lpstr>PowerPoint Presentation</vt:lpstr>
      <vt:lpstr>PowerPoint Presentation</vt:lpstr>
      <vt:lpstr>What is Dark Matter?</vt:lpstr>
      <vt:lpstr>What is Dark Matter?</vt:lpstr>
      <vt:lpstr>Competing Theories For Dark Matter </vt:lpstr>
      <vt:lpstr>LIGO prefers a dark matter particle</vt:lpstr>
      <vt:lpstr>How to detect dark matter?</vt:lpstr>
      <vt:lpstr>XENON1T  The most sensitive measurement yet</vt:lpstr>
      <vt:lpstr>Lux- Large Underground Xenon Detector</vt:lpstr>
      <vt:lpstr>How to detect dark matter?</vt:lpstr>
      <vt:lpstr>FERMI</vt:lpstr>
      <vt:lpstr>How to detect dark matter?</vt:lpstr>
      <vt:lpstr>LHC</vt:lpstr>
      <vt:lpstr>Empty-Handed?</vt:lpstr>
      <vt:lpstr>Modified Gravity Theories</vt:lpstr>
      <vt:lpstr>New paper by Turok, et al…</vt:lpstr>
      <vt:lpstr>Current Status of Dark Matter</vt:lpstr>
      <vt:lpstr>Evidence for Dark Matter on Multiple Scales</vt:lpstr>
      <vt:lpstr>PowerPoint Presentation</vt:lpstr>
      <vt:lpstr>PowerPoint Presentation</vt:lpstr>
      <vt:lpstr>PI Resource Centre</vt:lpstr>
      <vt:lpstr>EinsteinPlus</vt:lpstr>
      <vt:lpstr>ISSYP</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Fish</dc:creator>
  <cp:lastModifiedBy>Dave Fish</cp:lastModifiedBy>
  <cp:revision>263</cp:revision>
  <cp:lastPrinted>2012-10-30T18:11:15Z</cp:lastPrinted>
  <dcterms:created xsi:type="dcterms:W3CDTF">2013-03-22T18:53:08Z</dcterms:created>
  <dcterms:modified xsi:type="dcterms:W3CDTF">2019-11-11T06:59:31Z</dcterms:modified>
</cp:coreProperties>
</file>