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media4.gif" ContentType="video/unknown"/>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4348" r:id="rId2"/>
    <p:sldMasterId id="2147484252" r:id="rId3"/>
    <p:sldMasterId id="2147484372" r:id="rId4"/>
    <p:sldMasterId id="2147484481" r:id="rId5"/>
    <p:sldMasterId id="2147484552" r:id="rId6"/>
    <p:sldMasterId id="2147484579" r:id="rId7"/>
  </p:sldMasterIdLst>
  <p:notesMasterIdLst>
    <p:notesMasterId r:id="rId73"/>
  </p:notesMasterIdLst>
  <p:handoutMasterIdLst>
    <p:handoutMasterId r:id="rId74"/>
  </p:handoutMasterIdLst>
  <p:sldIdLst>
    <p:sldId id="1237" r:id="rId8"/>
    <p:sldId id="1146" r:id="rId9"/>
    <p:sldId id="1342" r:id="rId10"/>
    <p:sldId id="1166" r:id="rId11"/>
    <p:sldId id="1343" r:id="rId12"/>
    <p:sldId id="263" r:id="rId13"/>
    <p:sldId id="1344" r:id="rId14"/>
    <p:sldId id="1278" r:id="rId15"/>
    <p:sldId id="1335" r:id="rId16"/>
    <p:sldId id="264" r:id="rId17"/>
    <p:sldId id="1360" r:id="rId18"/>
    <p:sldId id="1336" r:id="rId19"/>
    <p:sldId id="1345" r:id="rId20"/>
    <p:sldId id="1255" r:id="rId21"/>
    <p:sldId id="1169" r:id="rId22"/>
    <p:sldId id="1265" r:id="rId23"/>
    <p:sldId id="1167" r:id="rId24"/>
    <p:sldId id="1174" r:id="rId25"/>
    <p:sldId id="1164" r:id="rId26"/>
    <p:sldId id="295" r:id="rId27"/>
    <p:sldId id="1320" r:id="rId28"/>
    <p:sldId id="1321" r:id="rId29"/>
    <p:sldId id="1149" r:id="rId30"/>
    <p:sldId id="1337" r:id="rId31"/>
    <p:sldId id="1361" r:id="rId32"/>
    <p:sldId id="1150" r:id="rId33"/>
    <p:sldId id="1151" r:id="rId34"/>
    <p:sldId id="1272" r:id="rId35"/>
    <p:sldId id="1346" r:id="rId36"/>
    <p:sldId id="1153" r:id="rId37"/>
    <p:sldId id="1351" r:id="rId38"/>
    <p:sldId id="1352" r:id="rId39"/>
    <p:sldId id="1353" r:id="rId40"/>
    <p:sldId id="1354" r:id="rId41"/>
    <p:sldId id="1154" r:id="rId42"/>
    <p:sldId id="1160" r:id="rId43"/>
    <p:sldId id="1270" r:id="rId44"/>
    <p:sldId id="1231" r:id="rId45"/>
    <p:sldId id="1232" r:id="rId46"/>
    <p:sldId id="1233" r:id="rId47"/>
    <p:sldId id="1234" r:id="rId48"/>
    <p:sldId id="952" r:id="rId49"/>
    <p:sldId id="1279" r:id="rId50"/>
    <p:sldId id="942" r:id="rId51"/>
    <p:sldId id="941" r:id="rId52"/>
    <p:sldId id="1340" r:id="rId53"/>
    <p:sldId id="917" r:id="rId54"/>
    <p:sldId id="1362" r:id="rId55"/>
    <p:sldId id="1322" r:id="rId56"/>
    <p:sldId id="945" r:id="rId57"/>
    <p:sldId id="946" r:id="rId58"/>
    <p:sldId id="947" r:id="rId59"/>
    <p:sldId id="912" r:id="rId60"/>
    <p:sldId id="913" r:id="rId61"/>
    <p:sldId id="1293" r:id="rId62"/>
    <p:sldId id="914" r:id="rId63"/>
    <p:sldId id="1327" r:id="rId64"/>
    <p:sldId id="948" r:id="rId65"/>
    <p:sldId id="940" r:id="rId66"/>
    <p:sldId id="1324" r:id="rId67"/>
    <p:sldId id="1326" r:id="rId68"/>
    <p:sldId id="1339" r:id="rId69"/>
    <p:sldId id="1330" r:id="rId70"/>
    <p:sldId id="1355" r:id="rId71"/>
    <p:sldId id="1359" r:id="rId72"/>
  </p:sldIdLst>
  <p:sldSz cx="9144000" cy="5143500" type="screen16x9"/>
  <p:notesSz cx="6858000" cy="9144000"/>
  <p:defaultTextStyle>
    <a:defPPr>
      <a:defRPr lang="en-US"/>
    </a:defPPr>
    <a:lvl1pPr algn="l" rtl="0" fontAlgn="base">
      <a:spcBef>
        <a:spcPct val="0"/>
      </a:spcBef>
      <a:spcAft>
        <a:spcPct val="0"/>
      </a:spcAft>
      <a:defRPr sz="4400" kern="1200">
        <a:solidFill>
          <a:schemeClr val="bg1"/>
        </a:solidFill>
        <a:latin typeface="Arial" charset="0"/>
        <a:ea typeface="MS Pゴシック" charset="0"/>
        <a:cs typeface="MS Pゴシック" charset="0"/>
      </a:defRPr>
    </a:lvl1pPr>
    <a:lvl2pPr marL="457200" algn="l" rtl="0" fontAlgn="base">
      <a:spcBef>
        <a:spcPct val="0"/>
      </a:spcBef>
      <a:spcAft>
        <a:spcPct val="0"/>
      </a:spcAft>
      <a:defRPr sz="4400" kern="1200">
        <a:solidFill>
          <a:schemeClr val="bg1"/>
        </a:solidFill>
        <a:latin typeface="Arial" charset="0"/>
        <a:ea typeface="MS Pゴシック" charset="0"/>
        <a:cs typeface="MS Pゴシック" charset="0"/>
      </a:defRPr>
    </a:lvl2pPr>
    <a:lvl3pPr marL="914400" algn="l" rtl="0" fontAlgn="base">
      <a:spcBef>
        <a:spcPct val="0"/>
      </a:spcBef>
      <a:spcAft>
        <a:spcPct val="0"/>
      </a:spcAft>
      <a:defRPr sz="4400" kern="1200">
        <a:solidFill>
          <a:schemeClr val="bg1"/>
        </a:solidFill>
        <a:latin typeface="Arial" charset="0"/>
        <a:ea typeface="MS Pゴシック" charset="0"/>
        <a:cs typeface="MS Pゴシック" charset="0"/>
      </a:defRPr>
    </a:lvl3pPr>
    <a:lvl4pPr marL="1371600" algn="l" rtl="0" fontAlgn="base">
      <a:spcBef>
        <a:spcPct val="0"/>
      </a:spcBef>
      <a:spcAft>
        <a:spcPct val="0"/>
      </a:spcAft>
      <a:defRPr sz="4400" kern="1200">
        <a:solidFill>
          <a:schemeClr val="bg1"/>
        </a:solidFill>
        <a:latin typeface="Arial" charset="0"/>
        <a:ea typeface="MS Pゴシック" charset="0"/>
        <a:cs typeface="MS Pゴシック" charset="0"/>
      </a:defRPr>
    </a:lvl4pPr>
    <a:lvl5pPr marL="1828800" algn="l" rtl="0" fontAlgn="base">
      <a:spcBef>
        <a:spcPct val="0"/>
      </a:spcBef>
      <a:spcAft>
        <a:spcPct val="0"/>
      </a:spcAft>
      <a:defRPr sz="4400" kern="1200">
        <a:solidFill>
          <a:schemeClr val="bg1"/>
        </a:solidFill>
        <a:latin typeface="Arial" charset="0"/>
        <a:ea typeface="MS Pゴシック" charset="0"/>
        <a:cs typeface="MS Pゴシック" charset="0"/>
      </a:defRPr>
    </a:lvl5pPr>
    <a:lvl6pPr marL="2286000" algn="l" defTabSz="457200" rtl="0" eaLnBrk="1" latinLnBrk="0" hangingPunct="1">
      <a:defRPr sz="4400" kern="1200">
        <a:solidFill>
          <a:schemeClr val="bg1"/>
        </a:solidFill>
        <a:latin typeface="Arial" charset="0"/>
        <a:ea typeface="MS Pゴシック" charset="0"/>
        <a:cs typeface="MS Pゴシック" charset="0"/>
      </a:defRPr>
    </a:lvl6pPr>
    <a:lvl7pPr marL="2743200" algn="l" defTabSz="457200" rtl="0" eaLnBrk="1" latinLnBrk="0" hangingPunct="1">
      <a:defRPr sz="4400" kern="1200">
        <a:solidFill>
          <a:schemeClr val="bg1"/>
        </a:solidFill>
        <a:latin typeface="Arial" charset="0"/>
        <a:ea typeface="MS Pゴシック" charset="0"/>
        <a:cs typeface="MS Pゴシック" charset="0"/>
      </a:defRPr>
    </a:lvl7pPr>
    <a:lvl8pPr marL="3200400" algn="l" defTabSz="457200" rtl="0" eaLnBrk="1" latinLnBrk="0" hangingPunct="1">
      <a:defRPr sz="4400" kern="1200">
        <a:solidFill>
          <a:schemeClr val="bg1"/>
        </a:solidFill>
        <a:latin typeface="Arial" charset="0"/>
        <a:ea typeface="MS Pゴシック" charset="0"/>
        <a:cs typeface="MS Pゴシック" charset="0"/>
      </a:defRPr>
    </a:lvl8pPr>
    <a:lvl9pPr marL="3657600" algn="l" defTabSz="457200" rtl="0" eaLnBrk="1" latinLnBrk="0" hangingPunct="1">
      <a:defRPr sz="4400" kern="1200">
        <a:solidFill>
          <a:schemeClr val="bg1"/>
        </a:solidFill>
        <a:latin typeface="Arial" charset="0"/>
        <a:ea typeface="MS Pゴシック" charset="0"/>
        <a:cs typeface="MS Pゴシック" charset="0"/>
      </a:defRPr>
    </a:lvl9pPr>
  </p:defaultTextStyle>
  <p:extLst>
    <p:ext uri="{521415D9-36F7-43E2-AB2F-B90AF26B5E84}">
      <p14:sectionLst xmlns:p14="http://schemas.microsoft.com/office/powerpoint/2010/main">
        <p14:section name="Intro" id="{8933A2C7-59B2-4548-9B96-3E9F58782F03}">
          <p14:sldIdLst>
            <p14:sldId id="1237"/>
            <p14:sldId id="1146"/>
          </p14:sldIdLst>
        </p14:section>
        <p14:section name="EHT" id="{0E906ADE-F385-40B3-817B-45F21B43ECB8}">
          <p14:sldIdLst>
            <p14:sldId id="1342"/>
            <p14:sldId id="1166"/>
            <p14:sldId id="1343"/>
            <p14:sldId id="263"/>
            <p14:sldId id="1344"/>
            <p14:sldId id="1278"/>
            <p14:sldId id="1335"/>
            <p14:sldId id="264"/>
            <p14:sldId id="1360"/>
            <p14:sldId id="1336"/>
            <p14:sldId id="1345"/>
            <p14:sldId id="1255"/>
            <p14:sldId id="1169"/>
            <p14:sldId id="1265"/>
            <p14:sldId id="1167"/>
            <p14:sldId id="1174"/>
            <p14:sldId id="1164"/>
            <p14:sldId id="295"/>
            <p14:sldId id="1320"/>
            <p14:sldId id="1321"/>
          </p14:sldIdLst>
        </p14:section>
        <p14:section name="Multimessenger Astronomy" id="{78A680DC-6624-4586-B4E6-4E76CB1AF635}">
          <p14:sldIdLst>
            <p14:sldId id="1149"/>
            <p14:sldId id="1337"/>
            <p14:sldId id="1361"/>
            <p14:sldId id="1150"/>
            <p14:sldId id="1151"/>
            <p14:sldId id="1272"/>
            <p14:sldId id="1346"/>
            <p14:sldId id="1153"/>
            <p14:sldId id="1351"/>
            <p14:sldId id="1352"/>
            <p14:sldId id="1353"/>
            <p14:sldId id="1354"/>
            <p14:sldId id="1154"/>
            <p14:sldId id="1160"/>
            <p14:sldId id="1270"/>
            <p14:sldId id="1231"/>
            <p14:sldId id="1232"/>
            <p14:sldId id="1233"/>
            <p14:sldId id="1234"/>
            <p14:sldId id="952"/>
            <p14:sldId id="1279"/>
          </p14:sldIdLst>
        </p14:section>
        <p14:section name="Exoplanets" id="{079FAF8F-5289-4714-8C5C-DF77D8FABE17}">
          <p14:sldIdLst>
            <p14:sldId id="942"/>
            <p14:sldId id="941"/>
            <p14:sldId id="1340"/>
            <p14:sldId id="917"/>
            <p14:sldId id="1362"/>
            <p14:sldId id="1322"/>
            <p14:sldId id="945"/>
            <p14:sldId id="946"/>
            <p14:sldId id="947"/>
            <p14:sldId id="912"/>
            <p14:sldId id="913"/>
            <p14:sldId id="1293"/>
            <p14:sldId id="914"/>
            <p14:sldId id="1327"/>
            <p14:sldId id="948"/>
            <p14:sldId id="940"/>
            <p14:sldId id="1324"/>
            <p14:sldId id="1326"/>
          </p14:sldIdLst>
        </p14:section>
        <p14:section name="Dark Matter/Dark Energy" id="{5CD4D909-E1C6-4C11-AEE0-22E6657BB2AD}">
          <p14:sldIdLst>
            <p14:sldId id="1339"/>
          </p14:sldIdLst>
        </p14:section>
        <p14:section name="Closing" id="{5D9AE082-21D5-47FC-BD77-851709B06F78}">
          <p14:sldIdLst>
            <p14:sldId id="1330"/>
            <p14:sldId id="1355"/>
            <p14:sldId id="1359"/>
          </p14:sldIdLst>
        </p14:section>
      </p14:sectionLst>
    </p:ext>
    <p:ext uri="{EFAFB233-063F-42B5-8137-9DF3F51BA10A}">
      <p15:sldGuideLst xmlns:p15="http://schemas.microsoft.com/office/powerpoint/2012/main">
        <p15:guide id="1" orient="horz" pos="564" userDrawn="1">
          <p15:clr>
            <a:srgbClr val="A4A3A4"/>
          </p15:clr>
        </p15:guide>
        <p15:guide id="2" pos="4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uschenes" initials="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2FA"/>
    <a:srgbClr val="45C2FD"/>
    <a:srgbClr val="FFFFFF"/>
    <a:srgbClr val="030F15"/>
    <a:srgbClr val="0E426D"/>
    <a:srgbClr val="32A3FD"/>
    <a:srgbClr val="3BB4FD"/>
    <a:srgbClr val="F58345"/>
    <a:srgbClr val="F1AC32"/>
    <a:srgbClr val="9E47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F3D8C-4B43-4FD8-A39F-49E8F3596A04}" v="68" dt="2019-11-07T05:55:01.522"/>
    <p1510:client id="{B7DD3642-7E33-46D9-8EAE-6BFFFF06205F}" v="1" dt="2019-11-08T21:55:42.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9" autoAdjust="0"/>
    <p:restoredTop sz="82790" autoAdjust="0"/>
  </p:normalViewPr>
  <p:slideViewPr>
    <p:cSldViewPr>
      <p:cViewPr varScale="1">
        <p:scale>
          <a:sx n="99" d="100"/>
          <a:sy n="99" d="100"/>
        </p:scale>
        <p:origin x="804" y="78"/>
      </p:cViewPr>
      <p:guideLst>
        <p:guide orient="horz" pos="564"/>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9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36867" name="Rectangle 3"/>
          <p:cNvSpPr>
            <a:spLocks noGrp="1" noChangeArrowheads="1"/>
          </p:cNvSpPr>
          <p:nvPr>
            <p:ph type="dt" sz="quarter" idx="1"/>
          </p:nvPr>
        </p:nvSpPr>
        <p:spPr bwMode="auto">
          <a:xfrm>
            <a:off x="3884614"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200">
                <a:solidFill>
                  <a:schemeClr val="tx1"/>
                </a:solidFill>
                <a:latin typeface="Arial" charset="0"/>
                <a:ea typeface="+mn-ea"/>
                <a:cs typeface="+mn-cs"/>
              </a:defRPr>
            </a:lvl1pPr>
          </a:lstStyle>
          <a:p>
            <a:pPr>
              <a:defRPr/>
            </a:pPr>
            <a:endParaRPr lang="en-US" dirty="0"/>
          </a:p>
        </p:txBody>
      </p:sp>
      <p:sp>
        <p:nvSpPr>
          <p:cNvPr id="368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36869" name="Rectangle 5"/>
          <p:cNvSpPr>
            <a:spLocks noGrp="1" noChangeArrowheads="1"/>
          </p:cNvSpPr>
          <p:nvPr>
            <p:ph type="sldNum" sz="quarter" idx="3"/>
          </p:nvPr>
        </p:nvSpPr>
        <p:spPr bwMode="auto">
          <a:xfrm>
            <a:off x="3884614"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a:defRPr sz="1200">
                <a:solidFill>
                  <a:schemeClr val="tx1"/>
                </a:solidFill>
              </a:defRPr>
            </a:lvl1pPr>
          </a:lstStyle>
          <a:p>
            <a:fld id="{BF04A745-CA2F-9446-8CF4-A6A8960481A7}" type="slidenum">
              <a:rPr lang="en-US"/>
              <a:pPr/>
              <a:t>‹#›</a:t>
            </a:fld>
            <a:endParaRPr lang="en-US" dirty="0"/>
          </a:p>
        </p:txBody>
      </p:sp>
    </p:spTree>
    <p:extLst>
      <p:ext uri="{BB962C8B-B14F-4D97-AF65-F5344CB8AC3E}">
        <p14:creationId xmlns:p14="http://schemas.microsoft.com/office/powerpoint/2010/main" val="26275005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84995" name="Rectangle 3"/>
          <p:cNvSpPr>
            <a:spLocks noGrp="1" noChangeArrowheads="1"/>
          </p:cNvSpPr>
          <p:nvPr>
            <p:ph type="dt" idx="1"/>
          </p:nvPr>
        </p:nvSpPr>
        <p:spPr bwMode="auto">
          <a:xfrm>
            <a:off x="3884614"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200">
                <a:solidFill>
                  <a:schemeClr val="tx1"/>
                </a:solidFill>
                <a:latin typeface="Arial" charset="0"/>
                <a:ea typeface="+mn-ea"/>
                <a:cs typeface="+mn-cs"/>
              </a:defRPr>
            </a:lvl1pPr>
          </a:lstStyle>
          <a:p>
            <a:pPr>
              <a:defRPr/>
            </a:pPr>
            <a:endParaRPr lang="en-US" dirty="0"/>
          </a:p>
        </p:txBody>
      </p:sp>
      <p:sp>
        <p:nvSpPr>
          <p:cNvPr id="70660" name="Rectangle 4"/>
          <p:cNvSpPr>
            <a:spLocks noGrp="1" noRot="1" noChangeAspect="1" noChangeArrowheads="1" noTextEdit="1"/>
          </p:cNvSpPr>
          <p:nvPr>
            <p:ph type="sldImg" idx="2"/>
          </p:nvPr>
        </p:nvSpPr>
        <p:spPr bwMode="auto">
          <a:xfrm>
            <a:off x="382588" y="687388"/>
            <a:ext cx="6092825" cy="3427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84999" name="Rectangle 7"/>
          <p:cNvSpPr>
            <a:spLocks noGrp="1" noChangeArrowheads="1"/>
          </p:cNvSpPr>
          <p:nvPr>
            <p:ph type="sldNum" sz="quarter" idx="5"/>
          </p:nvPr>
        </p:nvSpPr>
        <p:spPr bwMode="auto">
          <a:xfrm>
            <a:off x="3884614"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a:defRPr sz="1200">
                <a:solidFill>
                  <a:schemeClr val="tx1"/>
                </a:solidFill>
              </a:defRPr>
            </a:lvl1pPr>
          </a:lstStyle>
          <a:p>
            <a:fld id="{C6266454-B220-D54C-9664-412C6F84C3D3}" type="slidenum">
              <a:rPr lang="en-US"/>
              <a:pPr/>
              <a:t>‹#›</a:t>
            </a:fld>
            <a:endParaRPr lang="en-US" dirty="0"/>
          </a:p>
        </p:txBody>
      </p:sp>
    </p:spTree>
    <p:extLst>
      <p:ext uri="{BB962C8B-B14F-4D97-AF65-F5344CB8AC3E}">
        <p14:creationId xmlns:p14="http://schemas.microsoft.com/office/powerpoint/2010/main" val="246509039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so.org/public/videos/eso1907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esearchgate.net/publication/318497993_Gravitational_Lensing_in_Presence_of_Plasma_Strong_Lens_Systems_Black_Hole_Lensing_and_Shado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382588" y="687388"/>
            <a:ext cx="6092825" cy="3427412"/>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DONE</a:t>
            </a:r>
          </a:p>
        </p:txBody>
      </p:sp>
    </p:spTree>
    <p:extLst>
      <p:ext uri="{BB962C8B-B14F-4D97-AF65-F5344CB8AC3E}">
        <p14:creationId xmlns:p14="http://schemas.microsoft.com/office/powerpoint/2010/main" val="297424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ＭＳ Ｐゴシック" charset="0"/>
                <a:cs typeface="+mn-cs"/>
              </a:rPr>
              <a:t>This zoom video starts with a view of ALMA and zooms in on the heart of M87, showing successively more detailed observations and culminating in the first direct visual evidence of a supermassive black hole’s shadow. Credit: ESO/L. </a:t>
            </a:r>
            <a:r>
              <a:rPr lang="en-CA" sz="1200" b="0" i="0" kern="1200" dirty="0" err="1">
                <a:solidFill>
                  <a:schemeClr val="tx1"/>
                </a:solidFill>
                <a:effectLst/>
                <a:latin typeface="Arial" charset="0"/>
                <a:ea typeface="ＭＳ Ｐゴシック" charset="0"/>
                <a:cs typeface="+mn-cs"/>
              </a:rPr>
              <a:t>Calçada</a:t>
            </a:r>
            <a:r>
              <a:rPr lang="en-CA" sz="1200" b="0" i="0" kern="1200" dirty="0">
                <a:solidFill>
                  <a:schemeClr val="tx1"/>
                </a:solidFill>
                <a:effectLst/>
                <a:latin typeface="Arial" charset="0"/>
                <a:ea typeface="ＭＳ Ｐゴシック" charset="0"/>
                <a:cs typeface="+mn-cs"/>
              </a:rPr>
              <a:t>, Digitized Sky Survey 2, ESA/Hubble, </a:t>
            </a:r>
            <a:r>
              <a:rPr lang="en-CA" sz="1200" b="0" i="0" kern="1200" dirty="0" err="1">
                <a:solidFill>
                  <a:schemeClr val="tx1"/>
                </a:solidFill>
                <a:effectLst/>
                <a:latin typeface="Arial" charset="0"/>
                <a:ea typeface="ＭＳ Ｐゴシック" charset="0"/>
                <a:cs typeface="+mn-cs"/>
              </a:rPr>
              <a:t>RadioAstron</a:t>
            </a:r>
            <a:r>
              <a:rPr lang="en-CA" sz="1200" b="0" i="0" kern="1200" dirty="0">
                <a:solidFill>
                  <a:schemeClr val="tx1"/>
                </a:solidFill>
                <a:effectLst/>
                <a:latin typeface="Arial" charset="0"/>
                <a:ea typeface="ＭＳ Ｐゴシック" charset="0"/>
                <a:cs typeface="+mn-cs"/>
              </a:rPr>
              <a:t>, De </a:t>
            </a:r>
            <a:r>
              <a:rPr lang="en-CA" sz="1200" b="0" i="0" kern="1200" dirty="0" err="1">
                <a:solidFill>
                  <a:schemeClr val="tx1"/>
                </a:solidFill>
                <a:effectLst/>
                <a:latin typeface="Arial" charset="0"/>
                <a:ea typeface="ＭＳ Ｐゴシック" charset="0"/>
                <a:cs typeface="+mn-cs"/>
              </a:rPr>
              <a:t>Gasperin</a:t>
            </a:r>
            <a:r>
              <a:rPr lang="en-CA" sz="1200" b="0" i="0" kern="1200" dirty="0">
                <a:solidFill>
                  <a:schemeClr val="tx1"/>
                </a:solidFill>
                <a:effectLst/>
                <a:latin typeface="Arial" charset="0"/>
                <a:ea typeface="ＭＳ Ｐゴシック" charset="0"/>
                <a:cs typeface="+mn-cs"/>
              </a:rPr>
              <a:t> et al., Kim et al., EHT Collaboration. Music: </a:t>
            </a:r>
            <a:r>
              <a:rPr lang="en-CA" sz="1200" b="0" i="0" kern="1200" dirty="0" err="1">
                <a:solidFill>
                  <a:schemeClr val="tx1"/>
                </a:solidFill>
                <a:effectLst/>
                <a:latin typeface="Arial" charset="0"/>
                <a:ea typeface="ＭＳ Ｐゴシック" charset="0"/>
                <a:cs typeface="+mn-cs"/>
              </a:rPr>
              <a:t>Niklas</a:t>
            </a:r>
            <a:r>
              <a:rPr lang="en-CA" sz="1200" b="0" i="0" kern="1200" dirty="0">
                <a:solidFill>
                  <a:schemeClr val="tx1"/>
                </a:solidFill>
                <a:effectLst/>
                <a:latin typeface="Arial" charset="0"/>
                <a:ea typeface="ＭＳ Ｐゴシック" charset="0"/>
                <a:cs typeface="+mn-cs"/>
              </a:rPr>
              <a:t> </a:t>
            </a:r>
            <a:r>
              <a:rPr lang="en-CA" sz="1200" b="0" i="0" kern="1200" dirty="0" err="1">
                <a:solidFill>
                  <a:schemeClr val="tx1"/>
                </a:solidFill>
                <a:effectLst/>
                <a:latin typeface="Arial" charset="0"/>
                <a:ea typeface="ＭＳ Ｐゴシック" charset="0"/>
                <a:cs typeface="+mn-cs"/>
              </a:rPr>
              <a:t>Falcke</a:t>
            </a:r>
            <a:endParaRPr lang="en-CA" dirty="0"/>
          </a:p>
        </p:txBody>
      </p:sp>
    </p:spTree>
    <p:extLst>
      <p:ext uri="{BB962C8B-B14F-4D97-AF65-F5344CB8AC3E}">
        <p14:creationId xmlns:p14="http://schemas.microsoft.com/office/powerpoint/2010/main" val="94838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How does it work? All</a:t>
            </a:r>
            <a:r>
              <a:rPr lang="en-CA" baseline="0" dirty="0"/>
              <a:t> telescopes have resolution that is dependent on the diameter. Conventional telescopes are limited by diffraction in their apertures.</a:t>
            </a:r>
          </a:p>
          <a:p>
            <a:endParaRPr lang="en-CA" baseline="0" dirty="0"/>
          </a:p>
          <a:p>
            <a:r>
              <a:rPr lang="en-CA" baseline="0" dirty="0"/>
              <a:t>Let’s see this. Pencil demo.</a:t>
            </a:r>
          </a:p>
          <a:p>
            <a:endParaRPr lang="en-CA" baseline="0" dirty="0"/>
          </a:p>
          <a:p>
            <a:r>
              <a:rPr lang="en-CA" baseline="0" dirty="0"/>
              <a:t>This limits resolution to 10^-6 degrees. </a:t>
            </a:r>
            <a:r>
              <a:rPr lang="en-CA" baseline="0" dirty="0" err="1"/>
              <a:t>Sgr</a:t>
            </a:r>
            <a:r>
              <a:rPr lang="en-CA" baseline="0" dirty="0"/>
              <a:t> A* is 10^-8 degrees. We need to do better.</a:t>
            </a:r>
          </a:p>
          <a:p>
            <a:endParaRPr lang="en-CA" baseline="0" dirty="0"/>
          </a:p>
          <a:p>
            <a:r>
              <a:rPr lang="en-CA" baseline="0" dirty="0"/>
              <a:t>What about telescopes without lenses and just mirrors? I think you will still get diffraction when light goes through initial </a:t>
            </a:r>
            <a:r>
              <a:rPr lang="en-CA" baseline="0" dirty="0" err="1"/>
              <a:t>aperature</a:t>
            </a:r>
            <a:r>
              <a:rPr lang="en-CA" baseline="0" dirty="0"/>
              <a:t> of telescope</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15</a:t>
            </a:fld>
            <a:endParaRPr lang="en-CA"/>
          </a:p>
        </p:txBody>
      </p:sp>
    </p:spTree>
    <p:extLst>
      <p:ext uri="{BB962C8B-B14F-4D97-AF65-F5344CB8AC3E}">
        <p14:creationId xmlns:p14="http://schemas.microsoft.com/office/powerpoint/2010/main" val="1934884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Global</a:t>
            </a:r>
            <a:r>
              <a:rPr lang="en-CA" baseline="0" dirty="0"/>
              <a:t> network of 15 radio telescopes. </a:t>
            </a:r>
          </a:p>
          <a:p>
            <a:endParaRPr lang="en-CA" baseline="0" dirty="0"/>
          </a:p>
          <a:p>
            <a:r>
              <a:rPr lang="en-CA" b="1" baseline="0" dirty="0"/>
              <a:t>Most powerful telescope in human history</a:t>
            </a:r>
          </a:p>
          <a:p>
            <a:r>
              <a:rPr lang="en-CA" b="1" baseline="0" dirty="0"/>
              <a:t>Will have a resolution that can read the year written on the back of a 1 euro coin (~2 mm high) on a euro in Athens from Lagos, Nigeria (where Giannis </a:t>
            </a:r>
            <a:r>
              <a:rPr lang="en-CA" b="1" baseline="0" dirty="0" err="1"/>
              <a:t>Antetokounmpo’s</a:t>
            </a:r>
            <a:r>
              <a:rPr lang="en-CA" b="1" baseline="0" dirty="0"/>
              <a:t> parents are from).</a:t>
            </a:r>
          </a:p>
          <a:p>
            <a:endParaRPr lang="en-CA" baseline="0" dirty="0"/>
          </a:p>
        </p:txBody>
      </p:sp>
      <p:sp>
        <p:nvSpPr>
          <p:cNvPr id="4" name="Slide Number Placeholder 3"/>
          <p:cNvSpPr>
            <a:spLocks noGrp="1"/>
          </p:cNvSpPr>
          <p:nvPr>
            <p:ph type="sldNum" sz="quarter" idx="10"/>
          </p:nvPr>
        </p:nvSpPr>
        <p:spPr/>
        <p:txBody>
          <a:bodyPr/>
          <a:lstStyle/>
          <a:p>
            <a:fld id="{DFE75136-97E5-4CFC-9E61-B0B9FF9577A1}" type="slidenum">
              <a:rPr lang="en-CA" smtClean="0"/>
              <a:t>17</a:t>
            </a:fld>
            <a:endParaRPr lang="en-CA"/>
          </a:p>
        </p:txBody>
      </p:sp>
    </p:spTree>
    <p:extLst>
      <p:ext uri="{BB962C8B-B14F-4D97-AF65-F5344CB8AC3E}">
        <p14:creationId xmlns:p14="http://schemas.microsoft.com/office/powerpoint/2010/main" val="99877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Broderick</a:t>
            </a:r>
            <a:r>
              <a:rPr lang="en-CA" baseline="0" dirty="0"/>
              <a:t> Model of what we might see – left – ideal </a:t>
            </a:r>
          </a:p>
          <a:p>
            <a:endParaRPr lang="en-CA" baseline="0" dirty="0"/>
          </a:p>
          <a:p>
            <a:r>
              <a:rPr lang="en-CA" baseline="0" dirty="0"/>
              <a:t>Middle – 7 scopes</a:t>
            </a:r>
          </a:p>
          <a:p>
            <a:r>
              <a:rPr lang="en-CA" baseline="0" dirty="0"/>
              <a:t>Right – 15 scopes </a:t>
            </a:r>
          </a:p>
          <a:p>
            <a:endParaRPr lang="en-CA" baseline="0" dirty="0"/>
          </a:p>
          <a:p>
            <a:r>
              <a:rPr lang="en-CA" baseline="0" dirty="0"/>
              <a:t>Initial data has been taken.  Have been able to resolve the centre to about 4X the Schwarzschild radius.  It works!</a:t>
            </a:r>
          </a:p>
          <a:p>
            <a:endParaRPr lang="en-CA" baseline="0" dirty="0"/>
          </a:p>
          <a:p>
            <a:r>
              <a:rPr lang="en-CA" baseline="0" dirty="0"/>
              <a:t>Will we see an event horizon?  General relativity predicts multiple solutions to a black hole, with an event horizon or as a ‘naked singularity’ where no event horizon exists.  EHT will test the predictions made by Einstein’s GR.</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18</a:t>
            </a:fld>
            <a:endParaRPr lang="en-CA"/>
          </a:p>
        </p:txBody>
      </p:sp>
    </p:spTree>
    <p:extLst>
      <p:ext uri="{BB962C8B-B14F-4D97-AF65-F5344CB8AC3E}">
        <p14:creationId xmlns:p14="http://schemas.microsoft.com/office/powerpoint/2010/main" val="349507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a:t>
            </a:r>
            <a:r>
              <a:rPr lang="en-CA" baseline="0" dirty="0"/>
              <a:t> of the most amazing experiments on the planet today</a:t>
            </a:r>
          </a:p>
          <a:p>
            <a:r>
              <a:rPr lang="en-CA" baseline="0" dirty="0"/>
              <a:t>Hopes to take the first ever image of a black hole and its immediate surroundings., just outside of the event horizon.</a:t>
            </a:r>
          </a:p>
          <a:p>
            <a:endParaRPr lang="en-CA" baseline="0" dirty="0"/>
          </a:p>
          <a:p>
            <a:r>
              <a:rPr lang="en-CA" baseline="0" dirty="0"/>
              <a:t>What is </a:t>
            </a:r>
            <a:r>
              <a:rPr lang="en-CA" baseline="0" dirty="0" err="1"/>
              <a:t>schr</a:t>
            </a:r>
            <a:r>
              <a:rPr lang="en-CA" baseline="0" dirty="0"/>
              <a:t>. Radius for </a:t>
            </a:r>
            <a:r>
              <a:rPr lang="en-CA" baseline="0" dirty="0" err="1"/>
              <a:t>Sgr</a:t>
            </a:r>
            <a:r>
              <a:rPr lang="en-CA" baseline="0" dirty="0"/>
              <a:t> a*? 10 million km</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19</a:t>
            </a:fld>
            <a:endParaRPr lang="en-CA"/>
          </a:p>
        </p:txBody>
      </p:sp>
    </p:spTree>
    <p:extLst>
      <p:ext uri="{BB962C8B-B14F-4D97-AF65-F5344CB8AC3E}">
        <p14:creationId xmlns:p14="http://schemas.microsoft.com/office/powerpoint/2010/main" val="410682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secondary processing to a POE “on steroids”. Lots of predictions made.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Arial"/>
                <a:ea typeface="Arial"/>
                <a:cs typeface="Arial"/>
                <a:sym typeface="Arial"/>
              </a:rPr>
              <a:t>20</a:t>
            </a:fld>
            <a:endParaRPr lang="en-CA"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489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solidFill>
                  <a:prstClr val="black"/>
                </a:solidFill>
              </a:rPr>
              <a:pPr/>
              <a:t>23</a:t>
            </a:fld>
            <a:endParaRPr lang="en-CA">
              <a:solidFill>
                <a:prstClr val="black"/>
              </a:solidFill>
            </a:endParaRPr>
          </a:p>
        </p:txBody>
      </p:sp>
    </p:spTree>
    <p:extLst>
      <p:ext uri="{BB962C8B-B14F-4D97-AF65-F5344CB8AC3E}">
        <p14:creationId xmlns:p14="http://schemas.microsoft.com/office/powerpoint/2010/main" val="199647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two observations on one day! LIGO had to rethink their naming convention after that because it was based on the date.</a:t>
            </a:r>
          </a:p>
          <a:p>
            <a:endParaRPr lang="en-US" dirty="0"/>
          </a:p>
          <a:p>
            <a:r>
              <a:rPr lang="en-US" dirty="0"/>
              <a:t>20 detections since O3 began</a:t>
            </a:r>
            <a:endParaRPr lang="en-CA" dirty="0"/>
          </a:p>
        </p:txBody>
      </p:sp>
    </p:spTree>
    <p:extLst>
      <p:ext uri="{BB962C8B-B14F-4D97-AF65-F5344CB8AC3E}">
        <p14:creationId xmlns:p14="http://schemas.microsoft.com/office/powerpoint/2010/main" val="2008745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is</a:t>
            </a:r>
            <a:r>
              <a:rPr lang="en-CA" baseline="0" dirty="0"/>
              <a:t> everyone in that video so excited? For one thing, the results support </a:t>
            </a:r>
            <a:r>
              <a:rPr lang="en-CA" dirty="0"/>
              <a:t>Einstein’s theory of general relativity,</a:t>
            </a:r>
            <a:r>
              <a:rPr lang="en-CA" baseline="0" dirty="0"/>
              <a:t> which says space is like a stretchy fabric that warps with mass. It’s an elastic medium. Gravitational waves were a </a:t>
            </a:r>
            <a:r>
              <a:rPr lang="en-CA" baseline="0" dirty="0" err="1"/>
              <a:t>byproduct</a:t>
            </a:r>
            <a:r>
              <a:rPr lang="en-CA" baseline="0" dirty="0"/>
              <a:t> of his theory. </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26</a:t>
            </a:fld>
            <a:endParaRPr lang="en-CA"/>
          </a:p>
        </p:txBody>
      </p:sp>
    </p:spTree>
    <p:extLst>
      <p:ext uri="{BB962C8B-B14F-4D97-AF65-F5344CB8AC3E}">
        <p14:creationId xmlns:p14="http://schemas.microsoft.com/office/powerpoint/2010/main" val="1952292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Imagine</a:t>
            </a:r>
            <a:r>
              <a:rPr lang="en-CA" baseline="0" dirty="0"/>
              <a:t> a sitting by a lake a throwing a pebble into it. You will create ripples on the surface of the water. Gravitational waves are like this but with space itself rippling. They’re created by the acceleration of mass, such as two black holes colliding with each other.</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27</a:t>
            </a:fld>
            <a:endParaRPr lang="en-CA"/>
          </a:p>
        </p:txBody>
      </p:sp>
    </p:spTree>
    <p:extLst>
      <p:ext uri="{BB962C8B-B14F-4D97-AF65-F5344CB8AC3E}">
        <p14:creationId xmlns:p14="http://schemas.microsoft.com/office/powerpoint/2010/main" val="110327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We’re on the verge of breaking existing</a:t>
            </a:r>
            <a:r>
              <a:rPr lang="en-CA" baseline="0" dirty="0"/>
              <a:t> theories which is very exciting because we hope to replace them with better models</a:t>
            </a:r>
          </a:p>
          <a:p>
            <a:endParaRPr lang="en-CA" baseline="0" dirty="0"/>
          </a:p>
          <a:p>
            <a:r>
              <a:rPr lang="en-CA" baseline="0" dirty="0"/>
              <a:t>More data than ever before, LHC,  and more creative theoretical models that hope to explain more of the universe. </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2</a:t>
            </a:fld>
            <a:endParaRPr lang="en-CA"/>
          </a:p>
        </p:txBody>
      </p:sp>
    </p:spTree>
    <p:extLst>
      <p:ext uri="{BB962C8B-B14F-4D97-AF65-F5344CB8AC3E}">
        <p14:creationId xmlns:p14="http://schemas.microsoft.com/office/powerpoint/2010/main" val="2920641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Imagine</a:t>
            </a:r>
            <a:r>
              <a:rPr lang="en-CA" baseline="0" dirty="0"/>
              <a:t> a sitting by a lake a throwing a pebble into it. You will create ripples on the surface of the water. Gravitational waves are like this but with space itself rippling. They’re created by the acceleration of mass, such as two black holes colliding with each other.</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28</a:t>
            </a:fld>
            <a:endParaRPr lang="en-CA"/>
          </a:p>
        </p:txBody>
      </p:sp>
    </p:spTree>
    <p:extLst>
      <p:ext uri="{BB962C8B-B14F-4D97-AF65-F5344CB8AC3E}">
        <p14:creationId xmlns:p14="http://schemas.microsoft.com/office/powerpoint/2010/main" val="3561295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Hanford,</a:t>
            </a:r>
            <a:r>
              <a:rPr lang="en-CA" baseline="0" dirty="0"/>
              <a:t> Washington State, east of Seattle. In the desert. Arms are 4 km long. An interferometer.</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30</a:t>
            </a:fld>
            <a:endParaRPr lang="en-CA"/>
          </a:p>
        </p:txBody>
      </p:sp>
    </p:spTree>
    <p:extLst>
      <p:ext uri="{BB962C8B-B14F-4D97-AF65-F5344CB8AC3E}">
        <p14:creationId xmlns:p14="http://schemas.microsoft.com/office/powerpoint/2010/main" val="250954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they</a:t>
            </a:r>
            <a:r>
              <a:rPr lang="en-US" baseline="0" dirty="0"/>
              <a:t> want the interference to be destructive instead of constructive? Want no light (setting a trap)</a:t>
            </a:r>
            <a:endParaRPr lang="en-US" dirty="0"/>
          </a:p>
        </p:txBody>
      </p:sp>
    </p:spTree>
    <p:extLst>
      <p:ext uri="{BB962C8B-B14F-4D97-AF65-F5344CB8AC3E}">
        <p14:creationId xmlns:p14="http://schemas.microsoft.com/office/powerpoint/2010/main" val="2097613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Laser passes through a</a:t>
            </a:r>
            <a:r>
              <a:rPr lang="en-CA" baseline="0" dirty="0"/>
              <a:t> beam splitter and is reflected off mirrors at either end. If the ends are the same length, the wavelengths cancel when they’re recombined.</a:t>
            </a:r>
            <a:endParaRPr lang="en-CA" dirty="0"/>
          </a:p>
        </p:txBody>
      </p:sp>
      <p:sp>
        <p:nvSpPr>
          <p:cNvPr id="4" name="Slide Number Placeholder 3"/>
          <p:cNvSpPr>
            <a:spLocks noGrp="1"/>
          </p:cNvSpPr>
          <p:nvPr>
            <p:ph type="sldNum" sz="quarter" idx="10"/>
          </p:nvPr>
        </p:nvSpPr>
        <p:spPr/>
        <p:txBody>
          <a:bodyPr/>
          <a:lstStyle/>
          <a:p>
            <a:fld id="{DFE75136-97E5-4CFC-9E61-B0B9FF9577A1}" type="slidenum">
              <a:rPr lang="en-CA" smtClean="0"/>
              <a:t>35</a:t>
            </a:fld>
            <a:endParaRPr lang="en-CA"/>
          </a:p>
        </p:txBody>
      </p:sp>
    </p:spTree>
    <p:extLst>
      <p:ext uri="{BB962C8B-B14F-4D97-AF65-F5344CB8AC3E}">
        <p14:creationId xmlns:p14="http://schemas.microsoft.com/office/powerpoint/2010/main" val="1179769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We can use gravitational</a:t>
            </a:r>
            <a:r>
              <a:rPr lang="en-CA" baseline="0" dirty="0"/>
              <a:t> waves to observe the collisions between compact objects like black holes and neutron stars. We can also use them to study spinning massive objects. Any bumps or imperfections will generate gravitational waves as the object spins.</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a:t>Another type of gravitational</a:t>
            </a:r>
            <a:r>
              <a:rPr lang="en-CA" baseline="0" dirty="0"/>
              <a:t> wave we could detect is a burst signal, which could be caused by energetic events such as supernovae.</a:t>
            </a:r>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E75136-97E5-4CFC-9E61-B0B9FF9577A1}" type="slidenum">
              <a:rPr kumimoji="0" lang="en-CA"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CA" sz="12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3268900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black hole mergers and one neutron star merger</a:t>
            </a:r>
          </a:p>
        </p:txBody>
      </p:sp>
    </p:spTree>
    <p:extLst>
      <p:ext uri="{BB962C8B-B14F-4D97-AF65-F5344CB8AC3E}">
        <p14:creationId xmlns:p14="http://schemas.microsoft.com/office/powerpoint/2010/main" val="75035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80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charset="0"/>
                <a:ea typeface="ＭＳ Ｐゴシック" charset="0"/>
                <a:cs typeface="+mn-cs"/>
              </a:rPr>
              <a:t>http://chandra.si.edu/photo/2018/gw170817/</a:t>
            </a:r>
          </a:p>
          <a:p>
            <a:r>
              <a:rPr lang="en-US" sz="1200" b="0" i="0" kern="1200" dirty="0">
                <a:solidFill>
                  <a:schemeClr val="tx1"/>
                </a:solidFill>
                <a:effectLst/>
                <a:latin typeface="Arial" charset="0"/>
                <a:ea typeface="ＭＳ Ｐゴシック" charset="0"/>
                <a:cs typeface="+mn-cs"/>
              </a:rPr>
              <a:t>Chandra observed GW170817 multiple times. An observation two to three days after the event failed to detect a source, but subsequent observations 9, 15 and 16 days after the event, resulted in detections (bottom left). The source went behind the Sun soon after, but further brightening was seen in Chandra observations about 110 days after the event (bottom right), followed by comparable X-ray intensity after about 160 days.</a:t>
            </a:r>
          </a:p>
          <a:p>
            <a:r>
              <a:rPr lang="en-US" sz="1200" b="0" i="0" kern="1200" dirty="0">
                <a:solidFill>
                  <a:schemeClr val="tx1"/>
                </a:solidFill>
                <a:effectLst/>
                <a:latin typeface="Arial" charset="0"/>
                <a:ea typeface="ＭＳ Ｐゴシック" charset="0"/>
                <a:cs typeface="+mn-cs"/>
              </a:rPr>
              <a:t>If the neutron stars merged and formed a heavier neutron star, then astronomers would expect it to spin rapidly and generate a very strong magnetic field. This, in turn, would have created an expanding bubble of high-energy particles that would result in bright X-ray emission. Instead, the Chandra data show levels of X-rays that are a factor of a few to several hundred times lower than expected for a rapidly spinning, merged neutron star and the associated bubble of high-energy particles, implying a black hole likely formed instead.</a:t>
            </a:r>
          </a:p>
          <a:p>
            <a:endParaRPr lang="en-US" dirty="0"/>
          </a:p>
        </p:txBody>
      </p:sp>
    </p:spTree>
    <p:extLst>
      <p:ext uri="{BB962C8B-B14F-4D97-AF65-F5344CB8AC3E}">
        <p14:creationId xmlns:p14="http://schemas.microsoft.com/office/powerpoint/2010/main" val="4076763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mn-cs"/>
              </a:rPr>
              <a:t>Artist concept of the planetary system Kepler 62. Image credit: Danielle </a:t>
            </a:r>
            <a:r>
              <a:rPr lang="en-US" sz="1200" b="0" i="0" kern="1200" dirty="0" err="1">
                <a:solidFill>
                  <a:schemeClr val="tx1"/>
                </a:solidFill>
                <a:effectLst/>
                <a:latin typeface="Arial" charset="0"/>
                <a:ea typeface="ＭＳ Ｐゴシック" charset="0"/>
                <a:cs typeface="+mn-cs"/>
              </a:rPr>
              <a:t>Futselaar</a:t>
            </a:r>
            <a:r>
              <a:rPr lang="en-US" sz="1200" b="0" i="0" kern="1200" dirty="0">
                <a:solidFill>
                  <a:schemeClr val="tx1"/>
                </a:solidFill>
                <a:effectLst/>
                <a:latin typeface="Arial" charset="0"/>
                <a:ea typeface="ＭＳ Ｐゴシック" charset="0"/>
                <a:cs typeface="+mn-cs"/>
              </a:rPr>
              <a:t> - SETI Institute</a:t>
            </a:r>
            <a:endParaRPr lang="en-US" dirty="0"/>
          </a:p>
        </p:txBody>
      </p:sp>
    </p:spTree>
    <p:extLst>
      <p:ext uri="{BB962C8B-B14F-4D97-AF65-F5344CB8AC3E}">
        <p14:creationId xmlns:p14="http://schemas.microsoft.com/office/powerpoint/2010/main" val="2823705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0" dirty="0">
                <a:solidFill>
                  <a:srgbClr val="2E2A25"/>
                </a:solidFill>
                <a:latin typeface="Tekton Pro" panose="020F0603020208020904" pitchFamily="34" charset="0"/>
                <a:cs typeface="Calibri" panose="020F0502020204030204" pitchFamily="34" charset="0"/>
              </a:rPr>
              <a:t>The Royal Swedish Academy of Sciences has decided to award </a:t>
            </a:r>
            <a:r>
              <a:rPr lang="en-CA" sz="1200" b="1" kern="0" dirty="0">
                <a:solidFill>
                  <a:srgbClr val="2E2A25"/>
                </a:solidFill>
                <a:latin typeface="Tekton Pro" panose="020F0603020208020904" pitchFamily="34" charset="0"/>
                <a:cs typeface="Calibri" panose="020F0502020204030204" pitchFamily="34" charset="0"/>
              </a:rPr>
              <a:t>the Nobel Prize in Physics </a:t>
            </a:r>
            <a:r>
              <a:rPr lang="en-CA" sz="1100" b="1" kern="0" dirty="0">
                <a:solidFill>
                  <a:srgbClr val="2E2A25"/>
                </a:solidFill>
                <a:latin typeface="Tekton Pro" panose="020F0603020208020904" pitchFamily="34" charset="0"/>
                <a:cs typeface="Calibri" panose="020F0502020204030204" pitchFamily="34" charset="0"/>
              </a:rPr>
              <a:t>2019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1" i="1" kern="0" dirty="0">
                <a:solidFill>
                  <a:srgbClr val="0070C0"/>
                </a:solidFill>
                <a:latin typeface="Tekton Pro" panose="020F0603020208020904" pitchFamily="34" charset="0"/>
                <a:cs typeface="Calibri" panose="020F0502020204030204" pitchFamily="34" charset="0"/>
              </a:rPr>
              <a:t>“for contributions to our understanding of the evolution of the universe and Earth’s place in the cosmos”</a:t>
            </a:r>
            <a:endParaRPr lang="en-CA" sz="1200" b="1" kern="0" dirty="0">
              <a:solidFill>
                <a:srgbClr val="0070C0"/>
              </a:solidFill>
              <a:latin typeface="Tekton Pro" panose="020F06030202080209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6028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solidFill>
                  <a:schemeClr val="tx1"/>
                </a:solidFill>
              </a:rPr>
              <a:t>https://www.youtube.com/watch?v=lRI9ZUs0BXY&amp;feature=emb_logo</a:t>
            </a:r>
          </a:p>
          <a:p>
            <a:endParaRPr lang="en-CA" dirty="0"/>
          </a:p>
        </p:txBody>
      </p:sp>
    </p:spTree>
    <p:extLst>
      <p:ext uri="{BB962C8B-B14F-4D97-AF65-F5344CB8AC3E}">
        <p14:creationId xmlns:p14="http://schemas.microsoft.com/office/powerpoint/2010/main" val="3527154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First</a:t>
            </a:r>
            <a:r>
              <a:rPr lang="en-CA" baseline="0" dirty="0"/>
              <a:t> evidence of exoplanets was this spectrum taken of van </a:t>
            </a:r>
            <a:r>
              <a:rPr lang="en-CA" baseline="0" dirty="0" err="1"/>
              <a:t>Maanen’s</a:t>
            </a:r>
            <a:r>
              <a:rPr lang="en-CA" baseline="0" dirty="0"/>
              <a:t> star in 1917. The fuzzy lines point to Calcium in the outer layer of the star which could only get there by </a:t>
            </a:r>
            <a:r>
              <a:rPr lang="en-CA" baseline="0" dirty="0" err="1"/>
              <a:t>infalling</a:t>
            </a:r>
            <a:r>
              <a:rPr lang="en-CA" baseline="0" dirty="0"/>
              <a:t> dust from orbiting matter.</a:t>
            </a:r>
            <a:endParaRPr lang="en-US" dirty="0"/>
          </a:p>
        </p:txBody>
      </p:sp>
    </p:spTree>
    <p:extLst>
      <p:ext uri="{BB962C8B-B14F-4D97-AF65-F5344CB8AC3E}">
        <p14:creationId xmlns:p14="http://schemas.microsoft.com/office/powerpoint/2010/main" val="780481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https://twitter.com/i/status/1193227699956748288</a:t>
            </a:r>
          </a:p>
        </p:txBody>
      </p:sp>
    </p:spTree>
    <p:extLst>
      <p:ext uri="{BB962C8B-B14F-4D97-AF65-F5344CB8AC3E}">
        <p14:creationId xmlns:p14="http://schemas.microsoft.com/office/powerpoint/2010/main" val="1926991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6628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Hold Styrofoam ball about 10 cm in front of flashlight.</a:t>
            </a:r>
          </a:p>
          <a:p>
            <a:r>
              <a:rPr lang="en-CA" dirty="0"/>
              <a:t>Hold</a:t>
            </a:r>
            <a:r>
              <a:rPr lang="en-CA" baseline="0" dirty="0"/>
              <a:t> Smartphone about 50 cm in front of the flashlight.</a:t>
            </a:r>
          </a:p>
          <a:p>
            <a:endParaRPr lang="en-CA" baseline="0" dirty="0"/>
          </a:p>
          <a:p>
            <a:r>
              <a:rPr lang="en-CA" baseline="0" dirty="0"/>
              <a:t>Just be consistent.</a:t>
            </a:r>
            <a:endParaRPr lang="en-US" dirty="0"/>
          </a:p>
        </p:txBody>
      </p:sp>
    </p:spTree>
    <p:extLst>
      <p:ext uri="{BB962C8B-B14F-4D97-AF65-F5344CB8AC3E}">
        <p14:creationId xmlns:p14="http://schemas.microsoft.com/office/powerpoint/2010/main" val="935195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Play</a:t>
            </a:r>
            <a:r>
              <a:rPr lang="en-CA" baseline="0" dirty="0"/>
              <a:t> around with the smartphone app to familiarize yourself with the graphical output.</a:t>
            </a:r>
          </a:p>
          <a:p>
            <a:endParaRPr lang="en-CA" baseline="0" dirty="0"/>
          </a:p>
          <a:p>
            <a:r>
              <a:rPr lang="en-CA" baseline="0" dirty="0"/>
              <a:t>Predict what light curve you would expect for a large and small exoplanet at the same orbital distance.</a:t>
            </a:r>
          </a:p>
          <a:p>
            <a:endParaRPr lang="en-CA" baseline="0" dirty="0"/>
          </a:p>
          <a:p>
            <a:r>
              <a:rPr lang="en-CA" baseline="0" dirty="0"/>
              <a:t>Make your observations and discuss any discrepancies.</a:t>
            </a:r>
            <a:endParaRPr lang="en-US" dirty="0"/>
          </a:p>
        </p:txBody>
      </p:sp>
    </p:spTree>
    <p:extLst>
      <p:ext uri="{BB962C8B-B14F-4D97-AF65-F5344CB8AC3E}">
        <p14:creationId xmlns:p14="http://schemas.microsoft.com/office/powerpoint/2010/main" val="2419580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Predict what light curve you would expect for a slow and fast moving exoplanet at the same orbital distance.</a:t>
            </a:r>
          </a:p>
          <a:p>
            <a:endParaRPr lang="en-CA" baseline="0" dirty="0"/>
          </a:p>
          <a:p>
            <a:r>
              <a:rPr lang="en-CA" baseline="0" dirty="0"/>
              <a:t>Make your observations and discuss any discrepancies.</a:t>
            </a:r>
          </a:p>
          <a:p>
            <a:endParaRPr lang="en-CA" baseline="0" dirty="0"/>
          </a:p>
          <a:p>
            <a:r>
              <a:rPr lang="en-CA" baseline="0" dirty="0"/>
              <a:t>Are there other variables that need to be accounted for?</a:t>
            </a:r>
          </a:p>
          <a:p>
            <a:endParaRPr lang="en-US" dirty="0"/>
          </a:p>
        </p:txBody>
      </p:sp>
    </p:spTree>
    <p:extLst>
      <p:ext uri="{BB962C8B-B14F-4D97-AF65-F5344CB8AC3E}">
        <p14:creationId xmlns:p14="http://schemas.microsoft.com/office/powerpoint/2010/main" val="731455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HIP 41378 planetary system reveals five planets: two inner planets</a:t>
            </a:r>
            <a:r>
              <a:rPr lang="en-CA" baseline="0" dirty="0"/>
              <a:t> (</a:t>
            </a:r>
            <a:r>
              <a:rPr lang="en-CA" baseline="0" dirty="0" err="1"/>
              <a:t>b,c</a:t>
            </a:r>
            <a:r>
              <a:rPr lang="en-CA" baseline="0" dirty="0"/>
              <a:t>) and three outer planets.</a:t>
            </a:r>
          </a:p>
          <a:p>
            <a:endParaRPr lang="en-CA" baseline="0" dirty="0"/>
          </a:p>
          <a:p>
            <a:endParaRPr lang="en-CA" baseline="0" dirty="0"/>
          </a:p>
        </p:txBody>
      </p:sp>
    </p:spTree>
    <p:extLst>
      <p:ext uri="{BB962C8B-B14F-4D97-AF65-F5344CB8AC3E}">
        <p14:creationId xmlns:p14="http://schemas.microsoft.com/office/powerpoint/2010/main" val="3977938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TRAPPIST-1</a:t>
            </a:r>
            <a:r>
              <a:rPr lang="en-CA" baseline="0" dirty="0"/>
              <a:t> is a planetary system located 39 </a:t>
            </a:r>
            <a:r>
              <a:rPr lang="en-CA" baseline="0" dirty="0" err="1"/>
              <a:t>lya</a:t>
            </a:r>
            <a:r>
              <a:rPr lang="en-CA" baseline="0" dirty="0"/>
              <a:t>. There are seven Earth-sized planets orbiting a red dwarf star</a:t>
            </a:r>
            <a:endParaRPr lang="en-US" dirty="0"/>
          </a:p>
        </p:txBody>
      </p:sp>
    </p:spTree>
    <p:extLst>
      <p:ext uri="{BB962C8B-B14F-4D97-AF65-F5344CB8AC3E}">
        <p14:creationId xmlns:p14="http://schemas.microsoft.com/office/powerpoint/2010/main" val="4059146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A Neptune-sized moon orbiting around a Jupiter-sized exoplanet</a:t>
            </a:r>
          </a:p>
          <a:p>
            <a:endParaRPr lang="en-CA" dirty="0"/>
          </a:p>
          <a:p>
            <a:r>
              <a:rPr lang="en-CA" dirty="0"/>
              <a:t>HD 26965 is a super-Earth orbiting around 40 </a:t>
            </a:r>
            <a:r>
              <a:rPr lang="en-CA" dirty="0" err="1"/>
              <a:t>Eridani</a:t>
            </a:r>
            <a:r>
              <a:rPr lang="en-CA" dirty="0"/>
              <a:t> A (the star identified by Gene Roddenberry as the host star of Vulcan)</a:t>
            </a:r>
          </a:p>
          <a:p>
            <a:endParaRPr lang="en-CA" dirty="0"/>
          </a:p>
          <a:p>
            <a:endParaRPr lang="en-US" dirty="0"/>
          </a:p>
        </p:txBody>
      </p:sp>
    </p:spTree>
    <p:extLst>
      <p:ext uri="{BB962C8B-B14F-4D97-AF65-F5344CB8AC3E}">
        <p14:creationId xmlns:p14="http://schemas.microsoft.com/office/powerpoint/2010/main" val="4081290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by Hubble after exoplanet found by Kepler </a:t>
            </a:r>
          </a:p>
          <a:p>
            <a:r>
              <a:rPr lang="en-US" dirty="0"/>
              <a:t>8000 </a:t>
            </a:r>
            <a:r>
              <a:rPr lang="en-US" dirty="0" err="1"/>
              <a:t>ly</a:t>
            </a:r>
            <a:r>
              <a:rPr lang="en-US" dirty="0"/>
              <a:t> away. Jupiter sized exoplanet with a Neptune-sized moon.</a:t>
            </a:r>
          </a:p>
        </p:txBody>
      </p:sp>
    </p:spTree>
    <p:extLst>
      <p:ext uri="{BB962C8B-B14F-4D97-AF65-F5344CB8AC3E}">
        <p14:creationId xmlns:p14="http://schemas.microsoft.com/office/powerpoint/2010/main" val="2992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to look at an</a:t>
            </a:r>
            <a:r>
              <a:rPr lang="en-CA" baseline="0" dirty="0"/>
              <a:t> </a:t>
            </a:r>
            <a:r>
              <a:rPr lang="en-CA" dirty="0"/>
              <a:t>actual black hole would be pretty boring as it’s black. But around many black</a:t>
            </a:r>
            <a:r>
              <a:rPr lang="en-CA" baseline="0" dirty="0"/>
              <a:t> holes are orbiting particles including photons.</a:t>
            </a:r>
          </a:p>
          <a:p>
            <a:endParaRPr lang="en-CA" baseline="0" dirty="0"/>
          </a:p>
          <a:p>
            <a:r>
              <a:rPr lang="en-CA" baseline="0" dirty="0"/>
              <a:t>And you can potentially see their rings. In the immediate surroundings of the black hole itself. And this is what the </a:t>
            </a:r>
            <a:r>
              <a:rPr lang="en-CA" baseline="0" dirty="0" err="1"/>
              <a:t>Eevent</a:t>
            </a:r>
            <a:r>
              <a:rPr lang="en-CA" baseline="0" dirty="0"/>
              <a:t> Horizon Telescope hopes to do.</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E75136-97E5-4CFC-9E61-B0B9FF9577A1}" type="slidenum">
              <a:rPr kumimoji="0" lang="en-CA" sz="1200" b="0" i="0" u="none" strike="noStrike" kern="1200" cap="none" spc="0" normalizeH="0" baseline="0" noProof="0" smtClean="0">
                <a:ln>
                  <a:noFill/>
                </a:ln>
                <a:solidFill>
                  <a:srgbClr val="000000"/>
                </a:solidFill>
                <a:effectLst/>
                <a:uLnTx/>
                <a:uFillTx/>
                <a:latin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CA" sz="12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3563666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mn-cs"/>
              </a:rPr>
              <a:t>Transiting Exoplanet Survey Satellite</a:t>
            </a:r>
          </a:p>
          <a:p>
            <a:endParaRPr lang="en-US" sz="1200" b="0" i="0" kern="1200" dirty="0">
              <a:solidFill>
                <a:schemeClr val="tx1"/>
              </a:solidFill>
              <a:effectLst/>
              <a:latin typeface="Arial" charset="0"/>
              <a:ea typeface="ＭＳ Ｐゴシック" charset="0"/>
              <a:cs typeface="+mn-cs"/>
            </a:endParaRPr>
          </a:p>
          <a:p>
            <a:r>
              <a:rPr lang="en-US" sz="1200" b="0" i="0" kern="1200" dirty="0">
                <a:solidFill>
                  <a:schemeClr val="tx1"/>
                </a:solidFill>
                <a:effectLst/>
                <a:latin typeface="Arial" charset="0"/>
                <a:ea typeface="ＭＳ Ｐゴシック" charset="0"/>
                <a:cs typeface="+mn-cs"/>
              </a:rPr>
              <a:t>NASA and </a:t>
            </a:r>
            <a:r>
              <a:rPr lang="en-US" sz="1200" b="0" i="0" kern="1200" dirty="0" err="1">
                <a:solidFill>
                  <a:schemeClr val="tx1"/>
                </a:solidFill>
                <a:effectLst/>
                <a:latin typeface="Arial" charset="0"/>
                <a:ea typeface="ＭＳ Ｐゴシック" charset="0"/>
                <a:cs typeface="+mn-cs"/>
              </a:rPr>
              <a:t>SpaceX</a:t>
            </a:r>
            <a:r>
              <a:rPr lang="en-US" sz="1200" b="0" i="0" kern="1200" dirty="0">
                <a:solidFill>
                  <a:schemeClr val="tx1"/>
                </a:solidFill>
                <a:effectLst/>
                <a:latin typeface="Arial" charset="0"/>
                <a:ea typeface="ＭＳ Ｐゴシック" charset="0"/>
                <a:cs typeface="+mn-cs"/>
              </a:rPr>
              <a:t> are targeting launch of TESS no earlier than April 16, 2018, pending range approval. </a:t>
            </a:r>
            <a:r>
              <a:rPr lang="en-US" sz="1200" b="0" i="0" kern="1200" dirty="0" err="1">
                <a:solidFill>
                  <a:schemeClr val="tx1"/>
                </a:solidFill>
                <a:effectLst/>
                <a:latin typeface="Arial" charset="0"/>
                <a:ea typeface="ＭＳ Ｐゴシック" charset="0"/>
                <a:cs typeface="+mn-cs"/>
              </a:rPr>
              <a:t>SpaceX</a:t>
            </a:r>
            <a:r>
              <a:rPr lang="en-US" sz="1200" b="0" i="0" kern="1200" dirty="0">
                <a:solidFill>
                  <a:schemeClr val="tx1"/>
                </a:solidFill>
                <a:effectLst/>
                <a:latin typeface="Arial" charset="0"/>
                <a:ea typeface="ＭＳ Ｐゴシック" charset="0"/>
                <a:cs typeface="+mn-cs"/>
              </a:rPr>
              <a:t> requested additional time for hardware readiness and to meet NASA launch service mission requirements. The TESS spacecraft arrived at NASA’s Kennedy Space Center in Florida Feb. 12 for payload processing. TESS will launch on a Falcon 9 rocket from Cape Canaveral </a:t>
            </a:r>
          </a:p>
          <a:p>
            <a:endParaRPr lang="en-US" sz="1200" b="0" i="0" kern="1200" dirty="0">
              <a:solidFill>
                <a:schemeClr val="tx1"/>
              </a:solidFill>
              <a:effectLst/>
              <a:latin typeface="Arial" charset="0"/>
              <a:ea typeface="ＭＳ Ｐゴシック" charset="0"/>
              <a:cs typeface="+mn-cs"/>
            </a:endParaRPr>
          </a:p>
          <a:p>
            <a:r>
              <a:rPr lang="en-US" sz="1200" b="0" i="0" kern="1200" dirty="0">
                <a:solidFill>
                  <a:schemeClr val="tx1"/>
                </a:solidFill>
                <a:effectLst/>
                <a:latin typeface="Arial" charset="0"/>
                <a:ea typeface="ＭＳ Ｐゴシック" charset="0"/>
                <a:cs typeface="+mn-cs"/>
              </a:rPr>
              <a:t>Will be studying potential planets in habitable zone.</a:t>
            </a:r>
          </a:p>
          <a:p>
            <a:endParaRPr lang="en-US" sz="1200" b="0" i="0" kern="1200" dirty="0">
              <a:solidFill>
                <a:schemeClr val="tx1"/>
              </a:solidFill>
              <a:effectLst/>
              <a:latin typeface="Arial" charset="0"/>
              <a:ea typeface="ＭＳ Ｐゴシック" charset="0"/>
              <a:cs typeface="+mn-cs"/>
            </a:endParaRPr>
          </a:p>
          <a:p>
            <a:r>
              <a:rPr lang="en-US" sz="1200" b="0" i="0" kern="1200" dirty="0">
                <a:solidFill>
                  <a:schemeClr val="tx1"/>
                </a:solidFill>
                <a:effectLst/>
                <a:latin typeface="Arial" charset="0"/>
                <a:ea typeface="ＭＳ Ｐゴシック" charset="0"/>
                <a:cs typeface="+mn-cs"/>
              </a:rPr>
              <a:t>Area of sky 400 times greater than Kepler. Expected to discover 3000 exoplanets.</a:t>
            </a:r>
            <a:endParaRPr lang="en-US" dirty="0"/>
          </a:p>
        </p:txBody>
      </p:sp>
    </p:spTree>
    <p:extLst>
      <p:ext uri="{BB962C8B-B14F-4D97-AF65-F5344CB8AC3E}">
        <p14:creationId xmlns:p14="http://schemas.microsoft.com/office/powerpoint/2010/main" val="4086818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mn-cs"/>
              </a:rPr>
              <a:t>This test image from one of the four cameras aboard the Transiting Exoplanet Survey Satellite (TESS) captures a swath of the southern sky along the plane of our galaxy. TESS is expected to cover more than 400 times the amount of sky shown in this image when using all four of its cameras during science operations. Credit: NASA/MIT/TESS</a:t>
            </a:r>
            <a:endParaRPr lang="en-US" dirty="0"/>
          </a:p>
        </p:txBody>
      </p:sp>
    </p:spTree>
    <p:extLst>
      <p:ext uri="{BB962C8B-B14F-4D97-AF65-F5344CB8AC3E}">
        <p14:creationId xmlns:p14="http://schemas.microsoft.com/office/powerpoint/2010/main" val="1512499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Launching November 2019</a:t>
            </a:r>
          </a:p>
          <a:p>
            <a:r>
              <a:rPr lang="en-US" dirty="0"/>
              <a:t>Uses transit method for detection</a:t>
            </a:r>
          </a:p>
          <a:p>
            <a:r>
              <a:rPr lang="en-US" dirty="0"/>
              <a:t>Will measure planet size and with previous</a:t>
            </a:r>
            <a:r>
              <a:rPr lang="en-US" baseline="0" dirty="0"/>
              <a:t> mass measurements allow for density calculations</a:t>
            </a:r>
          </a:p>
          <a:p>
            <a:r>
              <a:rPr lang="en-US" dirty="0"/>
              <a:t>5 year mission</a:t>
            </a:r>
          </a:p>
          <a:p>
            <a:r>
              <a:rPr lang="en-US" dirty="0" err="1"/>
              <a:t>Characterising</a:t>
            </a:r>
            <a:r>
              <a:rPr lang="en-US" baseline="0" dirty="0"/>
              <a:t> Exoplanets Satellite</a:t>
            </a:r>
            <a:endParaRPr lang="en-US" dirty="0"/>
          </a:p>
        </p:txBody>
      </p:sp>
    </p:spTree>
    <p:extLst>
      <p:ext uri="{BB962C8B-B14F-4D97-AF65-F5344CB8AC3E}">
        <p14:creationId xmlns:p14="http://schemas.microsoft.com/office/powerpoint/2010/main" val="1131427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Tekton Pro" panose="020F0603020208020904" pitchFamily="34" charset="0"/>
              </a:rPr>
              <a:t>This image from </a:t>
            </a:r>
            <a:r>
              <a:rPr kumimoji="0" lang="en-US" altLang="en-US" sz="1200" b="0" i="0" u="none" strike="noStrike" cap="none" normalizeH="0" baseline="0" dirty="0" err="1">
                <a:ln>
                  <a:noFill/>
                </a:ln>
                <a:solidFill>
                  <a:schemeClr val="bg1"/>
                </a:solidFill>
                <a:effectLst/>
                <a:latin typeface="Tekton Pro" panose="020F0603020208020904" pitchFamily="34" charset="0"/>
              </a:rPr>
              <a:t>eROSITA</a:t>
            </a:r>
            <a:r>
              <a:rPr kumimoji="0" lang="en-US" altLang="en-US" sz="1200" b="0" i="0" u="none" strike="noStrike" cap="none" normalizeH="0" baseline="0" dirty="0">
                <a:ln>
                  <a:noFill/>
                </a:ln>
                <a:solidFill>
                  <a:schemeClr val="bg1"/>
                </a:solidFill>
                <a:effectLst/>
                <a:latin typeface="Tekton Pro" panose="020F0603020208020904" pitchFamily="34" charset="0"/>
              </a:rPr>
              <a:t>, the dark matter telescope, shows A3391/3395, two interacting galaxy clusters that are 800 million light-years from Earth.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Tekton Pro" panose="020F0603020208020904" pitchFamily="34" charset="0"/>
              </a:rPr>
              <a:t>This image was created with exposures from all seven of the telescope's mirror modules; the images were taken between Oct. 17 TKTK</a:t>
            </a:r>
          </a:p>
          <a:p>
            <a:endParaRPr lang="en-US" dirty="0"/>
          </a:p>
        </p:txBody>
      </p:sp>
    </p:spTree>
    <p:extLst>
      <p:ext uri="{BB962C8B-B14F-4D97-AF65-F5344CB8AC3E}">
        <p14:creationId xmlns:p14="http://schemas.microsoft.com/office/powerpoint/2010/main" val="3781053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86699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274932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ray tracing activity.</a:t>
            </a:r>
            <a:endParaRPr lang="en-CA" dirty="0"/>
          </a:p>
        </p:txBody>
      </p:sp>
    </p:spTree>
    <p:extLst>
      <p:ext uri="{BB962C8B-B14F-4D97-AF65-F5344CB8AC3E}">
        <p14:creationId xmlns:p14="http://schemas.microsoft.com/office/powerpoint/2010/main" val="346469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8: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7" name="Google Shape;35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u="sng" dirty="0">
                <a:solidFill>
                  <a:schemeClr val="hlink"/>
                </a:solidFill>
                <a:hlinkClick r:id="rId3"/>
              </a:rPr>
              <a:t>https://www.eso.org/public/videos/eso1907n/</a:t>
            </a:r>
            <a:endParaRPr dirty="0"/>
          </a:p>
          <a:p>
            <a:pPr marL="0" lvl="0" indent="0" algn="l" rtl="0">
              <a:spcBef>
                <a:spcPts val="36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https://www.researchgate.net/publication/318497993_Gravitational_Lensing_in_Presence_of_Plasma_Strong_Lens_Systems_Black_Hole_Lensing_and_Shadow</a:t>
            </a:r>
            <a:endParaRPr lang="en-CA" dirty="0"/>
          </a:p>
          <a:p>
            <a:endParaRPr lang="en-CA" dirty="0"/>
          </a:p>
        </p:txBody>
      </p:sp>
    </p:spTree>
    <p:extLst>
      <p:ext uri="{BB962C8B-B14F-4D97-AF65-F5344CB8AC3E}">
        <p14:creationId xmlns:p14="http://schemas.microsoft.com/office/powerpoint/2010/main" val="429710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ever image of a black hole.</a:t>
            </a:r>
          </a:p>
          <a:p>
            <a:endParaRPr lang="en-US" dirty="0"/>
          </a:p>
          <a:p>
            <a:r>
              <a:rPr lang="en-US" dirty="0"/>
              <a:t>This is M87*. It is 55 million light years away. The shadow is 42 µas across which translates to 6.5 billion solar masses. It is circular which agrees with GR. It is brighter at the bottom due to the rotation of the black hole.</a:t>
            </a:r>
            <a:endParaRPr lang="en-CA" dirty="0"/>
          </a:p>
        </p:txBody>
      </p:sp>
    </p:spTree>
    <p:extLst>
      <p:ext uri="{BB962C8B-B14F-4D97-AF65-F5344CB8AC3E}">
        <p14:creationId xmlns:p14="http://schemas.microsoft.com/office/powerpoint/2010/main" val="270484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9: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4" name="Google Shape;36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This is the first ever image of a black hole.</a:t>
            </a:r>
            <a:endParaRPr/>
          </a:p>
          <a:p>
            <a:pPr marL="0" lvl="0" indent="0" algn="l" rtl="0">
              <a:spcBef>
                <a:spcPts val="360"/>
              </a:spcBef>
              <a:spcAft>
                <a:spcPts val="0"/>
              </a:spcAft>
              <a:buNone/>
            </a:pPr>
            <a:endParaRPr/>
          </a:p>
          <a:p>
            <a:pPr marL="0" lvl="0" indent="0" algn="l" rtl="0">
              <a:spcBef>
                <a:spcPts val="360"/>
              </a:spcBef>
              <a:spcAft>
                <a:spcPts val="0"/>
              </a:spcAft>
              <a:buNone/>
            </a:pPr>
            <a:r>
              <a:rPr lang="en-CA"/>
              <a:t>This is M87*. It is 55 million light years away. The shadow is 42 µas across which translates to 6.5 billion solar masses. It is circular which agrees with GR. It is brighter at the bottom due to the rotation of the black hole.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762000" y="400050"/>
            <a:ext cx="7772400" cy="857250"/>
          </a:xfrm>
        </p:spPr>
        <p:txBody>
          <a:bodyPr/>
          <a:lstStyle>
            <a:lvl1pPr>
              <a:defRPr/>
            </a:lvl1pPr>
          </a:lstStyle>
          <a:p>
            <a:r>
              <a:rPr lang="en-US"/>
              <a:t>Click to edit Master title style</a:t>
            </a:r>
          </a:p>
        </p:txBody>
      </p:sp>
      <p:sp>
        <p:nvSpPr>
          <p:cNvPr id="107523" name="Rectangle 3"/>
          <p:cNvSpPr>
            <a:spLocks noGrp="1" noChangeArrowheads="1"/>
          </p:cNvSpPr>
          <p:nvPr>
            <p:ph type="subTitle" idx="1"/>
          </p:nvPr>
        </p:nvSpPr>
        <p:spPr>
          <a:xfrm>
            <a:off x="2057400" y="2857500"/>
            <a:ext cx="6400800" cy="1314450"/>
          </a:xfrm>
          <a:effectLst>
            <a:outerShdw dist="12700" dir="8100000" algn="ctr" rotWithShape="0">
              <a:srgbClr val="FFFFFF">
                <a:alpha val="75000"/>
              </a:srgbClr>
            </a:outerShdw>
          </a:effectLst>
        </p:spPr>
        <p:txBody>
          <a:bodyPr/>
          <a:lstStyle>
            <a:lvl1pPr marL="0" indent="0" algn="r">
              <a:buFont typeface="Wingdings" pitchFamily="16" charset="2"/>
              <a:buNone/>
              <a:defRPr/>
            </a:lvl1pPr>
          </a:lstStyle>
          <a:p>
            <a:r>
              <a:rPr lang="en-US"/>
              <a:t>Click to edit Master subtitle style</a:t>
            </a:r>
          </a:p>
        </p:txBody>
      </p:sp>
      <p:sp>
        <p:nvSpPr>
          <p:cNvPr id="6" name="Rectangle 6"/>
          <p:cNvSpPr>
            <a:spLocks noGrp="1" noChangeArrowheads="1"/>
          </p:cNvSpPr>
          <p:nvPr>
            <p:ph type="sldNum" sz="quarter" idx="12"/>
          </p:nvPr>
        </p:nvSpPr>
        <p:spPr>
          <a:xfrm>
            <a:off x="7010400" y="4686300"/>
            <a:ext cx="1905000" cy="342900"/>
          </a:xfrm>
          <a:prstGeom prst="rect">
            <a:avLst/>
          </a:prstGeom>
        </p:spPr>
        <p:txBody>
          <a:bodyPr/>
          <a:lstStyle>
            <a:lvl1pPr>
              <a:defRPr/>
            </a:lvl1pPr>
          </a:lstStyle>
          <a:p>
            <a:fld id="{415B4B91-B4FC-E245-AB10-20538F3A2058}" type="slidenum">
              <a:rPr lang="en-US"/>
              <a:pPr/>
              <a:t>‹#›</a:t>
            </a:fld>
            <a:endParaRPr lang="en-US" dirty="0"/>
          </a:p>
        </p:txBody>
      </p:sp>
    </p:spTree>
    <p:extLst>
      <p:ext uri="{BB962C8B-B14F-4D97-AF65-F5344CB8AC3E}">
        <p14:creationId xmlns:p14="http://schemas.microsoft.com/office/powerpoint/2010/main" val="13237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BC19EC7A-2F1F-0D49-BD46-4B5D90B8E03F}" type="slidenum">
              <a:rPr lang="en-US"/>
              <a:pPr/>
              <a:t>‹#›</a:t>
            </a:fld>
            <a:endParaRPr lang="en-US" dirty="0"/>
          </a:p>
        </p:txBody>
      </p:sp>
    </p:spTree>
    <p:extLst>
      <p:ext uri="{BB962C8B-B14F-4D97-AF65-F5344CB8AC3E}">
        <p14:creationId xmlns:p14="http://schemas.microsoft.com/office/powerpoint/2010/main" val="26531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39993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85750"/>
            <a:ext cx="5676900" cy="39993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9FD4C6EA-DD67-F549-A7F6-C39685CCD36D}" type="slidenum">
              <a:rPr lang="en-US"/>
              <a:pPr/>
              <a:t>‹#›</a:t>
            </a:fld>
            <a:endParaRPr lang="en-US" dirty="0"/>
          </a:p>
        </p:txBody>
      </p:sp>
    </p:spTree>
    <p:extLst>
      <p:ext uri="{BB962C8B-B14F-4D97-AF65-F5344CB8AC3E}">
        <p14:creationId xmlns:p14="http://schemas.microsoft.com/office/powerpoint/2010/main" val="386498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A453B196-1C78-7244-B8F7-18529026B922}" type="slidenum">
              <a:rPr lang="en-US"/>
              <a:pPr/>
              <a:t>‹#›</a:t>
            </a:fld>
            <a:endParaRPr lang="en-US" dirty="0"/>
          </a:p>
        </p:txBody>
      </p:sp>
    </p:spTree>
    <p:extLst>
      <p:ext uri="{BB962C8B-B14F-4D97-AF65-F5344CB8AC3E}">
        <p14:creationId xmlns:p14="http://schemas.microsoft.com/office/powerpoint/2010/main" val="32690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989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7991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93409FDA-461B-AD41-988E-1D24C3DF77F3}" type="slidenum">
              <a:rPr lang="en-US"/>
              <a:pPr/>
              <a:t>‹#›</a:t>
            </a:fld>
            <a:endParaRPr lang="en-US" dirty="0"/>
          </a:p>
        </p:txBody>
      </p:sp>
    </p:spTree>
    <p:extLst>
      <p:ext uri="{BB962C8B-B14F-4D97-AF65-F5344CB8AC3E}">
        <p14:creationId xmlns:p14="http://schemas.microsoft.com/office/powerpoint/2010/main" val="396777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98960"/>
            <a:ext cx="3810000" cy="3086100"/>
          </a:xfrm>
        </p:spPr>
        <p:txBody>
          <a:bodyPr/>
          <a:lstStyle/>
          <a:p>
            <a:pPr lvl="0"/>
            <a:endParaRPr lang="en-US" noProof="0" dirty="0"/>
          </a:p>
        </p:txBody>
      </p:sp>
      <p:sp>
        <p:nvSpPr>
          <p:cNvPr id="7" name="Slide Number Placeholder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10C8BA09-8EDC-134C-8C8F-452DC8EF8DBB}" type="slidenum">
              <a:rPr lang="en-US"/>
              <a:pPr/>
              <a:t>‹#›</a:t>
            </a:fld>
            <a:endParaRPr lang="en-US" dirty="0"/>
          </a:p>
        </p:txBody>
      </p:sp>
    </p:spTree>
    <p:extLst>
      <p:ext uri="{BB962C8B-B14F-4D97-AF65-F5344CB8AC3E}">
        <p14:creationId xmlns:p14="http://schemas.microsoft.com/office/powerpoint/2010/main" val="170502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198960"/>
            <a:ext cx="3810000" cy="3086100"/>
          </a:xfrm>
        </p:spPr>
        <p:txBody>
          <a:bodyPr/>
          <a:lstStyle/>
          <a:p>
            <a:pPr lvl="0"/>
            <a:endParaRPr lang="en-US" noProof="0" dirty="0"/>
          </a:p>
        </p:txBody>
      </p:sp>
      <p:sp>
        <p:nvSpPr>
          <p:cNvPr id="7" name="Slide Number Placeholder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129AEA0A-AE96-7342-84F1-CE13FE9EDC8D}" type="slidenum">
              <a:rPr lang="en-US"/>
              <a:pPr/>
              <a:t>‹#›</a:t>
            </a:fld>
            <a:endParaRPr lang="en-US" dirty="0"/>
          </a:p>
        </p:txBody>
      </p:sp>
    </p:spTree>
    <p:extLst>
      <p:ext uri="{BB962C8B-B14F-4D97-AF65-F5344CB8AC3E}">
        <p14:creationId xmlns:p14="http://schemas.microsoft.com/office/powerpoint/2010/main" val="16544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27991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0D2FD08E-49C2-2B4C-B9E9-F90981290FD4}" type="slidenum">
              <a:rPr lang="en-US"/>
              <a:pPr/>
              <a:t>‹#›</a:t>
            </a:fld>
            <a:endParaRPr lang="en-US" dirty="0"/>
          </a:p>
        </p:txBody>
      </p:sp>
    </p:spTree>
    <p:extLst>
      <p:ext uri="{BB962C8B-B14F-4D97-AF65-F5344CB8AC3E}">
        <p14:creationId xmlns:p14="http://schemas.microsoft.com/office/powerpoint/2010/main" val="20363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315131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3151314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51754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AC67A4A0-091D-FB4B-8CE5-F6B3DB193AF8}" type="slidenum">
              <a:rPr lang="en-US"/>
              <a:pPr/>
              <a:t>‹#›</a:t>
            </a:fld>
            <a:endParaRPr lang="en-US" dirty="0"/>
          </a:p>
        </p:txBody>
      </p:sp>
    </p:spTree>
    <p:extLst>
      <p:ext uri="{BB962C8B-B14F-4D97-AF65-F5344CB8AC3E}">
        <p14:creationId xmlns:p14="http://schemas.microsoft.com/office/powerpoint/2010/main" val="324310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8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517547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9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517547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0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517547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2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517547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3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517547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9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32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517547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628650"/>
            <a:ext cx="8229600" cy="434579"/>
          </a:xfrm>
        </p:spPr>
        <p:txBody>
          <a:bodyPr/>
          <a:lstStyle/>
          <a:p>
            <a:r>
              <a:rPr lang="en-US"/>
              <a:t>Click to edit Master title style</a:t>
            </a:r>
          </a:p>
        </p:txBody>
      </p:sp>
      <p:sp>
        <p:nvSpPr>
          <p:cNvPr id="6" name="Content Placeholder 2"/>
          <p:cNvSpPr>
            <a:spLocks noGrp="1"/>
          </p:cNvSpPr>
          <p:nvPr>
            <p:ph idx="1"/>
          </p:nvPr>
        </p:nvSpPr>
        <p:spPr>
          <a:xfrm>
            <a:off x="457200" y="1200151"/>
            <a:ext cx="8229600"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0499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628651"/>
            <a:ext cx="8229600" cy="434579"/>
          </a:xfrm>
        </p:spPr>
        <p:txBody>
          <a:bodyPr/>
          <a:lstStyle/>
          <a:p>
            <a:r>
              <a:rPr lang="en-US"/>
              <a:t>Click to edit Master title style</a:t>
            </a:r>
          </a:p>
        </p:txBody>
      </p:sp>
      <p:sp>
        <p:nvSpPr>
          <p:cNvPr id="6" name="Content Placeholder 2"/>
          <p:cNvSpPr>
            <a:spLocks noGrp="1"/>
          </p:cNvSpPr>
          <p:nvPr>
            <p:ph idx="1"/>
          </p:nvPr>
        </p:nvSpPr>
        <p:spPr>
          <a:xfrm>
            <a:off x="457200" y="1200151"/>
            <a:ext cx="8229600"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621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24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1729484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24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930050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5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13FFC800-2518-F74B-9960-8266042F2179}" type="slidenum">
              <a:rPr lang="en-US"/>
              <a:pPr/>
              <a:t>‹#›</a:t>
            </a:fld>
            <a:endParaRPr lang="en-US" dirty="0"/>
          </a:p>
        </p:txBody>
      </p:sp>
    </p:spTree>
    <p:extLst>
      <p:ext uri="{BB962C8B-B14F-4D97-AF65-F5344CB8AC3E}">
        <p14:creationId xmlns:p14="http://schemas.microsoft.com/office/powerpoint/2010/main" val="84124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CA"/>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45379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334932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269324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165297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338988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28807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260268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188644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37706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100870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9896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29BFC277-8285-E04A-AACD-FD6DE01A1350}" type="slidenum">
              <a:rPr lang="en-US"/>
              <a:pPr/>
              <a:t>‹#›</a:t>
            </a:fld>
            <a:endParaRPr lang="en-US" dirty="0"/>
          </a:p>
        </p:txBody>
      </p:sp>
    </p:spTree>
    <p:extLst>
      <p:ext uri="{BB962C8B-B14F-4D97-AF65-F5344CB8AC3E}">
        <p14:creationId xmlns:p14="http://schemas.microsoft.com/office/powerpoint/2010/main" val="39289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3951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CA"/>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6" name="Slide Number Placeholder 5"/>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302526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Slide Number Placeholder 5"/>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380097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2500" b="1" cap="all"/>
            </a:lvl1pPr>
          </a:lstStyle>
          <a:p>
            <a:r>
              <a:rPr lang="en-CA" dirty="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6" name="Slide Number Placeholder 5"/>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415411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Slide Number Placeholder 6"/>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285696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9" name="Slide Number Placeholder 8"/>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54780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5" name="Slide Number Placeholder 4"/>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245114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338461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7" name="Slide Number Placeholder 6"/>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245690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7" name="Slide Number Placeholder 6"/>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280765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FD55BC96-7BB3-394F-A022-CB3447420D23}" type="slidenum">
              <a:rPr lang="en-US"/>
              <a:pPr/>
              <a:t>‹#›</a:t>
            </a:fld>
            <a:endParaRPr lang="en-US" dirty="0"/>
          </a:p>
        </p:txBody>
      </p:sp>
    </p:spTree>
    <p:extLst>
      <p:ext uri="{BB962C8B-B14F-4D97-AF65-F5344CB8AC3E}">
        <p14:creationId xmlns:p14="http://schemas.microsoft.com/office/powerpoint/2010/main" val="9501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Slide Number Placeholder 5"/>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185486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Slide Number Placeholder 5"/>
          <p:cNvSpPr>
            <a:spLocks noGrp="1"/>
          </p:cNvSpPr>
          <p:nvPr>
            <p:ph type="sldNum" sz="quarter" idx="12"/>
          </p:nvPr>
        </p:nvSpPr>
        <p:spPr/>
        <p:txBody>
          <a:body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255336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417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29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091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53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365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47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509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718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FFF446A0-D4E5-8843-8544-DDFD165CEE05}" type="slidenum">
              <a:rPr lang="en-US"/>
              <a:pPr/>
              <a:t>‹#›</a:t>
            </a:fld>
            <a:endParaRPr lang="en-US" dirty="0"/>
          </a:p>
        </p:txBody>
      </p:sp>
    </p:spTree>
    <p:extLst>
      <p:ext uri="{BB962C8B-B14F-4D97-AF65-F5344CB8AC3E}">
        <p14:creationId xmlns:p14="http://schemas.microsoft.com/office/powerpoint/2010/main" val="253543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63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352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D1587C5-7CE0-F54D-A961-C05FA1183749}" type="datetimeFigureOut">
              <a:rPr lang="en-US" smtClean="0">
                <a:solidFill>
                  <a:prstClr val="black">
                    <a:tint val="75000"/>
                  </a:prstClr>
                </a:solidFill>
              </a:rPr>
              <a:pPr/>
              <a:t>11/19/2019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5F59CB-B81C-A841-9FA3-3CDC106C55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870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762000" y="400050"/>
            <a:ext cx="7772400" cy="857250"/>
          </a:xfrm>
        </p:spPr>
        <p:txBody>
          <a:bodyPr/>
          <a:lstStyle>
            <a:lvl1pPr>
              <a:defRPr/>
            </a:lvl1pPr>
          </a:lstStyle>
          <a:p>
            <a:r>
              <a:rPr lang="en-US"/>
              <a:t>Click to edit Master title style</a:t>
            </a:r>
          </a:p>
        </p:txBody>
      </p:sp>
      <p:sp>
        <p:nvSpPr>
          <p:cNvPr id="107523" name="Rectangle 3"/>
          <p:cNvSpPr>
            <a:spLocks noGrp="1" noChangeArrowheads="1"/>
          </p:cNvSpPr>
          <p:nvPr>
            <p:ph type="subTitle" idx="1"/>
          </p:nvPr>
        </p:nvSpPr>
        <p:spPr>
          <a:xfrm>
            <a:off x="2057400" y="2857500"/>
            <a:ext cx="6400800" cy="1314450"/>
          </a:xfrm>
          <a:effectLst>
            <a:outerShdw dist="12700" dir="8100000" algn="ctr" rotWithShape="0">
              <a:srgbClr val="FFFFFF">
                <a:alpha val="75000"/>
              </a:srgbClr>
            </a:outerShdw>
          </a:effectLst>
        </p:spPr>
        <p:txBody>
          <a:bodyPr/>
          <a:lstStyle>
            <a:lvl1pPr marL="0" indent="0" algn="r">
              <a:buFont typeface="Wingdings" pitchFamily="16" charset="2"/>
              <a:buNone/>
              <a:defRPr/>
            </a:lvl1pPr>
          </a:lstStyle>
          <a:p>
            <a:r>
              <a:rPr lang="en-US"/>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532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4312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5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67147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9896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405797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76534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34497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56582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CB5629F2-7650-E64C-BC5C-6FACFDC443A6}" type="slidenum">
              <a:rPr lang="en-US"/>
              <a:pPr/>
              <a:t>‹#›</a:t>
            </a:fld>
            <a:endParaRPr lang="en-US" dirty="0"/>
          </a:p>
        </p:txBody>
      </p:sp>
    </p:spTree>
    <p:extLst>
      <p:ext uri="{BB962C8B-B14F-4D97-AF65-F5344CB8AC3E}">
        <p14:creationId xmlns:p14="http://schemas.microsoft.com/office/powerpoint/2010/main" val="27797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11920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57057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97913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39993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85750"/>
            <a:ext cx="5676900" cy="39993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81338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71537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989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7991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67088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98960"/>
            <a:ext cx="3810000" cy="3086100"/>
          </a:xfrm>
        </p:spPr>
        <p:txBody>
          <a:bodyPr/>
          <a:lstStyle/>
          <a:p>
            <a:pPr lvl="0"/>
            <a:endParaRPr lang="en-US"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79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198960"/>
            <a:ext cx="3810000" cy="3086100"/>
          </a:xfrm>
        </p:spPr>
        <p:txBody>
          <a:bodyPr/>
          <a:lstStyle/>
          <a:p>
            <a:pPr lvl="0"/>
            <a:endParaRPr lang="en-US"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07957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27991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46361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762000" y="400050"/>
            <a:ext cx="7772400" cy="857250"/>
          </a:xfrm>
        </p:spPr>
        <p:txBody>
          <a:bodyPr/>
          <a:lstStyle>
            <a:lvl1pPr>
              <a:defRPr/>
            </a:lvl1pPr>
          </a:lstStyle>
          <a:p>
            <a:r>
              <a:rPr lang="en-US"/>
              <a:t>Click to edit Master title style</a:t>
            </a:r>
          </a:p>
        </p:txBody>
      </p:sp>
      <p:sp>
        <p:nvSpPr>
          <p:cNvPr id="107523" name="Rectangle 3"/>
          <p:cNvSpPr>
            <a:spLocks noGrp="1" noChangeArrowheads="1"/>
          </p:cNvSpPr>
          <p:nvPr>
            <p:ph type="subTitle" idx="1"/>
          </p:nvPr>
        </p:nvSpPr>
        <p:spPr>
          <a:xfrm>
            <a:off x="2057400" y="2857500"/>
            <a:ext cx="6400800" cy="1314450"/>
          </a:xfrm>
          <a:effectLst>
            <a:outerShdw dist="12700" dir="8100000" algn="ctr" rotWithShape="0">
              <a:srgbClr val="FFFFFF">
                <a:alpha val="75000"/>
              </a:srgbClr>
            </a:outerShdw>
          </a:effectLst>
        </p:spPr>
        <p:txBody>
          <a:bodyPr/>
          <a:lstStyle>
            <a:lvl1pPr marL="0" indent="0" algn="r">
              <a:buFont typeface="Wingdings" pitchFamily="16" charset="2"/>
              <a:buNone/>
              <a:defRPr/>
            </a:lvl1pPr>
          </a:lstStyle>
          <a:p>
            <a:r>
              <a:rPr lang="en-US"/>
              <a:t>Click to edit Master subtitle style</a:t>
            </a:r>
          </a:p>
        </p:txBody>
      </p:sp>
      <p:sp>
        <p:nvSpPr>
          <p:cNvPr id="6" name="Rectangle 6"/>
          <p:cNvSpPr>
            <a:spLocks noGrp="1" noChangeArrowheads="1"/>
          </p:cNvSpPr>
          <p:nvPr>
            <p:ph type="sldNum" sz="quarter" idx="12"/>
          </p:nvPr>
        </p:nvSpPr>
        <p:spPr/>
        <p:txBody>
          <a:bodyPr/>
          <a:lstStyle>
            <a:lvl1pPr>
              <a:defRPr/>
            </a:lvl1pPr>
          </a:lstStyle>
          <a:p>
            <a:fld id="{415B4B91-B4FC-E245-AB10-20538F3A205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120034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60532436-B892-7649-A700-E4B2533CD97F}" type="slidenum">
              <a:rPr lang="en-US"/>
              <a:pPr/>
              <a:t>‹#›</a:t>
            </a:fld>
            <a:endParaRPr lang="en-US" dirty="0"/>
          </a:p>
        </p:txBody>
      </p:sp>
    </p:spTree>
    <p:extLst>
      <p:ext uri="{BB962C8B-B14F-4D97-AF65-F5344CB8AC3E}">
        <p14:creationId xmlns:p14="http://schemas.microsoft.com/office/powerpoint/2010/main" val="29538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ln/>
        </p:spPr>
        <p:txBody>
          <a:bodyPr/>
          <a:lstStyle>
            <a:lvl1pPr>
              <a:defRPr/>
            </a:lvl1pPr>
          </a:lstStyle>
          <a:p>
            <a:fld id="{AC67A4A0-091D-FB4B-8CE5-F6B3DB193AF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8161861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1875"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fld id="{13FFC800-2518-F74B-9960-8266042F217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795021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9896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a:ln/>
        </p:spPr>
        <p:txBody>
          <a:bodyPr/>
          <a:lstStyle>
            <a:lvl1pPr>
              <a:defRPr/>
            </a:lvl1pPr>
          </a:lstStyle>
          <a:p>
            <a:fld id="{29BFC277-8285-E04A-AACD-FD6DE01A1350}"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0979074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a:ln/>
        </p:spPr>
        <p:txBody>
          <a:bodyPr/>
          <a:lstStyle>
            <a:lvl1pPr>
              <a:defRPr/>
            </a:lvl1pPr>
          </a:lstStyle>
          <a:p>
            <a:fld id="{FD55BC96-7BB3-394F-A022-CB3447420D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5844961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ln/>
        </p:spPr>
        <p:txBody>
          <a:bodyPr/>
          <a:lstStyle>
            <a:lvl1pPr>
              <a:defRPr/>
            </a:lvl1pPr>
          </a:lstStyle>
          <a:p>
            <a:fld id="{FFF446A0-D4E5-8843-8544-DDFD165CEE05}"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7155047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fld id="{CB5629F2-7650-E64C-BC5C-6FACFDC443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5345723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fld id="{60532436-B892-7649-A700-E4B2533CD97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1071213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fld id="{0F8FF2AA-E691-CE4A-B5DE-7970104EDE0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6762954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ln/>
        </p:spPr>
        <p:txBody>
          <a:bodyPr/>
          <a:lstStyle>
            <a:lvl1pPr>
              <a:defRPr/>
            </a:lvl1pPr>
          </a:lstStyle>
          <a:p>
            <a:fld id="{BC19EC7A-2F1F-0D49-BD46-4B5D90B8E03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4420378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39993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85750"/>
            <a:ext cx="5676900" cy="39993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ln/>
        </p:spPr>
        <p:txBody>
          <a:bodyPr/>
          <a:lstStyle>
            <a:lvl1pPr>
              <a:defRPr/>
            </a:lvl1pPr>
          </a:lstStyle>
          <a:p>
            <a:fld id="{9FD4C6EA-DD67-F549-A7F6-C39685CCD36D}"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398495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7010400" y="4686300"/>
            <a:ext cx="1905000" cy="342900"/>
          </a:xfrm>
          <a:prstGeom prst="rect">
            <a:avLst/>
          </a:prstGeom>
          <a:ln/>
        </p:spPr>
        <p:txBody>
          <a:bodyPr/>
          <a:lstStyle>
            <a:lvl1pPr>
              <a:defRPr/>
            </a:lvl1pPr>
          </a:lstStyle>
          <a:p>
            <a:fld id="{0F8FF2AA-E691-CE4A-B5DE-7970104EDE01}" type="slidenum">
              <a:rPr lang="en-US"/>
              <a:pPr/>
              <a:t>‹#›</a:t>
            </a:fld>
            <a:endParaRPr lang="en-US" dirty="0"/>
          </a:p>
        </p:txBody>
      </p:sp>
    </p:spTree>
    <p:extLst>
      <p:ext uri="{BB962C8B-B14F-4D97-AF65-F5344CB8AC3E}">
        <p14:creationId xmlns:p14="http://schemas.microsoft.com/office/powerpoint/2010/main" val="67296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a:ln/>
        </p:spPr>
        <p:txBody>
          <a:bodyPr/>
          <a:lstStyle>
            <a:lvl1pPr>
              <a:defRPr/>
            </a:lvl1pPr>
          </a:lstStyle>
          <a:p>
            <a:fld id="{A453B196-1C78-7244-B8F7-18529026B922}"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7013397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989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7991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Grp="1" noChangeArrowheads="1"/>
          </p:cNvSpPr>
          <p:nvPr>
            <p:ph type="sldNum" sz="quarter" idx="12"/>
          </p:nvPr>
        </p:nvSpPr>
        <p:spPr>
          <a:ln/>
        </p:spPr>
        <p:txBody>
          <a:bodyPr/>
          <a:lstStyle>
            <a:lvl1pPr>
              <a:defRPr/>
            </a:lvl1pPr>
          </a:lstStyle>
          <a:p>
            <a:fld id="{93409FDA-461B-AD41-988E-1D24C3DF77F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6873965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98960"/>
            <a:ext cx="3810000" cy="3086100"/>
          </a:xfrm>
        </p:spPr>
        <p:txBody>
          <a:bodyPr/>
          <a:lstStyle/>
          <a:p>
            <a:pPr lvl="0"/>
            <a:endParaRPr lang="en-US" noProof="0" dirty="0"/>
          </a:p>
        </p:txBody>
      </p:sp>
      <p:sp>
        <p:nvSpPr>
          <p:cNvPr id="7" name="Rectangle 6"/>
          <p:cNvSpPr>
            <a:spLocks noGrp="1" noChangeArrowheads="1"/>
          </p:cNvSpPr>
          <p:nvPr>
            <p:ph type="sldNum" sz="quarter" idx="12"/>
          </p:nvPr>
        </p:nvSpPr>
        <p:spPr>
          <a:ln/>
        </p:spPr>
        <p:txBody>
          <a:bodyPr/>
          <a:lstStyle>
            <a:lvl1pPr>
              <a:defRPr/>
            </a:lvl1pPr>
          </a:lstStyle>
          <a:p>
            <a:fld id="{10C8BA09-8EDC-134C-8C8F-452DC8EF8DBB}"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8611778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198960"/>
            <a:ext cx="3810000" cy="3086100"/>
          </a:xfrm>
        </p:spPr>
        <p:txBody>
          <a:bodyPr/>
          <a:lstStyle/>
          <a:p>
            <a:pPr lvl="0"/>
            <a:endParaRPr lang="en-US" noProof="0" dirty="0"/>
          </a:p>
        </p:txBody>
      </p:sp>
      <p:sp>
        <p:nvSpPr>
          <p:cNvPr id="7" name="Rectangle 6"/>
          <p:cNvSpPr>
            <a:spLocks noGrp="1" noChangeArrowheads="1"/>
          </p:cNvSpPr>
          <p:nvPr>
            <p:ph type="sldNum" sz="quarter" idx="12"/>
          </p:nvPr>
        </p:nvSpPr>
        <p:spPr>
          <a:ln/>
        </p:spPr>
        <p:txBody>
          <a:bodyPr/>
          <a:lstStyle>
            <a:lvl1pPr>
              <a:defRPr/>
            </a:lvl1pPr>
          </a:lstStyle>
          <a:p>
            <a:fld id="{129AEA0A-AE96-7342-84F1-CE13FE9EDC8D}"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6098982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27991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a:ln/>
        </p:spPr>
        <p:txBody>
          <a:bodyPr/>
          <a:lstStyle>
            <a:lvl1pPr>
              <a:defRPr/>
            </a:lvl1pPr>
          </a:lstStyle>
          <a:p>
            <a:fld id="{0D2FD08E-49C2-2B4C-B9E9-F90981290FD4}"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1311003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628650"/>
            <a:ext cx="8229600" cy="434579"/>
          </a:xfrm>
        </p:spPr>
        <p:txBody>
          <a:bodyPr/>
          <a:lstStyle/>
          <a:p>
            <a:r>
              <a:rPr lang="en-US"/>
              <a:t>Click to edit Master title style</a:t>
            </a:r>
          </a:p>
        </p:txBody>
      </p:sp>
      <p:sp>
        <p:nvSpPr>
          <p:cNvPr id="6" name="Content Placeholder 2"/>
          <p:cNvSpPr>
            <a:spLocks noGrp="1"/>
          </p:cNvSpPr>
          <p:nvPr>
            <p:ph idx="1"/>
          </p:nvPr>
        </p:nvSpPr>
        <p:spPr>
          <a:xfrm>
            <a:off x="457200" y="1200151"/>
            <a:ext cx="8229600"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5542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79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24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20117127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12F9362E-9D1C-554D-921A-947B7147FB0B}" type="datetimeFigureOut">
              <a:rPr lang="en-US" smtClean="0"/>
              <a:t>11/19/2019</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CAD281A-E2A5-9447-A8A9-FADF015B4582}" type="slidenum">
              <a:rPr lang="en-US" smtClean="0"/>
              <a:t>‹#›</a:t>
            </a:fld>
            <a:endParaRPr lang="en-US"/>
          </a:p>
        </p:txBody>
      </p:sp>
    </p:spTree>
    <p:extLst>
      <p:ext uri="{BB962C8B-B14F-4D97-AF65-F5344CB8AC3E}">
        <p14:creationId xmlns:p14="http://schemas.microsoft.com/office/powerpoint/2010/main" val="29155889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628650"/>
            <a:ext cx="8229600" cy="434579"/>
          </a:xfrm>
        </p:spPr>
        <p:txBody>
          <a:bodyPr/>
          <a:lstStyle/>
          <a:p>
            <a:r>
              <a:rPr lang="en-US"/>
              <a:t>Click to edit Master title style</a:t>
            </a:r>
          </a:p>
        </p:txBody>
      </p:sp>
      <p:sp>
        <p:nvSpPr>
          <p:cNvPr id="6" name="Content Placeholder 2"/>
          <p:cNvSpPr>
            <a:spLocks noGrp="1"/>
          </p:cNvSpPr>
          <p:nvPr>
            <p:ph idx="1"/>
          </p:nvPr>
        </p:nvSpPr>
        <p:spPr>
          <a:xfrm>
            <a:off x="457200" y="1200151"/>
            <a:ext cx="8229600"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24517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noAutofit/>
          </a:bodyPr>
          <a:lstStyle>
            <a:lvl1pPr>
              <a:defRPr lang="en-CA" sz="2400" kern="1200" dirty="0">
                <a:solidFill>
                  <a:srgbClr val="00B0F0"/>
                </a:solidFill>
                <a:latin typeface="Century Gothic" pitchFamily="34" charset="0"/>
                <a:ea typeface="+mj-ea"/>
                <a:cs typeface="+mj-cs"/>
              </a:defRPr>
            </a:lvl1pPr>
          </a:lstStyle>
          <a:p>
            <a:r>
              <a:rPr lang="en-US" dirty="0"/>
              <a:t>CLICK TO EDIT MASTER TITLE STYLE</a:t>
            </a:r>
            <a:endParaRPr lang="en-CA" dirty="0"/>
          </a:p>
        </p:txBody>
      </p:sp>
    </p:spTree>
    <p:extLst>
      <p:ext uri="{BB962C8B-B14F-4D97-AF65-F5344CB8AC3E}">
        <p14:creationId xmlns:p14="http://schemas.microsoft.com/office/powerpoint/2010/main" val="687811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3.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4.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6.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5" Type="http://schemas.openxmlformats.org/officeDocument/2006/relationships/image" Target="../media/image4.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01500"/>
            <a:ext cx="8229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PI stacked neogram black.png"/>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8561232" y="4422250"/>
            <a:ext cx="359389" cy="549275"/>
          </a:xfrm>
          <a:prstGeom prst="rect">
            <a:avLst/>
          </a:prstGeom>
        </p:spPr>
      </p:pic>
    </p:spTree>
  </p:cSld>
  <p:clrMap bg1="lt1" tx1="dk1" bg2="lt2" tx2="dk2" accent1="accent1" accent2="accent2" accent3="accent3" accent4="accent4" accent5="accent5" accent6="accent6" hlink="hlink" folHlink="folHlink"/>
  <p:sldLayoutIdLst>
    <p:sldLayoutId id="2147484227"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400" r:id="rId17"/>
    <p:sldLayoutId id="2147484401" r:id="rId18"/>
    <p:sldLayoutId id="2147484455" r:id="rId19"/>
    <p:sldLayoutId id="2147484458" r:id="rId20"/>
    <p:sldLayoutId id="2147484459" r:id="rId21"/>
    <p:sldLayoutId id="2147484460" r:id="rId22"/>
    <p:sldLayoutId id="2147484462" r:id="rId23"/>
    <p:sldLayoutId id="2147484463" r:id="rId24"/>
    <p:sldLayoutId id="2147484469" r:id="rId25"/>
    <p:sldLayoutId id="2147484571" r:id="rId26"/>
    <p:sldLayoutId id="2147484572" r:id="rId27"/>
    <p:sldLayoutId id="2147484577" r:id="rId28"/>
    <p:sldLayoutId id="214748457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3000" b="0">
          <a:solidFill>
            <a:schemeClr val="tx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2400">
          <a:solidFill>
            <a:srgbClr val="000000"/>
          </a:solidFill>
          <a:latin typeface="Century Gothic"/>
          <a:ea typeface="+mn-ea"/>
          <a:cs typeface="Century Gothic"/>
        </a:defRPr>
      </a:lvl1pPr>
      <a:lvl2pPr marL="742950" indent="-285750" algn="l" rtl="0" eaLnBrk="0" fontAlgn="base" hangingPunct="0">
        <a:spcBef>
          <a:spcPct val="20000"/>
        </a:spcBef>
        <a:spcAft>
          <a:spcPct val="0"/>
        </a:spcAft>
        <a:buFont typeface="Wingdings" charset="0"/>
        <a:buChar char="§"/>
        <a:defRPr sz="2000">
          <a:solidFill>
            <a:srgbClr val="000000"/>
          </a:solidFill>
          <a:latin typeface="Century Gothic"/>
          <a:ea typeface="+mn-ea"/>
          <a:cs typeface="Century Gothic"/>
        </a:defRPr>
      </a:lvl2pPr>
      <a:lvl3pPr marL="1143000" indent="-228600" algn="l" rtl="0" eaLnBrk="0" fontAlgn="base" hangingPunct="0">
        <a:spcBef>
          <a:spcPct val="20000"/>
        </a:spcBef>
        <a:spcAft>
          <a:spcPct val="0"/>
        </a:spcAft>
        <a:buFont typeface="Wingdings" charset="0"/>
        <a:buChar char="§"/>
        <a:defRPr sz="1800">
          <a:solidFill>
            <a:srgbClr val="000000"/>
          </a:solidFill>
          <a:latin typeface="Century Gothic"/>
          <a:ea typeface="+mn-ea"/>
          <a:cs typeface="Century Gothic"/>
        </a:defRPr>
      </a:lvl3pPr>
      <a:lvl4pPr marL="1600200" indent="-228600" algn="l" rtl="0" eaLnBrk="0" fontAlgn="base" hangingPunct="0">
        <a:spcBef>
          <a:spcPct val="20000"/>
        </a:spcBef>
        <a:spcAft>
          <a:spcPct val="0"/>
        </a:spcAft>
        <a:buFont typeface="Wingdings" charset="0"/>
        <a:buChar char="§"/>
        <a:defRPr sz="1600">
          <a:solidFill>
            <a:srgbClr val="000000"/>
          </a:solidFill>
          <a:latin typeface="Century Gothic"/>
          <a:ea typeface="+mn-ea"/>
          <a:cs typeface="Century Gothic"/>
        </a:defRPr>
      </a:lvl4pPr>
      <a:lvl5pPr marL="2057400" indent="-228600" algn="l" rtl="0" eaLnBrk="0" fontAlgn="base" hangingPunct="0">
        <a:spcBef>
          <a:spcPct val="20000"/>
        </a:spcBef>
        <a:spcAft>
          <a:spcPct val="0"/>
        </a:spcAft>
        <a:buFont typeface="Wingdings" charset="0"/>
        <a:buChar char="§"/>
        <a:defRPr sz="1400">
          <a:solidFill>
            <a:srgbClr val="000000"/>
          </a:solidFill>
          <a:latin typeface="Century Gothic"/>
          <a:ea typeface="+mn-ea"/>
          <a:cs typeface="Century Gothic"/>
        </a:defRPr>
      </a:lvl5pPr>
      <a:lvl6pPr marL="2514600" indent="-228600" algn="l" rtl="0" fontAlgn="base">
        <a:spcBef>
          <a:spcPct val="20000"/>
        </a:spcBef>
        <a:spcAft>
          <a:spcPct val="0"/>
        </a:spcAft>
        <a:buFont typeface="Wingdings" pitchFamily="16" charset="2"/>
        <a:buChar char="§"/>
        <a:defRPr sz="1600">
          <a:solidFill>
            <a:schemeClr val="tx1"/>
          </a:solidFill>
          <a:latin typeface="+mn-lt"/>
          <a:ea typeface="+mn-ea"/>
        </a:defRPr>
      </a:lvl6pPr>
      <a:lvl7pPr marL="2971800" indent="-228600" algn="l" rtl="0" fontAlgn="base">
        <a:spcBef>
          <a:spcPct val="20000"/>
        </a:spcBef>
        <a:spcAft>
          <a:spcPct val="0"/>
        </a:spcAft>
        <a:buFont typeface="Wingdings" pitchFamily="16" charset="2"/>
        <a:buChar char="§"/>
        <a:defRPr sz="1600">
          <a:solidFill>
            <a:schemeClr val="tx1"/>
          </a:solidFill>
          <a:latin typeface="+mn-lt"/>
          <a:ea typeface="+mn-ea"/>
        </a:defRPr>
      </a:lvl7pPr>
      <a:lvl8pPr marL="3429000" indent="-228600" algn="l" rtl="0" fontAlgn="base">
        <a:spcBef>
          <a:spcPct val="20000"/>
        </a:spcBef>
        <a:spcAft>
          <a:spcPct val="0"/>
        </a:spcAft>
        <a:buFont typeface="Wingdings" pitchFamily="16" charset="2"/>
        <a:buChar char="§"/>
        <a:defRPr sz="1600">
          <a:solidFill>
            <a:schemeClr val="tx1"/>
          </a:solidFill>
          <a:latin typeface="+mn-lt"/>
          <a:ea typeface="+mn-ea"/>
        </a:defRPr>
      </a:lvl8pPr>
      <a:lvl9pPr marL="3886200" indent="-228600" algn="l" rtl="0" fontAlgn="base">
        <a:spcBef>
          <a:spcPct val="20000"/>
        </a:spcBef>
        <a:spcAft>
          <a:spcPct val="0"/>
        </a:spcAft>
        <a:buFont typeface="Wingdings" pitchFamily="16" charset="2"/>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200151"/>
            <a:ext cx="8229600" cy="314325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500084D-EDF6-8044-B175-1A424E768F4F}" type="slidenum">
              <a:rPr lang="en-US" smtClean="0"/>
              <a:pPr/>
              <a:t>‹#›</a:t>
            </a:fld>
            <a:endParaRPr lang="en-US" dirty="0"/>
          </a:p>
        </p:txBody>
      </p:sp>
    </p:spTree>
    <p:extLst>
      <p:ext uri="{BB962C8B-B14F-4D97-AF65-F5344CB8AC3E}">
        <p14:creationId xmlns:p14="http://schemas.microsoft.com/office/powerpoint/2010/main" val="1954307702"/>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457200" rtl="0" eaLnBrk="1" latinLnBrk="0" hangingPunct="1">
        <a:spcBef>
          <a:spcPct val="0"/>
        </a:spcBef>
        <a:buNone/>
        <a:defRPr sz="40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1" i="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b="1" i="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b="1" i="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b="1" i="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b="1"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200151"/>
            <a:ext cx="8229600" cy="32004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D8321E9-BE67-EC41-8FCD-319AE9E928C4}" type="slidenum">
              <a:rPr lang="en-US" smtClean="0"/>
              <a:pPr/>
              <a:t>‹#›</a:t>
            </a:fld>
            <a:endParaRPr lang="en-US" dirty="0"/>
          </a:p>
        </p:txBody>
      </p:sp>
    </p:spTree>
    <p:extLst>
      <p:ext uri="{BB962C8B-B14F-4D97-AF65-F5344CB8AC3E}">
        <p14:creationId xmlns:p14="http://schemas.microsoft.com/office/powerpoint/2010/main" val="3070008475"/>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457200" rtl="0" eaLnBrk="1" latinLnBrk="0" hangingPunct="1">
        <a:spcBef>
          <a:spcPct val="0"/>
        </a:spcBef>
        <a:buNone/>
        <a:defRPr sz="40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dirty="0"/>
              <a:t>Click to edit Master text styles</a:t>
            </a:r>
          </a:p>
          <a:p>
            <a:pPr lvl="1"/>
            <a:r>
              <a:rPr lang="en-CA" dirty="0" err="1"/>
              <a:t>Seconda</a:t>
            </a:r>
            <a:r>
              <a:rPr lang="en-CA" dirty="0"/>
              <a:t>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D1587C5-7CE0-F54D-A961-C05FA1183749}" type="datetimeFigureOut">
              <a:rPr lang="en-US" smtClean="0">
                <a:solidFill>
                  <a:prstClr val="black">
                    <a:tint val="75000"/>
                  </a:prstClr>
                </a:solidFill>
                <a:ea typeface="+mn-ea"/>
                <a:cs typeface="Arial" charset="0"/>
              </a:rPr>
              <a:pPr/>
              <a:t>11/19/2019</a:t>
            </a:fld>
            <a:endParaRPr lang="en-US" dirty="0">
              <a:solidFill>
                <a:prstClr val="black">
                  <a:tint val="75000"/>
                </a:prstClr>
              </a:solidFill>
              <a:ea typeface="+mn-ea"/>
              <a:cs typeface="Arial"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mn-ea"/>
              <a:cs typeface="Arial"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75F59CB-B81C-A841-9FA3-3CDC106C55DF}" type="slidenum">
              <a:rPr lang="en-US" smtClean="0">
                <a:solidFill>
                  <a:prstClr val="black">
                    <a:tint val="75000"/>
                  </a:prstClr>
                </a:solidFill>
                <a:ea typeface="+mn-ea"/>
                <a:cs typeface="Arial" charset="0"/>
              </a:rPr>
              <a:pPr/>
              <a:t>‹#›</a:t>
            </a:fld>
            <a:endParaRPr lang="en-US" dirty="0">
              <a:solidFill>
                <a:prstClr val="black">
                  <a:tint val="75000"/>
                </a:prstClr>
              </a:solidFill>
              <a:ea typeface="+mn-ea"/>
              <a:cs typeface="Arial" charset="0"/>
            </a:endParaRPr>
          </a:p>
        </p:txBody>
      </p:sp>
    </p:spTree>
    <p:extLst>
      <p:ext uri="{BB962C8B-B14F-4D97-AF65-F5344CB8AC3E}">
        <p14:creationId xmlns:p14="http://schemas.microsoft.com/office/powerpoint/2010/main" val="3010804685"/>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457200" rtl="0" eaLnBrk="1" latinLnBrk="0" hangingPunct="1">
        <a:spcBef>
          <a:spcPct val="0"/>
        </a:spcBef>
        <a:buNone/>
        <a:defRPr sz="4000" b="1" i="0" kern="1200">
          <a:solidFill>
            <a:srgbClr val="DE272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01500"/>
            <a:ext cx="82296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396461912"/>
      </p:ext>
    </p:extLst>
  </p:cSld>
  <p:clrMap bg1="dk2" tx1="lt1" bg2="dk1" tx2="lt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2400">
          <a:solidFill>
            <a:srgbClr val="000000"/>
          </a:solidFill>
          <a:latin typeface="Century Gothic"/>
          <a:ea typeface="+mn-ea"/>
          <a:cs typeface="Century Gothic"/>
        </a:defRPr>
      </a:lvl1pPr>
      <a:lvl2pPr marL="742950" indent="-285750" algn="l" rtl="0" eaLnBrk="0" fontAlgn="base" hangingPunct="0">
        <a:spcBef>
          <a:spcPct val="20000"/>
        </a:spcBef>
        <a:spcAft>
          <a:spcPct val="0"/>
        </a:spcAft>
        <a:buFont typeface="Wingdings" charset="0"/>
        <a:buChar char="§"/>
        <a:defRPr sz="2000">
          <a:solidFill>
            <a:srgbClr val="000000"/>
          </a:solidFill>
          <a:latin typeface="Century Gothic"/>
          <a:ea typeface="+mn-ea"/>
          <a:cs typeface="Century Gothic"/>
        </a:defRPr>
      </a:lvl2pPr>
      <a:lvl3pPr marL="1143000" indent="-228600" algn="l" rtl="0" eaLnBrk="0" fontAlgn="base" hangingPunct="0">
        <a:spcBef>
          <a:spcPct val="20000"/>
        </a:spcBef>
        <a:spcAft>
          <a:spcPct val="0"/>
        </a:spcAft>
        <a:buFont typeface="Wingdings" charset="0"/>
        <a:buChar char="§"/>
        <a:defRPr sz="1800">
          <a:solidFill>
            <a:srgbClr val="000000"/>
          </a:solidFill>
          <a:latin typeface="Century Gothic"/>
          <a:ea typeface="+mn-ea"/>
          <a:cs typeface="Century Gothic"/>
        </a:defRPr>
      </a:lvl3pPr>
      <a:lvl4pPr marL="1600200" indent="-228600" algn="l" rtl="0" eaLnBrk="0" fontAlgn="base" hangingPunct="0">
        <a:spcBef>
          <a:spcPct val="20000"/>
        </a:spcBef>
        <a:spcAft>
          <a:spcPct val="0"/>
        </a:spcAft>
        <a:buFont typeface="Wingdings" charset="0"/>
        <a:buChar char="§"/>
        <a:defRPr sz="1600">
          <a:solidFill>
            <a:srgbClr val="000000"/>
          </a:solidFill>
          <a:latin typeface="Century Gothic"/>
          <a:ea typeface="+mn-ea"/>
          <a:cs typeface="Century Gothic"/>
        </a:defRPr>
      </a:lvl4pPr>
      <a:lvl5pPr marL="2057400" indent="-228600" algn="l" rtl="0" eaLnBrk="0" fontAlgn="base" hangingPunct="0">
        <a:spcBef>
          <a:spcPct val="20000"/>
        </a:spcBef>
        <a:spcAft>
          <a:spcPct val="0"/>
        </a:spcAft>
        <a:buFont typeface="Wingdings" charset="0"/>
        <a:buChar char="§"/>
        <a:defRPr sz="1400">
          <a:solidFill>
            <a:srgbClr val="000000"/>
          </a:solidFill>
          <a:latin typeface="Century Gothic"/>
          <a:ea typeface="+mn-ea"/>
          <a:cs typeface="Century Gothic"/>
        </a:defRPr>
      </a:lvl5pPr>
      <a:lvl6pPr marL="2514600" indent="-228600" algn="l" rtl="0" fontAlgn="base">
        <a:spcBef>
          <a:spcPct val="20000"/>
        </a:spcBef>
        <a:spcAft>
          <a:spcPct val="0"/>
        </a:spcAft>
        <a:buFont typeface="Wingdings" pitchFamily="16" charset="2"/>
        <a:buChar char="§"/>
        <a:defRPr sz="1600">
          <a:solidFill>
            <a:schemeClr val="tx1"/>
          </a:solidFill>
          <a:latin typeface="+mn-lt"/>
          <a:ea typeface="+mn-ea"/>
        </a:defRPr>
      </a:lvl6pPr>
      <a:lvl7pPr marL="2971800" indent="-228600" algn="l" rtl="0" fontAlgn="base">
        <a:spcBef>
          <a:spcPct val="20000"/>
        </a:spcBef>
        <a:spcAft>
          <a:spcPct val="0"/>
        </a:spcAft>
        <a:buFont typeface="Wingdings" pitchFamily="16" charset="2"/>
        <a:buChar char="§"/>
        <a:defRPr sz="1600">
          <a:solidFill>
            <a:schemeClr val="tx1"/>
          </a:solidFill>
          <a:latin typeface="+mn-lt"/>
          <a:ea typeface="+mn-ea"/>
        </a:defRPr>
      </a:lvl7pPr>
      <a:lvl8pPr marL="3429000" indent="-228600" algn="l" rtl="0" fontAlgn="base">
        <a:spcBef>
          <a:spcPct val="20000"/>
        </a:spcBef>
        <a:spcAft>
          <a:spcPct val="0"/>
        </a:spcAft>
        <a:buFont typeface="Wingdings" pitchFamily="16" charset="2"/>
        <a:buChar char="§"/>
        <a:defRPr sz="1600">
          <a:solidFill>
            <a:schemeClr val="tx1"/>
          </a:solidFill>
          <a:latin typeface="+mn-lt"/>
          <a:ea typeface="+mn-ea"/>
        </a:defRPr>
      </a:lvl8pPr>
      <a:lvl9pPr marL="3886200" indent="-228600" algn="l" rtl="0" fontAlgn="base">
        <a:spcBef>
          <a:spcPct val="20000"/>
        </a:spcBef>
        <a:spcAft>
          <a:spcPct val="0"/>
        </a:spcAft>
        <a:buFont typeface="Wingdings" pitchFamily="16" charset="2"/>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01500"/>
            <a:ext cx="8229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0104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50">
                <a:solidFill>
                  <a:schemeClr val="tx1"/>
                </a:solidFill>
                <a:latin typeface="Times New Roman" charset="0"/>
              </a:defRPr>
            </a:lvl1pPr>
          </a:lstStyle>
          <a:p>
            <a:pPr defTabSz="685800"/>
            <a:fld id="{8C545DEF-51A5-0C44-896D-C91C7F46D7DC}" type="slidenum">
              <a:rPr lang="en-US" smtClean="0">
                <a:solidFill>
                  <a:srgbClr val="FFFFFF"/>
                </a:solidFill>
              </a:rPr>
              <a:pPr defTabSz="685800"/>
              <a:t>‹#›</a:t>
            </a:fld>
            <a:endParaRPr lang="en-US" dirty="0">
              <a:solidFill>
                <a:srgbClr val="FFFFFF"/>
              </a:solidFill>
            </a:endParaRPr>
          </a:p>
        </p:txBody>
      </p:sp>
    </p:spTree>
    <p:extLst>
      <p:ext uri="{BB962C8B-B14F-4D97-AF65-F5344CB8AC3E}">
        <p14:creationId xmlns:p14="http://schemas.microsoft.com/office/powerpoint/2010/main" val="2622152774"/>
      </p:ext>
    </p:extLst>
  </p:cSld>
  <p:clrMap bg1="dk2" tx1="lt1" bg2="dk1" tx2="lt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 id="2147484564" r:id="rId12"/>
    <p:sldLayoutId id="2147484565" r:id="rId13"/>
    <p:sldLayoutId id="2147484566" r:id="rId14"/>
    <p:sldLayoutId id="2147484567" r:id="rId15"/>
    <p:sldLayoutId id="2147484568" r:id="rId16"/>
    <p:sldLayoutId id="2147484569" r:id="rId17"/>
    <p:sldLayoutId id="2147484570" r:id="rId18"/>
  </p:sldLayoutIdLst>
  <p:transition/>
  <p:hf sldNum="0" hdr="0" ftr="0" dt="0"/>
  <p:txStyles>
    <p:titleStyle>
      <a:lvl1pPr algn="r" rtl="0" eaLnBrk="0" fontAlgn="base" hangingPunct="0">
        <a:spcBef>
          <a:spcPct val="0"/>
        </a:spcBef>
        <a:spcAft>
          <a:spcPct val="0"/>
        </a:spcAft>
        <a:defRPr sz="3000" b="1">
          <a:solidFill>
            <a:schemeClr val="tx1"/>
          </a:solidFill>
          <a:latin typeface="+mj-lt"/>
          <a:ea typeface="+mj-ea"/>
          <a:cs typeface="MS Pゴシック" charset="0"/>
        </a:defRPr>
      </a:lvl1pPr>
      <a:lvl2pPr algn="r" rtl="0" eaLnBrk="0" fontAlgn="base" hangingPunct="0">
        <a:spcBef>
          <a:spcPct val="0"/>
        </a:spcBef>
        <a:spcAft>
          <a:spcPct val="0"/>
        </a:spcAft>
        <a:defRPr sz="33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33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33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3300" b="1">
          <a:solidFill>
            <a:srgbClr val="DE2723"/>
          </a:solidFill>
          <a:latin typeface="Arial" charset="0"/>
          <a:ea typeface="MS Pゴシック" pitchFamily="-92" charset="-128"/>
          <a:cs typeface="MS Pゴシック" charset="0"/>
        </a:defRPr>
      </a:lvl5pPr>
      <a:lvl6pPr marL="342900" algn="r" rtl="0" fontAlgn="base">
        <a:spcBef>
          <a:spcPct val="0"/>
        </a:spcBef>
        <a:spcAft>
          <a:spcPct val="0"/>
        </a:spcAft>
        <a:defRPr sz="3300" b="1">
          <a:solidFill>
            <a:srgbClr val="DE2723"/>
          </a:solidFill>
          <a:latin typeface="Arial" charset="0"/>
          <a:ea typeface="MS Pゴシック" pitchFamily="-92" charset="-128"/>
        </a:defRPr>
      </a:lvl6pPr>
      <a:lvl7pPr marL="685800" algn="r" rtl="0" fontAlgn="base">
        <a:spcBef>
          <a:spcPct val="0"/>
        </a:spcBef>
        <a:spcAft>
          <a:spcPct val="0"/>
        </a:spcAft>
        <a:defRPr sz="3300" b="1">
          <a:solidFill>
            <a:srgbClr val="DE2723"/>
          </a:solidFill>
          <a:latin typeface="Arial" charset="0"/>
          <a:ea typeface="MS Pゴシック" pitchFamily="-92" charset="-128"/>
        </a:defRPr>
      </a:lvl7pPr>
      <a:lvl8pPr marL="1028700" algn="r" rtl="0" fontAlgn="base">
        <a:spcBef>
          <a:spcPct val="0"/>
        </a:spcBef>
        <a:spcAft>
          <a:spcPct val="0"/>
        </a:spcAft>
        <a:defRPr sz="3300" b="1">
          <a:solidFill>
            <a:srgbClr val="DE2723"/>
          </a:solidFill>
          <a:latin typeface="Arial" charset="0"/>
          <a:ea typeface="MS Pゴシック" pitchFamily="-92" charset="-128"/>
        </a:defRPr>
      </a:lvl8pPr>
      <a:lvl9pPr marL="1371600" algn="r" rtl="0" fontAlgn="base">
        <a:spcBef>
          <a:spcPct val="0"/>
        </a:spcBef>
        <a:spcAft>
          <a:spcPct val="0"/>
        </a:spcAft>
        <a:defRPr sz="3300" b="1">
          <a:solidFill>
            <a:srgbClr val="DE2723"/>
          </a:solidFill>
          <a:latin typeface="Arial" charset="0"/>
          <a:ea typeface="MS Pゴシック" pitchFamily="-92" charset="-128"/>
        </a:defRPr>
      </a:lvl9pPr>
    </p:titleStyle>
    <p:bodyStyle>
      <a:lvl1pPr marL="257175" indent="-257175" algn="l" rtl="0" eaLnBrk="0" fontAlgn="base" hangingPunct="0">
        <a:spcBef>
          <a:spcPct val="20000"/>
        </a:spcBef>
        <a:spcAft>
          <a:spcPct val="0"/>
        </a:spcAft>
        <a:buFont typeface="Wingdings" charset="0"/>
        <a:buChar char="§"/>
        <a:defRPr sz="1800">
          <a:solidFill>
            <a:schemeClr val="tx1"/>
          </a:solidFill>
          <a:latin typeface="+mn-lt"/>
          <a:ea typeface="+mn-ea"/>
          <a:cs typeface="MS Pゴシック" charset="0"/>
        </a:defRPr>
      </a:lvl1pPr>
      <a:lvl2pPr marL="557213" indent="-214313" algn="l" rtl="0" eaLnBrk="0" fontAlgn="base" hangingPunct="0">
        <a:spcBef>
          <a:spcPct val="20000"/>
        </a:spcBef>
        <a:spcAft>
          <a:spcPct val="0"/>
        </a:spcAft>
        <a:buFont typeface="Wingdings" charset="0"/>
        <a:buChar char="§"/>
        <a:defRPr sz="1500">
          <a:solidFill>
            <a:schemeClr val="tx1"/>
          </a:solidFill>
          <a:latin typeface="+mn-lt"/>
          <a:ea typeface="+mn-ea"/>
          <a:cs typeface="MS Pゴシック" charset="0"/>
        </a:defRPr>
      </a:lvl2pPr>
      <a:lvl3pPr marL="857250" indent="-171450" algn="l" rtl="0" eaLnBrk="0" fontAlgn="base" hangingPunct="0">
        <a:spcBef>
          <a:spcPct val="20000"/>
        </a:spcBef>
        <a:spcAft>
          <a:spcPct val="0"/>
        </a:spcAft>
        <a:buFont typeface="Wingdings" charset="0"/>
        <a:buChar char="§"/>
        <a:defRPr sz="1350">
          <a:solidFill>
            <a:schemeClr val="tx1"/>
          </a:solidFill>
          <a:latin typeface="+mn-lt"/>
          <a:ea typeface="+mn-ea"/>
          <a:cs typeface="MS Pゴシック" charset="0"/>
        </a:defRPr>
      </a:lvl3pPr>
      <a:lvl4pPr marL="1200150" indent="-171450" algn="l" rtl="0" eaLnBrk="0" fontAlgn="base" hangingPunct="0">
        <a:spcBef>
          <a:spcPct val="20000"/>
        </a:spcBef>
        <a:spcAft>
          <a:spcPct val="0"/>
        </a:spcAft>
        <a:buFont typeface="Wingdings" charset="0"/>
        <a:buChar char="§"/>
        <a:defRPr sz="1200">
          <a:solidFill>
            <a:schemeClr val="tx1"/>
          </a:solidFill>
          <a:latin typeface="+mn-lt"/>
          <a:ea typeface="+mn-ea"/>
          <a:cs typeface="MS Pゴシック" charset="0"/>
        </a:defRPr>
      </a:lvl4pPr>
      <a:lvl5pPr marL="1543050" indent="-171450" algn="l" rtl="0" eaLnBrk="0" fontAlgn="base" hangingPunct="0">
        <a:spcBef>
          <a:spcPct val="20000"/>
        </a:spcBef>
        <a:spcAft>
          <a:spcPct val="0"/>
        </a:spcAft>
        <a:buFont typeface="Wingdings" charset="0"/>
        <a:buChar char="§"/>
        <a:defRPr sz="1050">
          <a:solidFill>
            <a:schemeClr val="tx1"/>
          </a:solidFill>
          <a:latin typeface="+mn-lt"/>
          <a:ea typeface="+mn-ea"/>
          <a:cs typeface="MS Pゴシック" charset="0"/>
        </a:defRPr>
      </a:lvl5pPr>
      <a:lvl6pPr marL="1885950" indent="-171450" algn="l" rtl="0" fontAlgn="base">
        <a:spcBef>
          <a:spcPct val="20000"/>
        </a:spcBef>
        <a:spcAft>
          <a:spcPct val="0"/>
        </a:spcAft>
        <a:buFont typeface="Wingdings" pitchFamily="16" charset="2"/>
        <a:buChar char="§"/>
        <a:defRPr sz="1200">
          <a:solidFill>
            <a:schemeClr val="tx1"/>
          </a:solidFill>
          <a:latin typeface="+mn-lt"/>
          <a:ea typeface="+mn-ea"/>
        </a:defRPr>
      </a:lvl6pPr>
      <a:lvl7pPr marL="2228850" indent="-171450" algn="l" rtl="0" fontAlgn="base">
        <a:spcBef>
          <a:spcPct val="20000"/>
        </a:spcBef>
        <a:spcAft>
          <a:spcPct val="0"/>
        </a:spcAft>
        <a:buFont typeface="Wingdings" pitchFamily="16" charset="2"/>
        <a:buChar char="§"/>
        <a:defRPr sz="1200">
          <a:solidFill>
            <a:schemeClr val="tx1"/>
          </a:solidFill>
          <a:latin typeface="+mn-lt"/>
          <a:ea typeface="+mn-ea"/>
        </a:defRPr>
      </a:lvl7pPr>
      <a:lvl8pPr marL="2571750" indent="-171450" algn="l" rtl="0" fontAlgn="base">
        <a:spcBef>
          <a:spcPct val="20000"/>
        </a:spcBef>
        <a:spcAft>
          <a:spcPct val="0"/>
        </a:spcAft>
        <a:buFont typeface="Wingdings" pitchFamily="16" charset="2"/>
        <a:buChar char="§"/>
        <a:defRPr sz="1200">
          <a:solidFill>
            <a:schemeClr val="tx1"/>
          </a:solidFill>
          <a:latin typeface="+mn-lt"/>
          <a:ea typeface="+mn-ea"/>
        </a:defRPr>
      </a:lvl8pPr>
      <a:lvl9pPr marL="2914650" indent="-171450" algn="l" rtl="0" fontAlgn="base">
        <a:spcBef>
          <a:spcPct val="20000"/>
        </a:spcBef>
        <a:spcAft>
          <a:spcPct val="0"/>
        </a:spcAft>
        <a:buFont typeface="Wingdings" pitchFamily="16" charset="2"/>
        <a:buChar char="§"/>
        <a:defRPr sz="12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28650"/>
            <a:ext cx="8229600" cy="4345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028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758604"/>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Lst>
  <p:txStyles>
    <p:titleStyle>
      <a:lvl1pPr algn="l" defTabSz="342900" rtl="0" eaLnBrk="1" latinLnBrk="0" hangingPunct="1">
        <a:spcBef>
          <a:spcPct val="0"/>
        </a:spcBef>
        <a:buNone/>
        <a:defRPr sz="2625" b="1" i="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100" kern="1200">
          <a:solidFill>
            <a:srgbClr val="000000"/>
          </a:solidFill>
          <a:latin typeface="Arial"/>
          <a:ea typeface="+mn-ea"/>
          <a:cs typeface="Arial"/>
        </a:defRPr>
      </a:lvl1pPr>
      <a:lvl2pPr marL="557213" indent="-214313" algn="l" defTabSz="342900" rtl="0" eaLnBrk="1" latinLnBrk="0" hangingPunct="1">
        <a:spcBef>
          <a:spcPct val="20000"/>
        </a:spcBef>
        <a:buFont typeface="Arial"/>
        <a:buChar char="–"/>
        <a:defRPr sz="1800" kern="1200">
          <a:solidFill>
            <a:srgbClr val="000000"/>
          </a:solidFill>
          <a:latin typeface="Arial"/>
          <a:ea typeface="+mn-ea"/>
          <a:cs typeface="Arial"/>
        </a:defRPr>
      </a:lvl2pPr>
      <a:lvl3pPr marL="857250" indent="-171450" algn="l" defTabSz="342900" rtl="0" eaLnBrk="1" latinLnBrk="0" hangingPunct="1">
        <a:spcBef>
          <a:spcPct val="20000"/>
        </a:spcBef>
        <a:buFont typeface="Arial"/>
        <a:buChar char="•"/>
        <a:defRPr sz="1500" kern="1200">
          <a:solidFill>
            <a:srgbClr val="000000"/>
          </a:solidFill>
          <a:latin typeface="Arial"/>
          <a:ea typeface="+mn-ea"/>
          <a:cs typeface="Arial"/>
        </a:defRPr>
      </a:lvl3pPr>
      <a:lvl4pPr marL="1200150" indent="-171450" algn="l" defTabSz="342900" rtl="0" eaLnBrk="1" latinLnBrk="0" hangingPunct="1">
        <a:spcBef>
          <a:spcPct val="20000"/>
        </a:spcBef>
        <a:buFont typeface="Arial"/>
        <a:buChar char="–"/>
        <a:defRPr sz="1350" kern="1200">
          <a:solidFill>
            <a:srgbClr val="000000"/>
          </a:solidFill>
          <a:latin typeface="Arial"/>
          <a:ea typeface="+mn-ea"/>
          <a:cs typeface="Arial"/>
        </a:defRPr>
      </a:lvl4pPr>
      <a:lvl5pPr marL="1543050" indent="-171450" algn="l" defTabSz="342900" rtl="0" eaLnBrk="1" latinLnBrk="0" hangingPunct="1">
        <a:spcBef>
          <a:spcPct val="20000"/>
        </a:spcBef>
        <a:buFont typeface="Arial"/>
        <a:buChar char="»"/>
        <a:defRPr sz="1200" kern="1200">
          <a:solidFill>
            <a:srgbClr val="000000"/>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xkcd.com/2135/"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8.jpe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video" Target="https://www.youtube.com/embed/lRI9ZUs0BXY?feature=oembed" TargetMode="Externa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gif"/><Relationship Id="rId1" Type="http://schemas.microsoft.com/office/2007/relationships/media" Target="../media/media4.gif"/><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8.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i/status/1193227699956748288" TargetMode="External"/><Relationship Id="rId2" Type="http://schemas.openxmlformats.org/officeDocument/2006/relationships/notesSlide" Target="../notesSlides/notesSlide31.xml"/><Relationship Id="rId1" Type="http://schemas.openxmlformats.org/officeDocument/2006/relationships/slideLayout" Target="../slideLayouts/slideLayout84.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64.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6.xml"/><Relationship Id="rId1" Type="http://schemas.openxmlformats.org/officeDocument/2006/relationships/slideLayout" Target="../slideLayouts/slideLayout68.xml"/><Relationship Id="rId4" Type="http://schemas.openxmlformats.org/officeDocument/2006/relationships/image" Target="../media/image93.emf"/></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resources.perimeterinstitute.ca/" TargetMode="External"/><Relationship Id="rId2" Type="http://schemas.openxmlformats.org/officeDocument/2006/relationships/notesSlide" Target="../notesSlides/notesSlide44.xml"/><Relationship Id="rId1" Type="http://schemas.openxmlformats.org/officeDocument/2006/relationships/slideLayout" Target="../slideLayouts/slideLayout97.xml"/><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hyperlink" Target="mailto:dfish@perimeterinstitute.ca" TargetMode="External"/><Relationship Id="rId2" Type="http://schemas.openxmlformats.org/officeDocument/2006/relationships/notesSlide" Target="../notesSlides/notesSlide45.xml"/><Relationship Id="rId1" Type="http://schemas.openxmlformats.org/officeDocument/2006/relationships/slideLayout" Target="../slideLayouts/slideLayout97.xml"/><Relationship Id="rId4" Type="http://schemas.openxmlformats.org/officeDocument/2006/relationships/hyperlink" Target="mailto:omichalopoulos@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943611" y="2202661"/>
            <a:ext cx="1463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MS Pゴシック" charset="0"/>
                <a:cs typeface="MS Pゴシック" charset="0"/>
              </a:defRPr>
            </a:lvl1pPr>
            <a:lvl2pPr marL="742950" indent="-285750" eaLnBrk="0" hangingPunct="0">
              <a:defRPr sz="4400">
                <a:solidFill>
                  <a:schemeClr val="bg1"/>
                </a:solidFill>
                <a:latin typeface="Arial" charset="0"/>
                <a:ea typeface="MS Pゴシック" charset="0"/>
                <a:cs typeface="MS Pゴシック" charset="0"/>
              </a:defRPr>
            </a:lvl2pPr>
            <a:lvl3pPr marL="1143000" indent="-228600" eaLnBrk="0" hangingPunct="0">
              <a:defRPr sz="4400">
                <a:solidFill>
                  <a:schemeClr val="bg1"/>
                </a:solidFill>
                <a:latin typeface="Arial" charset="0"/>
                <a:ea typeface="MS Pゴシック" charset="0"/>
                <a:cs typeface="MS Pゴシック" charset="0"/>
              </a:defRPr>
            </a:lvl3pPr>
            <a:lvl4pPr marL="1600200" indent="-228600" eaLnBrk="0" hangingPunct="0">
              <a:defRPr sz="4400">
                <a:solidFill>
                  <a:schemeClr val="bg1"/>
                </a:solidFill>
                <a:latin typeface="Arial" charset="0"/>
                <a:ea typeface="MS Pゴシック" charset="0"/>
                <a:cs typeface="MS Pゴシック" charset="0"/>
              </a:defRPr>
            </a:lvl4pPr>
            <a:lvl5pPr marL="2057400" indent="-228600" eaLnBrk="0" hangingPunct="0">
              <a:defRPr sz="4400">
                <a:solidFill>
                  <a:schemeClr val="bg1"/>
                </a:solidFill>
                <a:latin typeface="Arial" charset="0"/>
                <a:ea typeface="MS Pゴシック" charset="0"/>
                <a:cs typeface="MS Pゴシック" charset="0"/>
              </a:defRPr>
            </a:lvl5pPr>
            <a:lvl6pPr marL="25146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6pPr>
            <a:lvl7pPr marL="29718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7pPr>
            <a:lvl8pPr marL="34290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8pPr>
            <a:lvl9pPr marL="38862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9pPr>
          </a:lstStyle>
          <a:p>
            <a:pPr eaLnBrk="1" hangingPunct="1"/>
            <a:endParaRPr lang="en-CA" sz="2400" dirty="0">
              <a:latin typeface="Times New Roman" charset="0"/>
            </a:endParaRPr>
          </a:p>
        </p:txBody>
      </p:sp>
      <p:sp>
        <p:nvSpPr>
          <p:cNvPr id="7" name="Rectangle 6"/>
          <p:cNvSpPr/>
          <p:nvPr/>
        </p:nvSpPr>
        <p:spPr>
          <a:xfrm>
            <a:off x="1219200" y="1123950"/>
            <a:ext cx="7467600" cy="984885"/>
          </a:xfrm>
          <a:prstGeom prst="rect">
            <a:avLst/>
          </a:prstGeom>
        </p:spPr>
        <p:txBody>
          <a:bodyPr wrap="square">
            <a:spAutoFit/>
          </a:bodyPr>
          <a:lstStyle/>
          <a:p>
            <a:pPr marL="0" indent="0" algn="just">
              <a:buNone/>
            </a:pPr>
            <a:endParaRPr lang="en-CA" sz="1800" dirty="0">
              <a:solidFill>
                <a:schemeClr val="tx1"/>
              </a:solidFill>
              <a:effectLst>
                <a:outerShdw blurRad="38100" dist="38100" dir="2700000" algn="tl">
                  <a:srgbClr val="000000">
                    <a:alpha val="43137"/>
                  </a:srgbClr>
                </a:outerShdw>
              </a:effectLst>
            </a:endParaRPr>
          </a:p>
          <a:p>
            <a:pPr marL="0" indent="0" algn="just">
              <a:buNone/>
            </a:pPr>
            <a:r>
              <a:rPr lang="en-CA" sz="4000" b="1" dirty="0">
                <a:solidFill>
                  <a:schemeClr val="tx1"/>
                </a:solidFill>
                <a:effectLst>
                  <a:outerShdw blurRad="38100" dist="38100" dir="2700000" algn="tl">
                    <a:srgbClr val="000000">
                      <a:alpha val="43137"/>
                    </a:srgbClr>
                  </a:outerShdw>
                </a:effectLst>
              </a:rPr>
              <a:t>        	</a:t>
            </a:r>
            <a:endParaRPr lang="en-US" sz="1800" dirty="0">
              <a:effectLst>
                <a:outerShdw blurRad="38100" dist="38100" dir="2700000" algn="tl">
                  <a:srgbClr val="000000">
                    <a:alpha val="43137"/>
                  </a:srgbClr>
                </a:outerShdw>
              </a:effectLst>
            </a:endParaRPr>
          </a:p>
        </p:txBody>
      </p:sp>
      <p:sp>
        <p:nvSpPr>
          <p:cNvPr id="8" name="TextBox 7"/>
          <p:cNvSpPr txBox="1"/>
          <p:nvPr/>
        </p:nvSpPr>
        <p:spPr>
          <a:xfrm>
            <a:off x="990600" y="2190751"/>
            <a:ext cx="2667000" cy="307777"/>
          </a:xfrm>
          <a:prstGeom prst="rect">
            <a:avLst/>
          </a:prstGeom>
          <a:noFill/>
        </p:spPr>
        <p:txBody>
          <a:bodyPr wrap="square" rtlCol="0">
            <a:spAutoFit/>
          </a:bodyPr>
          <a:lstStyle/>
          <a:p>
            <a:endParaRPr lang="en-CA" sz="1400" dirty="0">
              <a:solidFill>
                <a:srgbClr val="FFFFFF"/>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9" y="1647856"/>
            <a:ext cx="9178672" cy="3491300"/>
          </a:xfrm>
          <a:prstGeom prst="rect">
            <a:avLst/>
          </a:prstGeom>
        </p:spPr>
      </p:pic>
      <p:sp>
        <p:nvSpPr>
          <p:cNvPr id="12" name="TextBox 11"/>
          <p:cNvSpPr txBox="1"/>
          <p:nvPr/>
        </p:nvSpPr>
        <p:spPr>
          <a:xfrm>
            <a:off x="533447" y="295193"/>
            <a:ext cx="4713936" cy="1077218"/>
          </a:xfrm>
          <a:prstGeom prst="rect">
            <a:avLst/>
          </a:prstGeom>
          <a:noFill/>
        </p:spPr>
        <p:txBody>
          <a:bodyPr wrap="square" rtlCol="0">
            <a:spAutoFit/>
          </a:bodyPr>
          <a:lstStyle/>
          <a:p>
            <a:r>
              <a:rPr lang="en-CA" sz="3600" b="1" dirty="0">
                <a:solidFill>
                  <a:srgbClr val="000000"/>
                </a:solidFill>
                <a:latin typeface="Tekton Pro" panose="020F0603020208020904" pitchFamily="34" charset="0"/>
                <a:cs typeface="Arial"/>
              </a:rPr>
              <a:t>What’s New in Physics?</a:t>
            </a:r>
            <a:endParaRPr lang="en-US" sz="3600" b="1" dirty="0">
              <a:solidFill>
                <a:srgbClr val="000000"/>
              </a:solidFill>
              <a:latin typeface="Tekton Pro" panose="020F0603020208020904" pitchFamily="34" charset="0"/>
              <a:cs typeface="Arial"/>
            </a:endParaRPr>
          </a:p>
          <a:p>
            <a:r>
              <a:rPr lang="en-US" sz="2800" dirty="0">
                <a:solidFill>
                  <a:srgbClr val="000000"/>
                </a:solidFill>
                <a:latin typeface="Tekton Pro" panose="020F0603020208020904" pitchFamily="34" charset="0"/>
              </a:rPr>
              <a:t>EHT, LIGO and Exoplanets</a:t>
            </a:r>
          </a:p>
        </p:txBody>
      </p:sp>
    </p:spTree>
    <p:extLst>
      <p:ext uri="{BB962C8B-B14F-4D97-AF65-F5344CB8AC3E}">
        <p14:creationId xmlns:p14="http://schemas.microsoft.com/office/powerpoint/2010/main" val="101115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9"/>
          <p:cNvSpPr txBox="1">
            <a:spLocks noGrp="1"/>
          </p:cNvSpPr>
          <p:nvPr>
            <p:ph type="title"/>
          </p:nvPr>
        </p:nvSpPr>
        <p:spPr>
          <a:xfrm>
            <a:off x="457200" y="205200"/>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367" name="Google Shape;367;p9"/>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l="15182" t="11712" r="15054" b="17775"/>
          <a:stretch/>
        </p:blipFill>
        <p:spPr>
          <a:xfrm>
            <a:off x="-83457" y="-118038"/>
            <a:ext cx="9227457" cy="5432988"/>
          </a:xfrm>
          <a:prstGeom prst="rect">
            <a:avLst/>
          </a:prstGeom>
          <a:noFill/>
          <a:ln>
            <a:noFill/>
          </a:ln>
        </p:spPr>
      </p:pic>
      <p:sp>
        <p:nvSpPr>
          <p:cNvPr id="368" name="Google Shape;368;p9"/>
          <p:cNvSpPr txBox="1"/>
          <p:nvPr/>
        </p:nvSpPr>
        <p:spPr>
          <a:xfrm>
            <a:off x="6781800" y="4799800"/>
            <a:ext cx="2667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200">
                <a:solidFill>
                  <a:schemeClr val="lt1"/>
                </a:solidFill>
                <a:latin typeface="Arial"/>
                <a:ea typeface="Arial"/>
                <a:cs typeface="Arial"/>
                <a:sym typeface="Arial"/>
              </a:rPr>
              <a:t>CREDIT: EHT Collaboration</a:t>
            </a:r>
            <a:endParaRPr sz="1200">
              <a:solidFill>
                <a:schemeClr val="lt1"/>
              </a:solidFill>
              <a:latin typeface="Arial"/>
              <a:ea typeface="Arial"/>
              <a:cs typeface="Arial"/>
              <a:sym typeface="Arial"/>
            </a:endParaRPr>
          </a:p>
        </p:txBody>
      </p:sp>
      <p:sp>
        <p:nvSpPr>
          <p:cNvPr id="5" name="Google Shape;375;p10">
            <a:extLst>
              <a:ext uri="{FF2B5EF4-FFF2-40B4-BE49-F238E27FC236}">
                <a16:creationId xmlns:a16="http://schemas.microsoft.com/office/drawing/2014/main" id="{5E34064D-5C70-422A-AD3D-18982CD32ECA}"/>
              </a:ext>
            </a:extLst>
          </p:cNvPr>
          <p:cNvSpPr/>
          <p:nvPr/>
        </p:nvSpPr>
        <p:spPr>
          <a:xfrm>
            <a:off x="3603108" y="1644699"/>
            <a:ext cx="1909431" cy="1757716"/>
          </a:xfrm>
          <a:prstGeom prst="ellipse">
            <a:avLst/>
          </a:prstGeom>
          <a:noFill/>
          <a:ln w="19050" cap="flat" cmpd="sng">
            <a:solidFill>
              <a:schemeClr val="lt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400"/>
              <a:buFont typeface="Arial"/>
              <a:buNone/>
            </a:pPr>
            <a:endParaRPr sz="4400" b="0" i="0" u="none" strike="noStrike" cap="none">
              <a:solidFill>
                <a:schemeClr val="lt1"/>
              </a:solidFill>
              <a:latin typeface="Arial"/>
              <a:ea typeface="Arial"/>
              <a:cs typeface="Arial"/>
              <a:sym typeface="Arial"/>
            </a:endParaRPr>
          </a:p>
        </p:txBody>
      </p:sp>
      <p:sp>
        <p:nvSpPr>
          <p:cNvPr id="6" name="Rectangle 5">
            <a:extLst>
              <a:ext uri="{FF2B5EF4-FFF2-40B4-BE49-F238E27FC236}">
                <a16:creationId xmlns:a16="http://schemas.microsoft.com/office/drawing/2014/main" id="{1CF7F552-EA65-4B79-9FE1-3D3CBAEA5F34}"/>
              </a:ext>
            </a:extLst>
          </p:cNvPr>
          <p:cNvSpPr/>
          <p:nvPr/>
        </p:nvSpPr>
        <p:spPr>
          <a:xfrm>
            <a:off x="1035843" y="436863"/>
            <a:ext cx="7590539" cy="523220"/>
          </a:xfrm>
          <a:prstGeom prst="rect">
            <a:avLst/>
          </a:prstGeom>
        </p:spPr>
        <p:txBody>
          <a:bodyPr wrap="none">
            <a:spAutoFit/>
          </a:bodyPr>
          <a:lstStyle/>
          <a:p>
            <a:pPr lvl="0"/>
            <a:r>
              <a:rPr lang="en-US" sz="2800" dirty="0">
                <a:solidFill>
                  <a:schemeClr val="accent3"/>
                </a:solidFill>
              </a:rPr>
              <a:t>The angular diameter of the shadow is 42 µas.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2167" y="-9640"/>
            <a:ext cx="1828800" cy="1828800"/>
          </a:xfrm>
          <a:prstGeom prst="rect">
            <a:avLst/>
          </a:prstGeom>
        </p:spPr>
      </p:pic>
      <p:pic>
        <p:nvPicPr>
          <p:cNvPr id="2" name="Picture 1"/>
          <p:cNvPicPr>
            <a:picLocks noChangeAspect="1"/>
          </p:cNvPicPr>
          <p:nvPr/>
        </p:nvPicPr>
        <p:blipFill>
          <a:blip r:embed="rId3"/>
          <a:stretch>
            <a:fillRect/>
          </a:stretch>
        </p:blipFill>
        <p:spPr>
          <a:xfrm>
            <a:off x="1961093" y="0"/>
            <a:ext cx="6699633" cy="5143500"/>
          </a:xfrm>
          <a:prstGeom prst="rect">
            <a:avLst/>
          </a:prstGeom>
        </p:spPr>
      </p:pic>
      <p:pic>
        <p:nvPicPr>
          <p:cNvPr id="1030" name="Picture 6" descr="Image result for giannis antetokounmpo greek team"/>
          <p:cNvPicPr>
            <a:picLocks noChangeAspect="1" noChangeArrowheads="1"/>
          </p:cNvPicPr>
          <p:nvPr/>
        </p:nvPicPr>
        <p:blipFill rotWithShape="1">
          <a:blip r:embed="rId4">
            <a:extLst>
              <a:ext uri="{28A0092B-C50C-407E-A947-70E740481C1C}">
                <a14:useLocalDpi xmlns:a14="http://schemas.microsoft.com/office/drawing/2010/main" val="0"/>
              </a:ext>
            </a:extLst>
          </a:blip>
          <a:srcRect l="19489" r="6847"/>
          <a:stretch/>
        </p:blipFill>
        <p:spPr bwMode="auto">
          <a:xfrm>
            <a:off x="4343400" y="1504950"/>
            <a:ext cx="1295400" cy="84492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bwMode="auto">
          <a:xfrm flipV="1">
            <a:off x="4648200" y="819150"/>
            <a:ext cx="1600200" cy="3657600"/>
          </a:xfrm>
          <a:prstGeom prst="straightConnector1">
            <a:avLst/>
          </a:prstGeom>
          <a:solidFill>
            <a:schemeClr val="accent1"/>
          </a:solidFill>
          <a:ln w="1270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23987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EE3B-4790-4FCC-8F6E-420FE07FE12E}"/>
              </a:ext>
            </a:extLst>
          </p:cNvPr>
          <p:cNvSpPr>
            <a:spLocks noGrp="1"/>
          </p:cNvSpPr>
          <p:nvPr>
            <p:ph type="title"/>
          </p:nvPr>
        </p:nvSpPr>
        <p:spPr/>
        <p:txBody>
          <a:bodyPr/>
          <a:lstStyle/>
          <a:p>
            <a:endParaRPr lang="en-CA"/>
          </a:p>
        </p:txBody>
      </p:sp>
      <p:pic>
        <p:nvPicPr>
          <p:cNvPr id="1026" name="Picture 2" descr="M87 Black Hole Size Comparison">
            <a:extLst>
              <a:ext uri="{FF2B5EF4-FFF2-40B4-BE49-F238E27FC236}">
                <a16:creationId xmlns:a16="http://schemas.microsoft.com/office/drawing/2014/main" id="{F137A8B0-20B8-4E65-A237-1B201984A3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0"/>
            <a:ext cx="5106988" cy="51069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4D9B90-9A6D-477F-AC1B-76272BA69020}"/>
              </a:ext>
            </a:extLst>
          </p:cNvPr>
          <p:cNvSpPr txBox="1"/>
          <p:nvPr/>
        </p:nvSpPr>
        <p:spPr>
          <a:xfrm rot="16200000">
            <a:off x="5335469" y="2659599"/>
            <a:ext cx="4333458" cy="523220"/>
          </a:xfrm>
          <a:prstGeom prst="rect">
            <a:avLst/>
          </a:prstGeom>
          <a:noFill/>
        </p:spPr>
        <p:txBody>
          <a:bodyPr wrap="square" rtlCol="0">
            <a:spAutoFit/>
          </a:bodyPr>
          <a:lstStyle/>
          <a:p>
            <a:r>
              <a:rPr lang="en-CA" sz="2800" dirty="0">
                <a:hlinkClick r:id="rId3"/>
              </a:rPr>
              <a:t>https://xkcd.com/2135/</a:t>
            </a:r>
            <a:endParaRPr lang="en-CA" sz="2800" dirty="0"/>
          </a:p>
        </p:txBody>
      </p:sp>
    </p:spTree>
    <p:extLst>
      <p:ext uri="{BB962C8B-B14F-4D97-AF65-F5344CB8AC3E}">
        <p14:creationId xmlns:p14="http://schemas.microsoft.com/office/powerpoint/2010/main" val="185900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45E8-6A50-4B86-8577-AB8B005DD8C8}"/>
              </a:ext>
            </a:extLst>
          </p:cNvPr>
          <p:cNvSpPr>
            <a:spLocks noGrp="1"/>
          </p:cNvSpPr>
          <p:nvPr>
            <p:ph type="title"/>
          </p:nvPr>
        </p:nvSpPr>
        <p:spPr>
          <a:xfrm>
            <a:off x="2606628" y="516731"/>
            <a:ext cx="3930744" cy="434579"/>
          </a:xfrm>
        </p:spPr>
        <p:txBody>
          <a:bodyPr>
            <a:noAutofit/>
          </a:bodyPr>
          <a:lstStyle/>
          <a:p>
            <a:r>
              <a:rPr lang="en-US" sz="3600" dirty="0">
                <a:latin typeface="Tekton Pro" panose="020F0603020208020904" pitchFamily="34" charset="0"/>
              </a:rPr>
              <a:t>Zooming in on M87*</a:t>
            </a:r>
            <a:endParaRPr lang="en-CA" sz="3600" dirty="0">
              <a:latin typeface="Tekton Pro" panose="020F0603020208020904" pitchFamily="34" charset="0"/>
            </a:endParaRPr>
          </a:p>
        </p:txBody>
      </p:sp>
      <p:pic>
        <p:nvPicPr>
          <p:cNvPr id="4" name="Zooming in to the Heart of Messier 87">
            <a:hlinkClick r:id="" action="ppaction://media"/>
            <a:extLst>
              <a:ext uri="{FF2B5EF4-FFF2-40B4-BE49-F238E27FC236}">
                <a16:creationId xmlns:a16="http://schemas.microsoft.com/office/drawing/2014/main" id="{36B664B1-80FD-4999-B2C9-8E74951794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4600" y="1544241"/>
            <a:ext cx="4114800" cy="2314575"/>
          </a:xfrm>
        </p:spPr>
      </p:pic>
      <p:pic>
        <p:nvPicPr>
          <p:cNvPr id="5" name="Picture 4"/>
          <p:cNvPicPr>
            <a:picLocks noChangeAspect="1"/>
          </p:cNvPicPr>
          <p:nvPr/>
        </p:nvPicPr>
        <p:blipFill>
          <a:blip r:embed="rId6"/>
          <a:stretch>
            <a:fillRect/>
          </a:stretch>
        </p:blipFill>
        <p:spPr>
          <a:xfrm>
            <a:off x="6859927" y="4709261"/>
            <a:ext cx="865764" cy="286715"/>
          </a:xfrm>
          <a:prstGeom prst="rect">
            <a:avLst/>
          </a:prstGeom>
        </p:spPr>
      </p:pic>
    </p:spTree>
    <p:extLst>
      <p:ext uri="{BB962C8B-B14F-4D97-AF65-F5344CB8AC3E}">
        <p14:creationId xmlns:p14="http://schemas.microsoft.com/office/powerpoint/2010/main" val="112382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gure 8"/>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5555" t="2481" r="3704"/>
          <a:stretch/>
        </p:blipFill>
        <p:spPr bwMode="auto">
          <a:xfrm>
            <a:off x="4876800" y="1079045"/>
            <a:ext cx="3733802" cy="109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ure 9"/>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3477" r="7082"/>
          <a:stretch/>
        </p:blipFill>
        <p:spPr bwMode="auto">
          <a:xfrm>
            <a:off x="4876801" y="2275247"/>
            <a:ext cx="3733801"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gure 11"/>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3601" r="7090"/>
          <a:stretch/>
        </p:blipFill>
        <p:spPr bwMode="auto">
          <a:xfrm>
            <a:off x="4876800" y="3448065"/>
            <a:ext cx="3729038" cy="110488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65FD5AC-2838-411B-B1A3-DE026A7F356C}"/>
              </a:ext>
            </a:extLst>
          </p:cNvPr>
          <p:cNvSpPr>
            <a:spLocks noGrp="1"/>
          </p:cNvSpPr>
          <p:nvPr>
            <p:ph type="title"/>
          </p:nvPr>
        </p:nvSpPr>
        <p:spPr>
          <a:xfrm>
            <a:off x="457200" y="205200"/>
            <a:ext cx="8229600" cy="857250"/>
          </a:xfrm>
        </p:spPr>
        <p:txBody>
          <a:bodyPr/>
          <a:lstStyle/>
          <a:p>
            <a:r>
              <a:rPr lang="en-CA" sz="3200" dirty="0">
                <a:latin typeface="Tekton Pro" panose="020F0603020208020904" pitchFamily="34" charset="0"/>
              </a:rPr>
              <a:t>How do you improve resolving power?</a:t>
            </a:r>
          </a:p>
        </p:txBody>
      </p:sp>
      <p:grpSp>
        <p:nvGrpSpPr>
          <p:cNvPr id="11" name="Group 10">
            <a:extLst>
              <a:ext uri="{FF2B5EF4-FFF2-40B4-BE49-F238E27FC236}">
                <a16:creationId xmlns:a16="http://schemas.microsoft.com/office/drawing/2014/main" id="{5BB5D683-35C4-4E99-A446-751CE1EADD19}"/>
              </a:ext>
            </a:extLst>
          </p:cNvPr>
          <p:cNvGrpSpPr/>
          <p:nvPr/>
        </p:nvGrpSpPr>
        <p:grpSpPr>
          <a:xfrm>
            <a:off x="2919513" y="1316872"/>
            <a:ext cx="2387892" cy="3418296"/>
            <a:chOff x="471334" y="1352550"/>
            <a:chExt cx="2387892" cy="3418296"/>
          </a:xfrm>
        </p:grpSpPr>
        <p:grpSp>
          <p:nvGrpSpPr>
            <p:cNvPr id="9" name="Group 8">
              <a:extLst>
                <a:ext uri="{FF2B5EF4-FFF2-40B4-BE49-F238E27FC236}">
                  <a16:creationId xmlns:a16="http://schemas.microsoft.com/office/drawing/2014/main" id="{662FA14C-2A7F-4056-8020-ECD698989A91}"/>
                </a:ext>
              </a:extLst>
            </p:cNvPr>
            <p:cNvGrpSpPr/>
            <p:nvPr/>
          </p:nvGrpSpPr>
          <p:grpSpPr>
            <a:xfrm rot="177584">
              <a:off x="471334" y="1352550"/>
              <a:ext cx="2387892" cy="3287893"/>
              <a:chOff x="471334" y="1709911"/>
              <a:chExt cx="2387892" cy="2930531"/>
            </a:xfrm>
          </p:grpSpPr>
          <p:pic>
            <p:nvPicPr>
              <p:cNvPr id="1026" name="Picture 2" descr="Image result for pencil png">
                <a:extLst>
                  <a:ext uri="{FF2B5EF4-FFF2-40B4-BE49-F238E27FC236}">
                    <a16:creationId xmlns:a16="http://schemas.microsoft.com/office/drawing/2014/main" id="{32A28D93-78E1-4A68-B5AE-79A759F62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93235">
                <a:off x="112503" y="2068742"/>
                <a:ext cx="2930056" cy="2212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encil png">
                <a:extLst>
                  <a:ext uri="{FF2B5EF4-FFF2-40B4-BE49-F238E27FC236}">
                    <a16:creationId xmlns:a16="http://schemas.microsoft.com/office/drawing/2014/main" id="{889EB68B-7BF5-4227-9466-B00BB6D22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27139">
                <a:off x="288002" y="2069217"/>
                <a:ext cx="2930056" cy="221239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Image result for elastic band png">
              <a:extLst>
                <a:ext uri="{FF2B5EF4-FFF2-40B4-BE49-F238E27FC236}">
                  <a16:creationId xmlns:a16="http://schemas.microsoft.com/office/drawing/2014/main" id="{A4330622-E102-429E-BDE9-4D784E8CB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17961">
              <a:off x="1381663" y="4008341"/>
              <a:ext cx="426448" cy="714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elastic band png">
              <a:extLst>
                <a:ext uri="{FF2B5EF4-FFF2-40B4-BE49-F238E27FC236}">
                  <a16:creationId xmlns:a16="http://schemas.microsoft.com/office/drawing/2014/main" id="{C565CA68-EDD5-4226-B5CA-27B9BEE1F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17961">
              <a:off x="1381664" y="3982146"/>
              <a:ext cx="426448" cy="714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elastic band png">
              <a:extLst>
                <a:ext uri="{FF2B5EF4-FFF2-40B4-BE49-F238E27FC236}">
                  <a16:creationId xmlns:a16="http://schemas.microsoft.com/office/drawing/2014/main" id="{F7DE1D6A-D4EC-472A-BF9A-C6D4A01209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17961">
              <a:off x="1381663" y="4056741"/>
              <a:ext cx="426448" cy="71410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itle 1">
            <a:extLst>
              <a:ext uri="{FF2B5EF4-FFF2-40B4-BE49-F238E27FC236}">
                <a16:creationId xmlns:a16="http://schemas.microsoft.com/office/drawing/2014/main" id="{0A71B311-BB2A-47B9-86B4-811D0F624CC0}"/>
              </a:ext>
            </a:extLst>
          </p:cNvPr>
          <p:cNvSpPr txBox="1">
            <a:spLocks/>
          </p:cNvSpPr>
          <p:nvPr/>
        </p:nvSpPr>
        <p:spPr bwMode="auto">
          <a:xfrm>
            <a:off x="479611" y="1168468"/>
            <a:ext cx="3250167" cy="346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000" b="0">
                <a:solidFill>
                  <a:schemeClr val="tx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2800" kern="0" dirty="0">
                <a:latin typeface="Tekton Pro" panose="020F0603020208020904" pitchFamily="34" charset="0"/>
              </a:rPr>
              <a:t>Use two pencils to create a narrow wedge.</a:t>
            </a:r>
          </a:p>
          <a:p>
            <a:endParaRPr lang="en-CA" sz="2800" kern="0" dirty="0">
              <a:latin typeface="Tekton Pro" panose="020F0603020208020904" pitchFamily="34" charset="0"/>
            </a:endParaRPr>
          </a:p>
          <a:p>
            <a:r>
              <a:rPr lang="en-CA" sz="2800" kern="0" dirty="0">
                <a:latin typeface="Tekton Pro" panose="020F0603020208020904" pitchFamily="34" charset="0"/>
              </a:rPr>
              <a:t>View two lights through the different widths.</a:t>
            </a:r>
          </a:p>
        </p:txBody>
      </p:sp>
    </p:spTree>
    <p:extLst>
      <p:ext uri="{BB962C8B-B14F-4D97-AF65-F5344CB8AC3E}">
        <p14:creationId xmlns:p14="http://schemas.microsoft.com/office/powerpoint/2010/main" val="38934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828800" y="1962150"/>
            <a:ext cx="5753250" cy="282056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BAAB5A-DFCB-41C8-91DB-ABCAD294F209}"/>
                  </a:ext>
                </a:extLst>
              </p:cNvPr>
              <p:cNvSpPr txBox="1"/>
              <p:nvPr/>
            </p:nvSpPr>
            <p:spPr>
              <a:xfrm>
                <a:off x="685800" y="209550"/>
                <a:ext cx="7585346" cy="12720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lumMod val="50000"/>
                            </a:schemeClr>
                          </a:solidFill>
                          <a:latin typeface="Cambria Math" panose="02040503050406030204" pitchFamily="18" charset="0"/>
                        </a:rPr>
                        <m:t>𝑅𝑒𝑠𝑜𝑙𝑣𝑖𝑛𝑔</m:t>
                      </m:r>
                      <m:r>
                        <a:rPr lang="en-US" b="0" i="1" smtClean="0">
                          <a:solidFill>
                            <a:schemeClr val="accent1">
                              <a:lumMod val="50000"/>
                            </a:schemeClr>
                          </a:solidFill>
                          <a:latin typeface="Cambria Math" panose="02040503050406030204" pitchFamily="18" charset="0"/>
                        </a:rPr>
                        <m:t> </m:t>
                      </m:r>
                      <m:r>
                        <a:rPr lang="en-US" b="0" i="1" smtClean="0">
                          <a:solidFill>
                            <a:schemeClr val="accent1">
                              <a:lumMod val="50000"/>
                            </a:schemeClr>
                          </a:solidFill>
                          <a:latin typeface="Cambria Math" panose="02040503050406030204" pitchFamily="18" charset="0"/>
                        </a:rPr>
                        <m:t>𝑃𝑜𝑤𝑒𝑟</m:t>
                      </m:r>
                      <m:r>
                        <a:rPr lang="en-US" b="0" i="1" smtClean="0">
                          <a:solidFill>
                            <a:schemeClr val="accent1">
                              <a:lumMod val="50000"/>
                            </a:schemeClr>
                          </a:solidFill>
                          <a:latin typeface="Cambria Math" panose="02040503050406030204" pitchFamily="18" charset="0"/>
                          <a:ea typeface="Cambria Math" panose="02040503050406030204" pitchFamily="18" charset="0"/>
                        </a:rPr>
                        <m:t>∝</m:t>
                      </m:r>
                      <m:f>
                        <m:fPr>
                          <m:ctrlPr>
                            <a:rPr lang="en-US" b="0" i="1" smtClean="0">
                              <a:solidFill>
                                <a:schemeClr val="accent1">
                                  <a:lumMod val="50000"/>
                                </a:schemeClr>
                              </a:solidFill>
                              <a:latin typeface="Cambria Math" panose="02040503050406030204" pitchFamily="18" charset="0"/>
                              <a:ea typeface="Cambria Math" panose="02040503050406030204" pitchFamily="18" charset="0"/>
                            </a:rPr>
                          </m:ctrlPr>
                        </m:fPr>
                        <m:num>
                          <m:r>
                            <a:rPr lang="en-US" b="0" i="1" smtClean="0">
                              <a:solidFill>
                                <a:schemeClr val="accent1">
                                  <a:lumMod val="50000"/>
                                </a:schemeClr>
                              </a:solidFill>
                              <a:latin typeface="Cambria Math" panose="02040503050406030204" pitchFamily="18" charset="0"/>
                              <a:ea typeface="Cambria Math" panose="02040503050406030204" pitchFamily="18" charset="0"/>
                            </a:rPr>
                            <m:t>1</m:t>
                          </m:r>
                        </m:num>
                        <m:den>
                          <m:r>
                            <a:rPr lang="en-US" b="0" i="1" smtClean="0">
                              <a:solidFill>
                                <a:schemeClr val="accent1">
                                  <a:lumMod val="50000"/>
                                </a:schemeClr>
                              </a:solidFill>
                              <a:latin typeface="Cambria Math" panose="02040503050406030204" pitchFamily="18" charset="0"/>
                              <a:ea typeface="Cambria Math" panose="02040503050406030204" pitchFamily="18" charset="0"/>
                            </a:rPr>
                            <m:t>𝐷𝑖𝑎𝑚𝑒𝑡𝑒𝑟</m:t>
                          </m:r>
                        </m:den>
                      </m:f>
                    </m:oMath>
                  </m:oMathPara>
                </a14:m>
                <a:endParaRPr lang="en-US" dirty="0">
                  <a:solidFill>
                    <a:schemeClr val="accent1">
                      <a:lumMod val="50000"/>
                    </a:schemeClr>
                  </a:solidFill>
                </a:endParaRPr>
              </a:p>
            </p:txBody>
          </p:sp>
        </mc:Choice>
        <mc:Fallback xmlns="">
          <p:sp>
            <p:nvSpPr>
              <p:cNvPr id="4" name="TextBox 3">
                <a:extLst>
                  <a:ext uri="{FF2B5EF4-FFF2-40B4-BE49-F238E27FC236}">
                    <a16:creationId xmlns:a16="http://schemas.microsoft.com/office/drawing/2014/main" id="{4EBAAB5A-DFCB-41C8-91DB-ABCAD294F209}"/>
                  </a:ext>
                </a:extLst>
              </p:cNvPr>
              <p:cNvSpPr txBox="1">
                <a:spLocks noRot="1" noChangeAspect="1" noMove="1" noResize="1" noEditPoints="1" noAdjustHandles="1" noChangeArrowheads="1" noChangeShapeType="1" noTextEdit="1"/>
              </p:cNvSpPr>
              <p:nvPr/>
            </p:nvSpPr>
            <p:spPr>
              <a:xfrm>
                <a:off x="685800" y="209550"/>
                <a:ext cx="7585346" cy="127208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057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i.kinja-img.com/gawker-media/image/upload/s--VkR4DKN1--/c_scale,fl_progressive,q_80,w_800/rchzhuhxwlvacqojcqu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553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26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latin typeface="Tekton Pro" panose="020F0603020208020904" pitchFamily="34" charset="0"/>
              </a:rPr>
              <a:t>Event Horizon Telescope</a:t>
            </a:r>
          </a:p>
        </p:txBody>
      </p:sp>
      <p:pic>
        <p:nvPicPr>
          <p:cNvPr id="4" name="Content Placeholder 3"/>
          <p:cNvPicPr>
            <a:picLocks noGrp="1" noChangeAspect="1"/>
          </p:cNvPicPr>
          <p:nvPr>
            <p:ph idx="1"/>
          </p:nvPr>
        </p:nvPicPr>
        <p:blipFill>
          <a:blip r:embed="rId3"/>
          <a:stretch>
            <a:fillRect/>
          </a:stretch>
        </p:blipFill>
        <p:spPr>
          <a:xfrm>
            <a:off x="1628525" y="1200150"/>
            <a:ext cx="5886950" cy="2961617"/>
          </a:xfrm>
          <a:prstGeom prst="rect">
            <a:avLst/>
          </a:prstGeom>
        </p:spPr>
      </p:pic>
    </p:spTree>
    <p:extLst>
      <p:ext uri="{BB962C8B-B14F-4D97-AF65-F5344CB8AC3E}">
        <p14:creationId xmlns:p14="http://schemas.microsoft.com/office/powerpoint/2010/main" val="268503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31A2FA"/>
                </a:solidFill>
              </a:rPr>
              <a:t>More telescopes gives more resolution…</a:t>
            </a:r>
          </a:p>
        </p:txBody>
      </p:sp>
      <p:pic>
        <p:nvPicPr>
          <p:cNvPr id="4" name="Content Placeholder 3"/>
          <p:cNvPicPr>
            <a:picLocks noGrp="1" noChangeAspect="1"/>
          </p:cNvPicPr>
          <p:nvPr>
            <p:ph idx="1"/>
          </p:nvPr>
        </p:nvPicPr>
        <p:blipFill rotWithShape="1">
          <a:blip r:embed="rId3"/>
          <a:srcRect l="32918"/>
          <a:stretch/>
        </p:blipFill>
        <p:spPr>
          <a:xfrm>
            <a:off x="2272937" y="1962150"/>
            <a:ext cx="4831590" cy="2385188"/>
          </a:xfrm>
          <a:prstGeom prst="rect">
            <a:avLst/>
          </a:prstGeom>
        </p:spPr>
      </p:pic>
      <p:grpSp>
        <p:nvGrpSpPr>
          <p:cNvPr id="37" name="Group 36">
            <a:extLst>
              <a:ext uri="{FF2B5EF4-FFF2-40B4-BE49-F238E27FC236}">
                <a16:creationId xmlns:a16="http://schemas.microsoft.com/office/drawing/2014/main" id="{F210DC15-6B23-44BC-943C-5855852BF457}"/>
              </a:ext>
            </a:extLst>
          </p:cNvPr>
          <p:cNvGrpSpPr/>
          <p:nvPr/>
        </p:nvGrpSpPr>
        <p:grpSpPr>
          <a:xfrm>
            <a:off x="2881021" y="1470982"/>
            <a:ext cx="4106959" cy="3367524"/>
            <a:chOff x="2881021" y="1470982"/>
            <a:chExt cx="4106959" cy="3367524"/>
          </a:xfrm>
        </p:grpSpPr>
        <p:grpSp>
          <p:nvGrpSpPr>
            <p:cNvPr id="35" name="Group 34">
              <a:extLst>
                <a:ext uri="{FF2B5EF4-FFF2-40B4-BE49-F238E27FC236}">
                  <a16:creationId xmlns:a16="http://schemas.microsoft.com/office/drawing/2014/main" id="{42D66F16-FDE5-49BB-9A31-ED145FE8B17A}"/>
                </a:ext>
              </a:extLst>
            </p:cNvPr>
            <p:cNvGrpSpPr/>
            <p:nvPr/>
          </p:nvGrpSpPr>
          <p:grpSpPr>
            <a:xfrm>
              <a:off x="2881021" y="1470982"/>
              <a:ext cx="1233779" cy="3367524"/>
              <a:chOff x="2881021" y="1470982"/>
              <a:chExt cx="1233779" cy="3367524"/>
            </a:xfrm>
          </p:grpSpPr>
          <p:grpSp>
            <p:nvGrpSpPr>
              <p:cNvPr id="31" name="Group 30">
                <a:extLst>
                  <a:ext uri="{FF2B5EF4-FFF2-40B4-BE49-F238E27FC236}">
                    <a16:creationId xmlns:a16="http://schemas.microsoft.com/office/drawing/2014/main" id="{AC1E5E5A-CA47-4975-9AD9-2D3582822678}"/>
                  </a:ext>
                </a:extLst>
              </p:cNvPr>
              <p:cNvGrpSpPr/>
              <p:nvPr/>
            </p:nvGrpSpPr>
            <p:grpSpPr>
              <a:xfrm>
                <a:off x="2920220" y="1470982"/>
                <a:ext cx="1194580" cy="446037"/>
                <a:chOff x="2729560" y="1470982"/>
                <a:chExt cx="1194580" cy="446037"/>
              </a:xfrm>
            </p:grpSpPr>
            <p:pic>
              <p:nvPicPr>
                <p:cNvPr id="6" name="Picture 5"/>
                <p:cNvPicPr>
                  <a:picLocks noChangeAspect="1"/>
                </p:cNvPicPr>
                <p:nvPr/>
              </p:nvPicPr>
              <p:blipFill>
                <a:blip r:embed="rId4"/>
                <a:stretch>
                  <a:fillRect/>
                </a:stretch>
              </p:blipFill>
              <p:spPr>
                <a:xfrm>
                  <a:off x="2729560" y="1470982"/>
                  <a:ext cx="297358" cy="446037"/>
                </a:xfrm>
                <a:prstGeom prst="rect">
                  <a:avLst/>
                </a:prstGeom>
              </p:spPr>
            </p:pic>
            <p:pic>
              <p:nvPicPr>
                <p:cNvPr id="7" name="Picture 6"/>
                <p:cNvPicPr>
                  <a:picLocks noChangeAspect="1"/>
                </p:cNvPicPr>
                <p:nvPr/>
              </p:nvPicPr>
              <p:blipFill>
                <a:blip r:embed="rId5"/>
                <a:stretch>
                  <a:fillRect/>
                </a:stretch>
              </p:blipFill>
              <p:spPr>
                <a:xfrm>
                  <a:off x="3027262" y="1470982"/>
                  <a:ext cx="298730" cy="445047"/>
                </a:xfrm>
                <a:prstGeom prst="rect">
                  <a:avLst/>
                </a:prstGeom>
              </p:spPr>
            </p:pic>
            <p:pic>
              <p:nvPicPr>
                <p:cNvPr id="8" name="Picture 7"/>
                <p:cNvPicPr>
                  <a:picLocks noChangeAspect="1"/>
                </p:cNvPicPr>
                <p:nvPr/>
              </p:nvPicPr>
              <p:blipFill>
                <a:blip r:embed="rId5"/>
                <a:stretch>
                  <a:fillRect/>
                </a:stretch>
              </p:blipFill>
              <p:spPr>
                <a:xfrm>
                  <a:off x="3326336" y="1470982"/>
                  <a:ext cx="298730" cy="445047"/>
                </a:xfrm>
                <a:prstGeom prst="rect">
                  <a:avLst/>
                </a:prstGeom>
              </p:spPr>
            </p:pic>
            <p:pic>
              <p:nvPicPr>
                <p:cNvPr id="9" name="Picture 8"/>
                <p:cNvPicPr>
                  <a:picLocks noChangeAspect="1"/>
                </p:cNvPicPr>
                <p:nvPr/>
              </p:nvPicPr>
              <p:blipFill>
                <a:blip r:embed="rId5"/>
                <a:stretch>
                  <a:fillRect/>
                </a:stretch>
              </p:blipFill>
              <p:spPr>
                <a:xfrm>
                  <a:off x="3625410" y="1470982"/>
                  <a:ext cx="298730" cy="445047"/>
                </a:xfrm>
                <a:prstGeom prst="rect">
                  <a:avLst/>
                </a:prstGeom>
              </p:spPr>
            </p:pic>
          </p:grpSp>
          <p:grpSp>
            <p:nvGrpSpPr>
              <p:cNvPr id="30" name="Group 29">
                <a:extLst>
                  <a:ext uri="{FF2B5EF4-FFF2-40B4-BE49-F238E27FC236}">
                    <a16:creationId xmlns:a16="http://schemas.microsoft.com/office/drawing/2014/main" id="{816B68DD-FEF0-47E0-ACF7-921154E332C0}"/>
                  </a:ext>
                </a:extLst>
              </p:cNvPr>
              <p:cNvGrpSpPr/>
              <p:nvPr/>
            </p:nvGrpSpPr>
            <p:grpSpPr>
              <a:xfrm>
                <a:off x="2881021" y="4393459"/>
                <a:ext cx="1233779" cy="445047"/>
                <a:chOff x="2728188" y="4393459"/>
                <a:chExt cx="1233779" cy="445047"/>
              </a:xfrm>
            </p:grpSpPr>
            <p:pic>
              <p:nvPicPr>
                <p:cNvPr id="10" name="Picture 9"/>
                <p:cNvPicPr>
                  <a:picLocks noChangeAspect="1"/>
                </p:cNvPicPr>
                <p:nvPr/>
              </p:nvPicPr>
              <p:blipFill>
                <a:blip r:embed="rId5"/>
                <a:stretch>
                  <a:fillRect/>
                </a:stretch>
              </p:blipFill>
              <p:spPr>
                <a:xfrm>
                  <a:off x="2728188" y="4393459"/>
                  <a:ext cx="298730" cy="445047"/>
                </a:xfrm>
                <a:prstGeom prst="rect">
                  <a:avLst/>
                </a:prstGeom>
              </p:spPr>
            </p:pic>
            <p:pic>
              <p:nvPicPr>
                <p:cNvPr id="11" name="Picture 10"/>
                <p:cNvPicPr>
                  <a:picLocks noChangeAspect="1"/>
                </p:cNvPicPr>
                <p:nvPr/>
              </p:nvPicPr>
              <p:blipFill>
                <a:blip r:embed="rId5"/>
                <a:stretch>
                  <a:fillRect/>
                </a:stretch>
              </p:blipFill>
              <p:spPr>
                <a:xfrm>
                  <a:off x="3039871" y="4393459"/>
                  <a:ext cx="298730" cy="445047"/>
                </a:xfrm>
                <a:prstGeom prst="rect">
                  <a:avLst/>
                </a:prstGeom>
              </p:spPr>
            </p:pic>
            <p:pic>
              <p:nvPicPr>
                <p:cNvPr id="12" name="Picture 11"/>
                <p:cNvPicPr>
                  <a:picLocks noChangeAspect="1"/>
                </p:cNvPicPr>
                <p:nvPr/>
              </p:nvPicPr>
              <p:blipFill>
                <a:blip r:embed="rId5"/>
                <a:stretch>
                  <a:fillRect/>
                </a:stretch>
              </p:blipFill>
              <p:spPr>
                <a:xfrm>
                  <a:off x="3351554" y="4393459"/>
                  <a:ext cx="298730" cy="445047"/>
                </a:xfrm>
                <a:prstGeom prst="rect">
                  <a:avLst/>
                </a:prstGeom>
              </p:spPr>
            </p:pic>
            <p:pic>
              <p:nvPicPr>
                <p:cNvPr id="26" name="Picture 25"/>
                <p:cNvPicPr>
                  <a:picLocks noChangeAspect="1"/>
                </p:cNvPicPr>
                <p:nvPr/>
              </p:nvPicPr>
              <p:blipFill>
                <a:blip r:embed="rId5"/>
                <a:stretch>
                  <a:fillRect/>
                </a:stretch>
              </p:blipFill>
              <p:spPr>
                <a:xfrm>
                  <a:off x="3663237" y="4393459"/>
                  <a:ext cx="298730" cy="445047"/>
                </a:xfrm>
                <a:prstGeom prst="rect">
                  <a:avLst/>
                </a:prstGeom>
              </p:spPr>
            </p:pic>
          </p:grpSp>
        </p:grpSp>
        <p:grpSp>
          <p:nvGrpSpPr>
            <p:cNvPr id="36" name="Group 35">
              <a:extLst>
                <a:ext uri="{FF2B5EF4-FFF2-40B4-BE49-F238E27FC236}">
                  <a16:creationId xmlns:a16="http://schemas.microsoft.com/office/drawing/2014/main" id="{71A0EC4E-07F0-4F2E-AF56-D46849F9966D}"/>
                </a:ext>
              </a:extLst>
            </p:cNvPr>
            <p:cNvGrpSpPr/>
            <p:nvPr/>
          </p:nvGrpSpPr>
          <p:grpSpPr>
            <a:xfrm>
              <a:off x="4862803" y="1496082"/>
              <a:ext cx="2125177" cy="3311128"/>
              <a:chOff x="4862803" y="1496082"/>
              <a:chExt cx="2125177" cy="3311128"/>
            </a:xfrm>
          </p:grpSpPr>
          <p:grpSp>
            <p:nvGrpSpPr>
              <p:cNvPr id="34" name="Group 33">
                <a:extLst>
                  <a:ext uri="{FF2B5EF4-FFF2-40B4-BE49-F238E27FC236}">
                    <a16:creationId xmlns:a16="http://schemas.microsoft.com/office/drawing/2014/main" id="{882BED5D-C9EF-4AF0-9C7C-1B2161FB51F6}"/>
                  </a:ext>
                </a:extLst>
              </p:cNvPr>
              <p:cNvGrpSpPr/>
              <p:nvPr/>
            </p:nvGrpSpPr>
            <p:grpSpPr>
              <a:xfrm>
                <a:off x="4862803" y="1496082"/>
                <a:ext cx="2071397" cy="445047"/>
                <a:chOff x="4838756" y="1496082"/>
                <a:chExt cx="2071397" cy="445047"/>
              </a:xfrm>
            </p:grpSpPr>
            <p:pic>
              <p:nvPicPr>
                <p:cNvPr id="13" name="Picture 12"/>
                <p:cNvPicPr>
                  <a:picLocks noChangeAspect="1"/>
                </p:cNvPicPr>
                <p:nvPr/>
              </p:nvPicPr>
              <p:blipFill>
                <a:blip r:embed="rId5"/>
                <a:stretch>
                  <a:fillRect/>
                </a:stretch>
              </p:blipFill>
              <p:spPr>
                <a:xfrm>
                  <a:off x="5429646" y="1496082"/>
                  <a:ext cx="298730" cy="445047"/>
                </a:xfrm>
                <a:prstGeom prst="rect">
                  <a:avLst/>
                </a:prstGeom>
              </p:spPr>
            </p:pic>
            <p:pic>
              <p:nvPicPr>
                <p:cNvPr id="14" name="Picture 13"/>
                <p:cNvPicPr>
                  <a:picLocks noChangeAspect="1"/>
                </p:cNvPicPr>
                <p:nvPr/>
              </p:nvPicPr>
              <p:blipFill>
                <a:blip r:embed="rId5"/>
                <a:stretch>
                  <a:fillRect/>
                </a:stretch>
              </p:blipFill>
              <p:spPr>
                <a:xfrm>
                  <a:off x="5725091" y="1496082"/>
                  <a:ext cx="298730" cy="445047"/>
                </a:xfrm>
                <a:prstGeom prst="rect">
                  <a:avLst/>
                </a:prstGeom>
              </p:spPr>
            </p:pic>
            <p:pic>
              <p:nvPicPr>
                <p:cNvPr id="15" name="Picture 14"/>
                <p:cNvPicPr>
                  <a:picLocks noChangeAspect="1"/>
                </p:cNvPicPr>
                <p:nvPr/>
              </p:nvPicPr>
              <p:blipFill>
                <a:blip r:embed="rId5"/>
                <a:stretch>
                  <a:fillRect/>
                </a:stretch>
              </p:blipFill>
              <p:spPr>
                <a:xfrm>
                  <a:off x="6020536" y="1496082"/>
                  <a:ext cx="298730" cy="445047"/>
                </a:xfrm>
                <a:prstGeom prst="rect">
                  <a:avLst/>
                </a:prstGeom>
              </p:spPr>
            </p:pic>
            <p:pic>
              <p:nvPicPr>
                <p:cNvPr id="16" name="Picture 15"/>
                <p:cNvPicPr>
                  <a:picLocks noChangeAspect="1"/>
                </p:cNvPicPr>
                <p:nvPr/>
              </p:nvPicPr>
              <p:blipFill>
                <a:blip r:embed="rId5"/>
                <a:stretch>
                  <a:fillRect/>
                </a:stretch>
              </p:blipFill>
              <p:spPr>
                <a:xfrm>
                  <a:off x="6315980" y="1496082"/>
                  <a:ext cx="298730" cy="445047"/>
                </a:xfrm>
                <a:prstGeom prst="rect">
                  <a:avLst/>
                </a:prstGeom>
              </p:spPr>
            </p:pic>
            <p:pic>
              <p:nvPicPr>
                <p:cNvPr id="17" name="Picture 16"/>
                <p:cNvPicPr>
                  <a:picLocks noChangeAspect="1"/>
                </p:cNvPicPr>
                <p:nvPr/>
              </p:nvPicPr>
              <p:blipFill>
                <a:blip r:embed="rId5"/>
                <a:stretch>
                  <a:fillRect/>
                </a:stretch>
              </p:blipFill>
              <p:spPr>
                <a:xfrm>
                  <a:off x="6611423" y="1496082"/>
                  <a:ext cx="298730" cy="445047"/>
                </a:xfrm>
                <a:prstGeom prst="rect">
                  <a:avLst/>
                </a:prstGeom>
              </p:spPr>
            </p:pic>
            <p:pic>
              <p:nvPicPr>
                <p:cNvPr id="18" name="Picture 17"/>
                <p:cNvPicPr>
                  <a:picLocks noChangeAspect="1"/>
                </p:cNvPicPr>
                <p:nvPr/>
              </p:nvPicPr>
              <p:blipFill>
                <a:blip r:embed="rId5"/>
                <a:stretch>
                  <a:fillRect/>
                </a:stretch>
              </p:blipFill>
              <p:spPr>
                <a:xfrm>
                  <a:off x="5134201" y="1496082"/>
                  <a:ext cx="298730" cy="445047"/>
                </a:xfrm>
                <a:prstGeom prst="rect">
                  <a:avLst/>
                </a:prstGeom>
              </p:spPr>
            </p:pic>
            <p:pic>
              <p:nvPicPr>
                <p:cNvPr id="19" name="Picture 18"/>
                <p:cNvPicPr>
                  <a:picLocks noChangeAspect="1"/>
                </p:cNvPicPr>
                <p:nvPr/>
              </p:nvPicPr>
              <p:blipFill>
                <a:blip r:embed="rId5"/>
                <a:stretch>
                  <a:fillRect/>
                </a:stretch>
              </p:blipFill>
              <p:spPr>
                <a:xfrm>
                  <a:off x="4838756" y="1496082"/>
                  <a:ext cx="298730" cy="445047"/>
                </a:xfrm>
                <a:prstGeom prst="rect">
                  <a:avLst/>
                </a:prstGeom>
              </p:spPr>
            </p:pic>
          </p:grpSp>
          <p:grpSp>
            <p:nvGrpSpPr>
              <p:cNvPr id="33" name="Group 32">
                <a:extLst>
                  <a:ext uri="{FF2B5EF4-FFF2-40B4-BE49-F238E27FC236}">
                    <a16:creationId xmlns:a16="http://schemas.microsoft.com/office/drawing/2014/main" id="{7B02BBB7-12B6-4825-948D-B5DE9F93A03B}"/>
                  </a:ext>
                </a:extLst>
              </p:cNvPr>
              <p:cNvGrpSpPr/>
              <p:nvPr/>
            </p:nvGrpSpPr>
            <p:grpSpPr>
              <a:xfrm>
                <a:off x="4866172" y="4362163"/>
                <a:ext cx="2121808" cy="445047"/>
                <a:chOff x="4866172" y="4362163"/>
                <a:chExt cx="2121808" cy="445047"/>
              </a:xfrm>
            </p:grpSpPr>
            <p:pic>
              <p:nvPicPr>
                <p:cNvPr id="20" name="Picture 19"/>
                <p:cNvPicPr>
                  <a:picLocks noChangeAspect="1"/>
                </p:cNvPicPr>
                <p:nvPr/>
              </p:nvPicPr>
              <p:blipFill>
                <a:blip r:embed="rId5"/>
                <a:stretch>
                  <a:fillRect/>
                </a:stretch>
              </p:blipFill>
              <p:spPr>
                <a:xfrm>
                  <a:off x="6689250" y="4362163"/>
                  <a:ext cx="298730" cy="445047"/>
                </a:xfrm>
                <a:prstGeom prst="rect">
                  <a:avLst/>
                </a:prstGeom>
              </p:spPr>
            </p:pic>
            <p:pic>
              <p:nvPicPr>
                <p:cNvPr id="21" name="Picture 20"/>
                <p:cNvPicPr>
                  <a:picLocks noChangeAspect="1"/>
                </p:cNvPicPr>
                <p:nvPr/>
              </p:nvPicPr>
              <p:blipFill>
                <a:blip r:embed="rId5"/>
                <a:stretch>
                  <a:fillRect/>
                </a:stretch>
              </p:blipFill>
              <p:spPr>
                <a:xfrm>
                  <a:off x="6385402" y="4362163"/>
                  <a:ext cx="298730" cy="445047"/>
                </a:xfrm>
                <a:prstGeom prst="rect">
                  <a:avLst/>
                </a:prstGeom>
              </p:spPr>
            </p:pic>
            <p:pic>
              <p:nvPicPr>
                <p:cNvPr id="22" name="Picture 21"/>
                <p:cNvPicPr>
                  <a:picLocks noChangeAspect="1"/>
                </p:cNvPicPr>
                <p:nvPr/>
              </p:nvPicPr>
              <p:blipFill>
                <a:blip r:embed="rId5"/>
                <a:stretch>
                  <a:fillRect/>
                </a:stretch>
              </p:blipFill>
              <p:spPr>
                <a:xfrm>
                  <a:off x="6081556" y="4362163"/>
                  <a:ext cx="298730" cy="445047"/>
                </a:xfrm>
                <a:prstGeom prst="rect">
                  <a:avLst/>
                </a:prstGeom>
              </p:spPr>
            </p:pic>
            <p:pic>
              <p:nvPicPr>
                <p:cNvPr id="23" name="Picture 22"/>
                <p:cNvPicPr>
                  <a:picLocks noChangeAspect="1"/>
                </p:cNvPicPr>
                <p:nvPr/>
              </p:nvPicPr>
              <p:blipFill>
                <a:blip r:embed="rId5"/>
                <a:stretch>
                  <a:fillRect/>
                </a:stretch>
              </p:blipFill>
              <p:spPr>
                <a:xfrm>
                  <a:off x="5777710" y="4362163"/>
                  <a:ext cx="298730" cy="445047"/>
                </a:xfrm>
                <a:prstGeom prst="rect">
                  <a:avLst/>
                </a:prstGeom>
              </p:spPr>
            </p:pic>
            <p:pic>
              <p:nvPicPr>
                <p:cNvPr id="24" name="Picture 23"/>
                <p:cNvPicPr>
                  <a:picLocks noChangeAspect="1"/>
                </p:cNvPicPr>
                <p:nvPr/>
              </p:nvPicPr>
              <p:blipFill>
                <a:blip r:embed="rId5"/>
                <a:stretch>
                  <a:fillRect/>
                </a:stretch>
              </p:blipFill>
              <p:spPr>
                <a:xfrm>
                  <a:off x="5473864" y="4362163"/>
                  <a:ext cx="298730" cy="445047"/>
                </a:xfrm>
                <a:prstGeom prst="rect">
                  <a:avLst/>
                </a:prstGeom>
              </p:spPr>
            </p:pic>
            <p:pic>
              <p:nvPicPr>
                <p:cNvPr id="25" name="Picture 24"/>
                <p:cNvPicPr>
                  <a:picLocks noChangeAspect="1"/>
                </p:cNvPicPr>
                <p:nvPr/>
              </p:nvPicPr>
              <p:blipFill>
                <a:blip r:embed="rId5"/>
                <a:stretch>
                  <a:fillRect/>
                </a:stretch>
              </p:blipFill>
              <p:spPr>
                <a:xfrm>
                  <a:off x="5170018" y="4362163"/>
                  <a:ext cx="298730" cy="445047"/>
                </a:xfrm>
                <a:prstGeom prst="rect">
                  <a:avLst/>
                </a:prstGeom>
              </p:spPr>
            </p:pic>
            <p:pic>
              <p:nvPicPr>
                <p:cNvPr id="27" name="Picture 26"/>
                <p:cNvPicPr>
                  <a:picLocks noChangeAspect="1"/>
                </p:cNvPicPr>
                <p:nvPr/>
              </p:nvPicPr>
              <p:blipFill>
                <a:blip r:embed="rId5"/>
                <a:stretch>
                  <a:fillRect/>
                </a:stretch>
              </p:blipFill>
              <p:spPr>
                <a:xfrm>
                  <a:off x="4866172" y="4362163"/>
                  <a:ext cx="298730" cy="445047"/>
                </a:xfrm>
                <a:prstGeom prst="rect">
                  <a:avLst/>
                </a:prstGeom>
              </p:spPr>
            </p:pic>
          </p:grpSp>
        </p:grpSp>
      </p:grpSp>
    </p:spTree>
    <p:extLst>
      <p:ext uri="{BB962C8B-B14F-4D97-AF65-F5344CB8AC3E}">
        <p14:creationId xmlns:p14="http://schemas.microsoft.com/office/powerpoint/2010/main" val="29716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Event Horizon Telescope</a:t>
            </a:r>
          </a:p>
        </p:txBody>
      </p:sp>
      <p:pic>
        <p:nvPicPr>
          <p:cNvPr id="4" name="Picture 3"/>
          <p:cNvPicPr>
            <a:picLocks noChangeAspect="1"/>
          </p:cNvPicPr>
          <p:nvPr/>
        </p:nvPicPr>
        <p:blipFill>
          <a:blip r:embed="rId3"/>
          <a:stretch>
            <a:fillRect/>
          </a:stretch>
        </p:blipFill>
        <p:spPr>
          <a:xfrm>
            <a:off x="2438400" y="1374648"/>
            <a:ext cx="4191000" cy="2975610"/>
          </a:xfrm>
          <a:prstGeom prst="rect">
            <a:avLst/>
          </a:prstGeom>
        </p:spPr>
      </p:pic>
      <p:pic>
        <p:nvPicPr>
          <p:cNvPr id="5" name="Picture 4">
            <a:extLst>
              <a:ext uri="{FF2B5EF4-FFF2-40B4-BE49-F238E27FC236}">
                <a16:creationId xmlns:a16="http://schemas.microsoft.com/office/drawing/2014/main" id="{3E069019-319D-431D-B187-FF5D3F0E37FC}"/>
              </a:ext>
            </a:extLst>
          </p:cNvPr>
          <p:cNvPicPr>
            <a:picLocks noChangeAspect="1"/>
          </p:cNvPicPr>
          <p:nvPr/>
        </p:nvPicPr>
        <p:blipFill>
          <a:blip r:embed="rId4"/>
          <a:stretch>
            <a:fillRect/>
          </a:stretch>
        </p:blipFill>
        <p:spPr>
          <a:xfrm>
            <a:off x="616324" y="-171450"/>
            <a:ext cx="7245723" cy="5598968"/>
          </a:xfrm>
          <a:prstGeom prst="rect">
            <a:avLst/>
          </a:prstGeom>
        </p:spPr>
      </p:pic>
    </p:spTree>
    <p:extLst>
      <p:ext uri="{BB962C8B-B14F-4D97-AF65-F5344CB8AC3E}">
        <p14:creationId xmlns:p14="http://schemas.microsoft.com/office/powerpoint/2010/main" val="427726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MTEhMUEhMWFhUXGCAbGBgYGRsfIBsbGyAfHSAgIBofHyggHh4lHh8gIjEiKSkrLi4vHSAzODMtNygtLysBCgoKDg0OGxAQGy0lICYyLS8tMS8vLTU1Ly8vLS0vLS0vLS8tLS01LS0tLS0tLS0tLS0vLS0tLS0tLS0tLS0tLf/AABEIALUBFgMBIgACEQEDEQH/xAAcAAACAgMBAQAAAAAAAAAAAAAFBgQHAAIDAQj/xABCEAACAQIFAgQDBgQDBgYDAAABAhEDIQAEEjFBBVEGEyJhMnGBFEJSkaGxI8HR8AczYhVygpLh8SQlQ3OywhZjov/EABoBAAMBAQEBAAAAAAAAAAAAAAECAwQABQb/xAAzEQACAgIBAgMHAwMEAwAAAAAAAQIRAyESMUEEUfATImFxgZHRobHBMuHxIzRCcgUUM//aAAwDAQACEQMRAD8Ar7rlcCm+m4nTYbT3HGFcHt+WHHr2QTzXpOZKQdSzcGDtzFpHGFnM9MZRqWHT8S3H1HGPW8UpTlzW0ef4VxhHg9P4kYN/fOGDo3iFkIWqSQNmHxD+uAC0yYkgTsePzx5VUgwYnvNj88Z8eaUH7rNGTDHIqkWGqqylqUQRsNmuNr2MTbG2bCUySo9e7jaPVf5G7H3jCN0zqlSifSfTyvB/64t7wf0oV9GYZCpZfSG/DIhj+Xp/Pti0p465x012+PwIRhkT4S2vP8krwR4aZf4lWNZuLfAp2H+9+0/kc8U+Ivs6CjQH8ZrAC+gHY/7x4H1Pv74k64mSpQsGqw9AP/yb2/fbvCL0PqNSnXeqw1tDeZqiY+9BItUHbtI+eO555mr3cUdI1yvTa+tgaTGpGpgTeO/vfc++Pa2ULqqvTBD3X1bxabXAH/TByr1A1HFSm4kGaWmdYYnYk8ETINgP159SznkqalQ+ZXqGAOSeABwox5WTwMY5uUm7TNMMvKGugJqqtOKNJTUrvACgfy2gRju3Sny1JHqroqF7kveoDuAosAvLe8c4m+FumVKerO5haiVAylTIJdDIamKVoJGxJkGLQDLV1HptDMVFzZmrQZNJF/4Z21QTIAklgbqfVfjRI6Kpnbp/WV8kOzqiKLE8/rb5YBpRyubzSKxZlaQG29R/Ixbt2woZikyu9IurBCQGkEMvBBFoIg/XE/J1tI1rINP1ah7XEYaM+w0o3v19xz65klXJ5VGVmWnNj2Rau8GDAE73jHreEstRUVaTq5V6ZgTIJqIJu5i02jCv0DqHUq+YeinUNBRdal0VtSCOSlzDDnvjpS6pm7f+b0lJEnTlPrv5IkcziquiDLAy3g/JlEJoknSD8bdp/FgYPC2Vd6yOoRKbDTqLWDSSJ1DmOcAXzPUASD1gWMGMpO3YinGNHzmdEaur2bYjKE/nFOxB4wUnejrNuvdEpJXp0qCjQFJ1rMEkEspJYzpGg7/fwsVOmUqFKozrNY1ytOTsqsZP6Af8QxA8T+I895uj7Y7qPSG0+Vv3XSCMa0EqQPMZmcy7aiTd9zfkxJxKV8rKRroWf4R6/l1paPMNOoeG2+hPpPyscD/F2e1MtN2VGZo1NOk8wTwDETxOErL8mw7YcvD/AEH7RlwrKf4xk1NxTRTphZtrMNA4mT2Mud6KtOK2QfDPU6vTauqqk0Ws6C7UhO4HAtJA3AH4RLR1PpyVqAqSis0tpMaknaRN+zD2tgF4pFCuadDLjSKQVEqFvS52CD8RFwCSATqm0Yk9A6uclW0sB5DBRUgg+UdC6edp1yN+d8XSXHjLa/czPraF3MdOqK0HRe9jMD3MR7YJ9L6W1PynNRJNQTT1CdJYWN+TcDcGCLmzXmKFMhKpgoIjklvxTypbZZvvzGA2berVamT/AAx5g+IrAAbkgmXcXHYHg/F2LwmPHNyj3Fnlk0kxw6T1SlnqOtDDCzLyjcg91PB5+e1f+KvDLUqgqUEinD+dTGwJWNSr+EgaY+7NhEwB6T1ZsvVFbKTpUQQZIZQSDq/0kjvuRF74tjpnUaWdoirSMMPiU7o3Y+3vzjTjnLDL1snOKyIpjKVBU01NUsDdYEAhVGq+0wCQe4+WJdcSWqVX00ixAb4i5/0LMu36DkjBLx14cbL02q5ZSqz60VQfLB3IH4D2i03MYRBmnqS7uxayyxRfTeAJZVVRGw98ejDNCEeUO/fyMM8U8kqn08vP5m3U8ymotDKhABXzYng6mG5MXUCwt744/bGf/LRO0yIX5Djb3J5JxwGVUnVVIaNlDrH1M/oCMSstlhWLNVanRRBEIqOzdlBEqvN9x2M4zvLzdF441FE/J9Ly4g5mpVqVX/yqNAKajk8wQQi9pEngYmdQyVXLPSeppDm5TzNbqBAGttpIMW7bDbGgzYywqU8mPLo1J/iMsO6AEmXInTpvA5k8xiCuXapVaGDBZLPtJIMCNySe07Y1Yf8AT95szZl7T3UhwVZAIgyJ+hxmIXh/PMaYUJqZLG8W44PuP+EYzHqe3R5ywtoRh0rOEtmdOtdR1HWGmTe4JBvbHA5d6cvT+An3tM2Pyvgt0Pqj0mQEBg8DUD3MXiNQnhpGMFSlUdtBP8QMSjCNLxPp02IJ4AEQbGcfMKbVxen1T9eZ9C4p1Jb7P18CT0LwqmcyearMoFRB6ChYEstzKbGZEASSe1pVKmWqUjBRWBtcE3+Z2v3xdvhWhVo5dVAT1sSw0kFgREgg2IIF4Fve+Amc8I0/t1au+paLmTSBiGIGq8x8UkbbjCLJGX9fr6FfZzhXAW/AnhT7RFStSAQOdKERriLkfhBF++3fFr9T6lTydHUbsbKPxN/IDHDL16GVohh6iALRAIAHpVR72i2x4BisvGHVcxWJIR9TGBCsQqj7oIFvn7n6JK3oJlPxOj5svWOp5+I/DPaOwH984OPmmqlJVrCNakS0RomRckSDybja4rBOj1TWagRDg3nYAEervEG3eRi0eiLSydNRULSqyqnf3I4Lew2EDF3mjHFwS32/uS9k3PlevL8E6q9PKUy9T4jMAGTJM6RO5M3P8hgd4fo1MxWNd9N1Pq1WpIAQZAuOB3JNrm4/LIeoVSbGQyoJtTAB9THiNy3/AEi1PCfh+glFWV1akDqdrg1KsbsCJAWYVPeebwlhioXPq/29eupTm3Ko9EAvEHTqhp0KmXdjTRioQapRiPie8libRt8I2N4xz9TJUGqIS1WrIVXM6yLebBv6T6Z+9YbbPHiXqVLKIa9SS59KUl3qNFltc3M6uBbmCgZ7KVyfNrLrzFWLXC0KZmI94BAA2uTJick5JNRXUslewDT6DXp1EpMpeu6ipA0geufSCYEgAsTsII4OG2h0vL5WnrzeZpgMvppUjrZr7yJsRawgaj6rTgZ17MqaH8ck+WSiVJ9TEgehu7AMDqi4nY3KRVp6WdA2rSbESJ+hv/fGDGVDSjfQefBWepJUWs6eTTRWoyvmMFUKpGp7kme8bi2+D+Q8TLTRaC5jLNSCwzsa3mXmQF0RA2BJ2+UGvuhVbOonURrSN9aXH6SAO5xZnV6pZzUVCVZV9WtVE6Z5QyST+h7Yv7WKhcvX2JSg06CHTfFmTp01TzwYnZX5JP4cCl8YUaYcZbMUWmq7PrpZg6QxkfAm45nE3puWpNTVqldlY7APSEgTt6ZNoM7GZwIrI3rWmC50QxD6Yb1DYACdEN+vOGlKKVtiJMrjqqfaszUNItXJqaiUR5Im5AIkDtOwjB7oefyWYQjNn7LWY+mqisabiIBcEkBu/wAINjPAAZih5VR7Rbb+/riEjX+WJSlRaMLVjT1vpxoAslehWpoAzGlUUtcDRKzI1EzIkRaZxv4azpyR8uuWOUzSgvE6qZYCduY9LAXK33GFrJ5YBlP4yVMrChwTpXVtcRY8/QhjqdLL0RUps7ObVdS+n0m4F/QEMSTElwJ3nlG9oVvsxiTwu9RwkKUsVqCNOgn/ADA0mWcbCIgAcDBXOZCkBp0k6lC6yAfNUCIMm7QdzE7fMV0XON0/Qld/NyVX4XG9Ik3BAJgfiXiTH+p+zHT6dRVA9SMPSQZA5BmYiIjFeXISiu+k+JPslYl1Z8vqYAH/ANJySGKdxJ0sY7xJ1amfqHRVcJWJVwxVl0mUQSGGjup5O5kkQDAXfF/Swx1JLVF1KCfgrWiJP3wJ9mEgX3ieDuo1qWqgtSaBM7BvKM3VTNyb2vtMXg1tL3ok6vTFXrVSllJpkaIFkBkzJj6Q1jzbjGvhTxVWo1PPRdILaYg6Hm+g8DuL4sDxv4TpZqktVCIiadRfuzeDH3DyONxyDVeZ6RWSkaTIdQrCQDsNBk2O07H/AL4tmyKcUtUSx4+Mm/Mv/JZmlnaIq0fiiGQxIPKsP7BGKm8WeD1psxy61IZhrpofVTPquJmacmB2kDaMd+hZvM5F0qXEjZgR5iiZkfQwZMYeGzdHNFMwhYEWADANqEEggSbd7e06hjMmzQyqz4PrBaWim/8AGcBGqMBqaDtYEj3sMNP+IXhhaVHJvR0LpWGtCuywRYKZLS3q2t73eBkaj1xXJO0KHA0gm0iAPpJP9efW+imrSNKrVL31KGgRFhpKgRHuDvzjlkcWd7NNFU5rxItTLFDRK1x6SNxH+kn2EAHadziV4byYppLtEgvIghmgkANcbCOeMC810WoK1ZT8VOAgHMwZkQIgxPcntiRlOqU1pinUp+mCysBJBggrH+9z7cY3RxL2XufN/UyyzyWW5/JfQYGyeWo1WYVwjOA3xCwYBoKkyCTO5MQO+MxXSu3mOzNOozeO+Mxqx2opObMmWUXJtQR0zOQajWoKwZSpUEERtUbcY16Qiisr+WVA5B9P5G4tI3O+GTqfiQ5p6VSqjlyIDaU4YjfSCP6Y96QtNfMr1Uf0EoA2k62IuAovEckc48htJPn+h6attcRm6b1a5KMOAAd+PvT+4O2DmW6urKAQFk2mNvY3BOKkbqBpuFpoRe4LCBewUbwNufpg9R6u6qrVFIVhAnmDcfljFtdDdGUZNJj3mPD1OvsCrb2Ow7mZDEx2wp+IvATKhKy5LMSpAIINxpEz6bWkz7YM9E6+BsbTtxH/AGwx5Tq1OoTqMCJO5BEwBO4EyTxthllpUB41J32RV+ZPl5hibEhSQBMNpEm+1+I74HdbSvm2oU6CuSzNvKgRHqJuAALydgOcXLnMhlc0CKiIVAtG/wA5Fx7R398QB4Zp0aegCFb4j8Tinb0TaFkC3JA3gYpGSeyUoNC/nfCH2DLVRTku6q9Sou9UhpNMW9KqsseWjUdoEvwV12pSo1M1mKj+WoA9Vy7XhBJkkDa9u8EyytmaGWpsjuWy4X0hpJVgZChvfcAkER22Sq+YbO1wXNNUpg+TlywExFzcapG7b2tESDd9RaoJdMDZysmazJQ1KhjL0WKlaSSwJZTcmQCNpPsYDH1rIUKVMVjU0qt3edRqSb2G7E2A3J+QYV/SDrWfXrCh9Tu4IVAogn0+kMENlAOwEEGMbdQ6x9rKmo58pDFJW/LzX3k7gD6DmZvb0MtG2eYuysVCKi6qVONQpLuJm71XI9R3sbwBK54hohamqNLNdqYg6dVyQRwZkfPiCA3dWWkmgp/mMtgOR+Jj7yNhP1KwJfKhkYsROq4AuTxA4YHYbbD3wFTGdxFrKZnS4PG+Hnw5VosNIeBJAqFVPp0gj0MCJDA8g37DFfZugabFTO9rg/qDB33wX6TTV6lMhSxVtMQGsLj0mBET+R2w8LToXJtWWH0FqAoxmXIqKWnTTpHUJJBlqZMxb6YEZHqYWpUeoylBVjyNKD02IhtNiQ2wIG5O2NM5k1Va2rKpMA6mSmum3AMxO9iL4BZLJ1FXMHyRCyWcAW1qiXPvqBgcn54eTktE4q9gfqeZUuSBf7wAAAM7Ajf545ZVZIABPePzP6XjEN6mpie57/kJww9KDUlMf5jWWXCxNiQxkL3mJgW3kTrkyrdRDaUl8oU4XyyhKqYPmGDqYmSVe8J3O+2J/R8pFSlTqsDTq6fLqiQHKzCVP/2rICzvH4owt9Fyz7VFZqd9RVhcCCQhiNWmZiTGwscGuv1KAUWY0/QWUELqA/3SADb6z7SH6aZMdfF3TKZy9aCKY0DWAIUgWVl4DDaBNiReYKt4U8THLDya5JydRiKbhr09iR3C8Ebjce8fp/iZ2KUnJqOrK1B6l/MBI9J+754AKhjYkXAMzF6dkVrM5ZfKpKv8YsT6SoiRP39hbuVjjFHVC7DnWMoxqS9PUWZTKn0adKKPLaPUxC27mBAtiTnegyEqVavl1qjhfLBJ8wA6oMn47wxsDOk3g4C+HOs1MtopsBmaIJakFg1KRk2giVuIIiOV92fqGXSt66mrzWjcj+HMWEfdHtcwSScI5WwqItdJ6pVyVOjQzAJy9XULkjQymCSoGoLNysx8RvBBYKGUJ1GgtiQVZklUFzaWut5giLmMMVLw+hC+cBVamNnAMjuOJ997CdsSavVaNL4Li0oPfYjgXgH54LyJKhlitgk+GRVKNmmZn5fUbkgiLQAom1vqTiYuWy+VBUIigXgAAMLfk4nvf9oHUOtn1pIRDcAwSPbeBe/O+FPqPiJQFYElzuSZJlTaTxJ2xF5OyLxhTt+ta/A2dQ64YKrcDYtN1Pcbn54W+o+IAo1NUJg3kwABIP6DCtU6u7mzAWCiecCPtVUO/wDDNYLuFpswUC+rWPhM83GAk5dQOUYvXr/J38YtVeorMGCtTDRNyCTxNl4v2OIPS0DK6kagg1AAE9hEAjkjnvh16nVGey1IVwlPMUvgqSCrqdxawNg0kR23ga9B8LEtIqrqMKtNvUDbVq9K6fu3Gkm5t39LH4tQikvKmebk8O5y5PzsAZfKnSNArDuII/8A4oMhHzafnjMPXVWz5I8zJU6qCQpohSJBiZKk8fhHz4xmG5S+H3R1Ja39v7FT1qblackKZO7qNiDHxQd+x+mI1XKVfMcDSw1kfEk3bbebCbRgz1Pw3madMebTZIZjOloghYMgdwfy+eIubo0RWdjUUHWxutS0mSDCRv7kYy5NU6+xpgr1f3/wDX1U651U1qK4pnUxMqSqkmQbbn8hFt3TxDkCcrl9KnyhTZ0OqdNog8ySGj8/bCn1hgKilHBGhIB1fgUbH2H6nFgZml5mWR9QchSoUUlAllJMuFFhM7mbd5xCVMtGL33K8odValUYmdJAgKYhrX2Ij2tgz0rxQV+KVn+RJ/nhazteHiEFhuMTemVfMXUVWxINuYUi3bDOEWrEUpLRYvSfEC+ggwTEkRPpBI+d73nDNQ8TjSGMNJk9wBtva1sU9RU/aUTh6TMImZCk2HPwnDEenxR8wVipAJZHR5hT3A/SL4k4OO0V9opKmWC3UaVVNM6WYzI9x7iN++FBtaUzVemNRq+WrUVN4EltJ2IMfCRMEgkbhsl1mQdO4tAuw+S2JJ/lgt1vqiIaOXpMCaGrXMx5pJ1b73LGf9XtgJvudOpPRp1uvXqBTVKtSeCdCwCRcBmkAsBNuJjeQF/MUkcrXY6RuFVVljMlYj09ja1/bBip1f0MhkAmSDcEk8c73wOzNFGgg/MTHyv84MYHNDSxOgj0bOMr+f8Aw2CmJ1LawIhZmFntv77dct18faGqVKSkASgIOmZEkwd4teeeTgJkyyOpLcyJE+oWEjn6d8TqOSGbJV2CNrDaiSkWkWiBN/e0j3tGKe11RFya919Ah4l6dTqUi9MyzQTwKbG+kSbk3/X6L3hHNmnmANiQVHsTvPcATaRiwOk9H8ymWSqqkgyapIAOxHMtySPbC7U6JFU5h6tLLmmqvLEw8j0kdy0Gw/LDRxzcPaN9zp5Y8+CH6ombZSHpkggAfERJm1iB9fYYUvHBr0KVVnsK/wAQndgFBPxHsOO2ONP/ABLJKaZOgmyAwSQQGOozuZMQCeDjfqmdHU6flHMUUrISBS9SmoRyGYwxuYjtYYDT8xIyQn+GOnNVqA6S14A7k8fPE3qmdUFqSSQp1AGzCJG97/ynkYsbw74dq/ZaXlpS0Mnycq0G5JgH6YWut9HpLUdz90gQ0guZmC3DAXmb3vhoqrQXJSBPT+ps1FaThUYWD3gDebbkG/cHGxqKy+U8eXEawk+WQD6tAJgRuF2nUN8Qc87QgYwoEoJEAkzvwJeffvjjRzhKqGAgLc/CS0mDzcftO04Dajo5JvoFM5QpNQSkF8x3h9R+4Nl0kekMwg3mRvEKDJzOZr0qVNHqmo3xkSQ0xAZ3NjsBvqF/YkVQ6gEjTeNvb+xjlmOouxkn584i8hb2WrLByaGjVAqHyqT0lqIigAnUvq1vJLlWkem0RMzfrX8RICCq3AAk2ExG/b/rgBR6ymZyVNAC1fKgwbDVRJUWYkARK/RcAEzBqVhRBu0kkAmIBPG5MbCfngS5PodBxXUsTMeK1dE1tceltM3t3/I4WOqeJVCuBbePlvt/ewxBzHRKggIlZidzEC31+eIXRskWzFYX8sZioPYABox3C9s72tJJEHqPiVnlh6b6QWPyJsL4j08+atSkFphl1KJKsokEC0sSbkXPcWxO6nkagMpSZpdvusYsl7f3viP0zI5jzqRanU0hwboVAuJO1vr2w6SRNtsZH6cDl0daKklEP34uF7MMDappM581tmJUBqrQ8mLami8GbDFh9Pyk5ZJ38tP/AK4rDMtRp1Szi2qYN5vIO2BFXYbrYRp9QoUmNSnTV1QEEVFOoKTIIMEjS5MiNmBnsQ6X1ysq1GomnSRV1aVLMgaAobTpDTEnUDzsRgGeqUA0CfVxIO/b+98Sem55KKVqaF9BViQAInVpkTuPVt2xfHF9K2SySXWxw6RnM5VDP9pdxqPpUCkoLEkmwYk+xiNWMwrVOsBFVqRq09ZJIUU7xABP1n9ce4u8WXy/Qms2NHGvlMzmCHhnarLmNAJsJJFrkKu3tzOAnXek5hKjsVIBloZQwibm/uDxwcHcp1F30jL02FanTiF9RYyLkRMFebmT9cds71+mGpwMx6oI1NTMLJci4uSsATF5O0Yy5IZNOPStq/WjRjyQ3y+mv7C6/Qq+YZRTpI/ovqA3SQeRwMOHT6TGlQD6dKEem973DdxMW9hiPV6hRUJq84sVUgL5Wn1ApvuPVBjtvfE/IUSaIYEwWPIP6i1va2M9ZU3y6dizniaXDr3Ew5jKKAlZMwKnLUqix/yld598adFVH1A1GKyQpJvwRPGCLZagajCtqEuwXSJ/07bmSeOx+mpp0hoNMSpJtEEWMGJ9v0xpSaV0ZeSejigZM5lvVTMD0aiNUkuLXki1wO/vhmPiSv5iLrpurQWKajG4j47EW/oZwHOj7RQmnqI8sKx0ypmT6otJYxzt2wap9EoM6vFQE6SYBALAf+32vb9MTk13KpdaFfOdMNOs6mmWph2uLXDEEagRtI52Ix7maimm1Rabdt73EzJkkx73k4YetZQLma1tQLNAgwNLqQRBsTPbjEZaTCnpNMH1fDDbWPeRb252wqdhoWnSNqjaonSyHbvIJ/bHFM2TuV3AHFjz7R/PBrqHTyK2oppFrw/4QsxtgN9mUMRpPMG/E9+OMGkBTZ4My3Yxve/f+k4mZHrjUjbebg7QItBvviHWFOmoJUgEcbyebDiD+Y7YYvDNAVKgVaIqmDKuxg7TsCRwfnOCooPK+wXHVFrZOpU16Ey6lmuQzF2gKLGTNvquFPKUK2ac1LVCvpWhEwszpAvFh8W5M9sdPF9HSQhUU0aq1lIgMsmLxYTAtsBg10rNvRUBKVOi4Ty9SxrZRN9amZk/sOMXc24KF6VkuCU3Kts36etKk7kABXQAKFWFY2J9QJuIk72xF6n4X8xKUAH0zUrQZAuBK2DSbgxsO2A/UOvPqKsaljbTSUjTbc+YhBnf/vg307q1TNKQ06dhqAX0xHqCmJgfkbc4zNdygT/w88TZhawyWpX9R8pqj29IMrqXedwb9uwArxf4ud6rhVCmRqgEQQIKgHYW/PEHrGWNJ0qpSC+Q4FPSy+rSwcW/T6zvs99QyrN9tdsvlgxVXLAmQHBEqQokne8XGHi+UbQrVOiqXdnYkK1/mYt3+mNlpPzA+Z5mI/ngv1CuqVDqRQBq9JJI+W5iODiXla3qywNNfRsQFBYQTBtuTyeP1VpDKTA/2RtQGoMpMStz3uODiT9kUJrphmKkNcHg3kxEbAj3vg5nn1+oKV0tTCg6dtNReBFzG+OmQhVqg+iaLA6j8RmBMNYXIj3wFRzbPG6XU8vV5KMpk3IuVBLfdO0d+MR+iZVkzD1XUjRRqOgAUkgLptbuIE9sH8xXqmiKXlk0lmIK7sL86j8Rxy6YqVa2idY+yvTZTx629NmFiCDMg+qZxyejmqIvTOrPU8ovmAC7gBNCE3I3HliB6jf/AE8cj1y1MsIfzQzsXXQUAJAIHvBO/wC+GTI9JpoPgb41OqKZKkMqwDJaJUDc7HuZWU6mlRQyGYeovwi3wtvvPq7flthlVNisIDpmUH+ZTr1DHpSiCY9K2J4/747dSyuXQ0RS6fWo6mE1a2oEepfh9R+U++J/hnN0Ep1fNqqrMyBVZgNQMBrGxtF+MR/HnVaVXNZVMvW81FQsWVgygs6gAEbEae/IwL3Z3YbenD/w6D/Qg/QYqbOeEMy2Yp02ainn/AXuCy+grIViGkGLQbXnFw5Ckgor8l+8f64rXwX03L1HZMyQNawrWUq5I0sDb4AObbYKbi18QdUBeoeHKmW8suFIDMmrZSyFlIkqCJIMe3yIBHpHT2qMNCoXZdHlsd2BBAiQPhUmB+H3wYq1V8qrQqMz1aTn1azpq3qlnVZjeB9RvJxt4SogZqkKjkaVJ1gkAmWjkkQI55OKyurTEU+1Bul4CNZKbzSSE0wNe8km2q3qJtjME+g57+NXXUNICQrSyyZJIBaxNucZib43tjxla6evuVGepsoBVRICoQFpyQAQSDG/sf8AqeVfN1DUQKiaO+hJEKDc6Z3tiAx0CHMMI3Y83NhccfniMc0/cfTzP5wMXyKaeoozRlrbYezDMwEaRBAglZiZ7D34wdyOdprQCFoKmTz+Vr/TCGeoQNvrqI/+xwb6blhVpK8sJ7MTyw9u2IT9pW0kWhLy/cKZimdbMqMw1ErpqKsX4krv2nGZVarkBg5I2LEbXEyVj+/bC/VWrrdadNnCMQWloAkgFjMDY39jiT9izIpU6r0giVDC6ma94kDkXF8Lc6sN9qCGZNSnUUrTax0tIJ2IPESLYckzdMKi6pPsDGxm5sPpfFd1XdahpE/cDkgsLagvLbX3xz63mKeXcoEIIJBIWWYeoapNheBHtjuMmtjKb7IOeLerVVzatlSGDagw1AWJUjn53x3+0V61Eio6oxiR5oJ9zIj98Duq5DTW0BqtQsoIY3N0Vjt7njHCl5onVTakFEgkPvqESzccRGFD7xNrDQCorA8AQxYgERsIEx774DZlSXGmopuYtE/e2JDDftiTRcWbWNREkaDJMAj1TeDHtbbGmSybtD6GAiVMHuLCbbEn6Y4KTIeYyutBqdd5MKSQRMC4iTfBnwpW8rMJUTWzIZ9TwsgX2A3MQL7c44pk9I9RHNo7yP2MYhZzMhTC/Fgqa7Ibh3YZ8Z0HrebVVRpovqdNcmKzH7osQCQoIiAt7m0nw7QFTSpNQsy6yGm2q2kMRG82G4xG6fkGem9MIC9QanqM17ekLAmRLAj67xgHR6hVy5qoaj6Ss8EgqY1I1woj0zcH8sU/4qgd6GDqXQXVmKC17ETAjaZtb67fMkundEqBHqhQQsaiI0gLsAGILfvtM7kc/jbL1KslGpUvKAA9ROoHnTqsB+eBR8WArSQlgygkwAVNibgkkzYxbGdqdlvcrRmeoHNVqNGlrY13kCoWAUkhREix06pHAjDX1LqQf7QKtRCbqsZmqtqc6R6V01IIABcCYHucLPhrqLrUOdYFzTUkHUIDuwWRzMMYH1mwGI3iSpT80vRQUw12UNqXVuSCQImdrjFYy46ojKN7B1V1ZyGqMovd9TDvwCfbbcflNphg1IrXR2YTAY+i2zSoAj6j88eZJ0f2ntbcEfscdf8AYTNJp33jSYEztfgDYe2C2mqBwa2S6lWqGWQxJVANMNOr1iy8+2+/fHfK501SP4rKVMnSpE32MN7/AKYEVaD0q2xABIDRFhzAIPHHfvjWlpVIpuDrMMShuCb+o9tre+FryOd2O9XrygEAsZ7g4heDeooK1ZmcCzGTAuSkD1WnArPdJq1JAyjFd1qLSaTI2MD+cYj9M6YjPmQxqUVpU3bcqV0lbNM2AP6YnGLR0nL4FhZTqCOHnMLqBB0+ZSJ+IEWidhOEEU6uVpAGmfiJAu4uFuNJ9tv6396OEr1RTaklVTpBYAal9YHxKLyO/scROk5ItWFAaRKF5KmxmIjULYp0QjUjpV6g9ZSr0DBFwNaggbC1wfqMd+m0W9JWkiID/qLC/dht7TxjjXyVVdcGkdMgAq4kgDnWRzgQc7WX46dLbjVIPYjVIw3vNdhXy6NF05briCnEcAST7fL6/ngV4PWllQ/muWLc06jpEdwCMDOo9ApU1UhdyAbnnCH/ALUI+OmFbkGRH0N8NjjPJ/ShZzcFsd+v0fMTzEeWViUBeSFZnZhc8yJsSSSe88skyNTXW5RrkTw2+2i0kC/9MJjZ1mEjRvF0J/8Avib0qtTJArlQJuVQm3y1fzxqUPEJKPEzOcLbsbejZx9dSXCtCgkkNMSNyBO3YYzA2jTUr/BspJI0sykgmxYHmI39u+MxReFnLbtfJaAs8I619WaZHwsHGqua6kgiEUQpAtqaSYI9hf5Tgj0PwrkjUphh5jsVhGLX1ESJBAuCSDBx7nswjEPpIBJBLJTvH+9cR9N8a9PYUszTZ20oW1apWQwG4UMew4+lsFPnHyfX8oLXCXw6fh/kc/EfSMll6FM0aFJCzWYU0DCIkaokEc4WKmXQlyLCBYd+f1OJPi3qXnlPLZmAa9wAWYEW7AwDYWIx50xJ1A/FMR8tJ/njzZRa3Zuxu9CzRQivmEDEKxGpRPq3t8r7Ym5vLH7OKcmVbUxOmdTOn1gAQD7doxpmkK5rMQDZZJGn0iFv6mUc9+dsbLnUq0qq02BcBDBbsb6T8M+29jhub4UdwXOxbPSy9ZkqAswCsrHkAwwJ7if3w8V+n5Gox8yszFXNiNWkzcA+X3xEq5VmZKiASCCbiI2Ydo5/4jhgynTXeq9JVCNJLEmfu6t9h+uETsq40L/XKdT7U3ki4QBWgGPQo5sNucFenZFqhXX/ABgVm6U2WCLHYA3vHtthg/2Vl9A89RUkQwNxOwJmRPEGdu2B+SrJQWrTDKBT9VM2EIxPp2AOk/uBg6b2BxaR5kug5egAAoPu1zbHLq/VqaKRYDb+X0wu9e8ThFUyZ+RkDeT/AKb/AKHCh9pau7CqrBNQCkbz3i84630KWqskZnNtVJNMemZPy/vnEHpWX8xi9PVqJKlWvcQLGDMC36dsFF6A616cMQw/yyu1XcnmFYDcXBAtg3naDFQfSpQEsSYhVFgPeYAHBPIIg0oqyTk2zj4Z8NPmK4pEHy7amkDSNz6SCSYBjja/qwHzeUqJma1ShUdYYhXEH0gmBb7vsBGHnoviDLpkqoQM+aqbkyvq+GVIJICqSSY3JmAcLmayoFMAWgEEtAJH7MeI5x0oqwxbEjqufptUJNOijEEEUi0SDuSSbx2sYxJ6f1IhPLoBEOzOoadiD6mJnUCZgCJgQCZ5Zjp1Q6nmn6dzA57nT++OHQaJ82oGiCJBkAbi87DC0qobk+od6VSppSq61LsrIyKDAAkgwNySWiNufbHJFYhisyZttvYz/f8ATB7pGZWhVpVAhZVILAMRrWRq2uTGw5MTib4yqCrW82iJFQD5NuQQR+KR/ZxyoV2I4LayiaiReNR0gnfSCedInvbB3ovWTTcBux+Rif6YkZnIEqUpLDkeoztAuZ2+ZwFyuQApyZNJZOoAzUJ7CSAo3nm/GC9gTaLNyGcy9ZdJCgncG4Pv3GNMz4VoNDhJZTIB0urReCrWZe4OKyyfUnR9opkSp+Vo+c8Yd+h+IH8qRdZhgR8Owk9pncYXuVk1R2zlJytXQTRINg0KoBIAjcbmPn8sa+HqBp5qoaysA6lSQDfUFmNFz8xbBlEpMaVNyrKR5tT4SGJ+EEkERubg7DvibmaNFXQUl8tWDBVVTA4JhQQJn6WwbRNRbIFPpmTpuqqaq6mBC6aigmYvCRv3/bCZ0fIilWVgBrkqWn7sxH5XjvGLCrI3mIFZKkNZzsYUsbj3AGFz7I6sWKm7wCP96P0/lgMAOqVSzn0obtfQhvb72kn684GdQqVBmgClPSSBJo07yY+IpO3viXluqsGHmKkkmTpvf3I57xjvmc+RmFpJoIZwpJpkGWME6tjvuCb45MZx1Y6eIaICJ7MP0BwF6zlalQJUp3r0CWphgCGB+JDMiGH6wcF/FOeVUAjV6T8Xsp/DGFzK5uZ0hdjBBJ2IH3mYT9O2Arq0Mkrpg3q2Xo1aFGolOmCxk+lQdX3lbQASZ/FscS/DnhrL1qPmMrSWIkMwIFuDtF5t+2AOcrFKzQumnUqSVJMB4B1DSebfpg50nOnL/wARNOk/5q+smRpAYK0RvHv9MaJRy8KhJ323+nr+QRlic/8AUiq76/X1/B0r9Fr0FT7OGqKQJFywPexErx7Ee4xmGrpub/hoGUxpEGWFoHMR9J/bGY2Y/GZoxrr9L/kyZfA4JSta+v8AZiI1VgrKGiCewETxFj88aZCp5rCj8bMD3jfedhEbnAiub3YmbXwZ6T4WqVvUxFNUjVszgSZIFl9Pzn22xTKoQjtmWDnN9Dnnq9WiXStSJKkCWDx2VgylVP1m+C/h7MGpTWr/AA0lm9C+YewBvMEkbC23JOHWvcimGWoigFqjbxp4UDS2o77L89sa12o0g0ABp3MEkwOfrFvbHlZc6kqS9fI9LDgad3oUM14VbMV9VRf4ZKk3KkwItInYdhg3kug5ekYWmiQYsLkE8sZJuOSY4jG2Y6zBVl4k8xcAb/TAPP8AVvWzNUsfnH6T3xHnKqs0cIqSdBzq+dpUwwAkyLjiIP0uMRuq9VNDNVCraWIQzv8AdHf64T+o9ZVwQKqAjeA5jtstsEPFv8WkM4up0AUVAgjTYL6jJKrI3jnYb4KQspKvXrsdeo+Ky06TOoGR2O30iMCD1TMFvNpo1wV1mWA1d04B4N7gbTjXp+TR0aqzxTYytMD1A7w25tMACZsZwQ6B4lGWqtRqrNOpZ54MkX/Y4pFKyU52gNmc2MvUUsnmAmW1c7T9f7+ZHyEy5TN0FZso6kst9WXLfeH+i8xFr4OZzo4o19dSkMzkqoAUkEmi/ExdhP3vcg8SzZjo5phWpkOjL90WI7AcQOPbDqLi7J3bBGZ6WvlB1IqZdgGFQEW51qeCDxvze8gOqVGq1FRnDOb+YI9QIgSohZN53nfG/V6RyqslGGy1XUDTLXo1oMFQSRHGkixwvprsEjzHOlI4J5+gk/TBb1SGit7CfSOlHzalyTrIuoElSZZSLgSSI2t8sE+pIfMRAY2keq43Pw73AsfbBfw5kXQByC4QBA27GBA4k/rjv0TolXMPWqU3ZNLFLi02uLw20GYx0etsZ6joUczl6kaqRSCTaoKm+2xUEfthYzOQq06zMRcyZEx85G1/ri8aHhWsF9dUueSVQD9DgX1TwFXqOCtdwORCR9SHn9MK4vsLyQkdJ6f5tEsSWK9pH73xzNRgnlyZX1I0AAAk+kR+HbvHyw25bplTJ1vLrsXLJIMGNJJAAYmTExECPrgD4oyVQKfJN1bXpEAPFiDybExvhKSK9UQemfxE8tm0oD/Ek3qEklRfiItNyJPuQ65lFoUkzFV9AH+WgB9ZkekAb+59h8gChToqLBUw0QDIkGL7Hjvg90+gcwyVq13APlJrlUQG0DgjveJHMQ92iPQBfZBQX7Tm0uZFGgJ9E9xsDe54nvjtls75lLzYFNkJAIHp2mCLDaPn8xdm6zkE8lnrfCLS03I4A7/3vBwI6N4UOZAzGaHlZMHVTpG3mRszTfyxf/e+Vym2woH0Op13PmeWw8z4WBgNAgEIdkgWadhMXuUyHiR0cF5XQQF7SQZ5/rjjnPFiVsz5dJNVOdK23gbgce08ccYj9YpU0pk6h5TQR/pPMAif+HcEHfbHUmxlLQ59L6ga1ZWB3nUQP9DkCewj9sdOn9UVqAVm9bAhSSxkn5xO4v7HC34PpvT8xxVGgxoA1EAFXAmTO5B+YGCdH4lmpV3AgsxBGwnuTzPJnDJMDaCfUcpSYO6G6n87AkGL4DZnpdf7SKlGoNBZS1NpBAkAwDdgTPPNsEBRUA/xwT71Sb/KP2xMp5ymWglNoEEXOoGfmAP1OF2hk0xZzeazbH1JUXcRpIEGQYtc/XjAcU8yCPMLm4/FJk7QeTizcy1CurB1R1mQDB2F/liPken0crVWrSpoQPiLfEgixVjMxAEGIHODGXY6UH1Ko650TMUUR6yFVeSqM3rEWlkNwIAv9DBxI6T1YeWFqFSu7FydpHEEH4YJth18Z5Fc3XSszVFEBCFXWAJ9B0sLGWuAJ+owLzP+H+aSmtWjocKuuQxVtJmfS1rez/TbG7FkhJbMuWE4vRE6V1tKRKCqfK3Rg1Qn3BsZg7Gdse4GZujWpOUrGujD7usrH5jb6nHuK/8Ar3uv1RJeK46v9CYGUgUqkFHAghVGk7QAKffkn+eJXRswaVQ0asayAKbHZ1J0zPJE3HIG8qDjbMUqZBGoEaTJnSovwPlN4nEKplqjL5ciUvSqykjaY2A02/QztjJHS97v6/yaJvl07DDnOoqjAq0B0AKn7h3gAcXJF/0jArP9TUkM9yPfY9xj2lmVNKmGVGrKsONahOPUFUgknkkm5MbA4geKKNIU6fkKimqhDAOIBsTEniCvfGXJCpWXx5Hxo7ZHNHMa1Qk2lYiTEmBJ5wLphHKy76FJJCUxYECAZY333n9IxD8K0NLeTUYw8mxpmBsAqySZvM2ttht6ZQRNeg1FCiY9Ana8KR+uB06DWprbFDJ9OFNmUM7Go0sPLMkwwEMDIEnab84ZOh16+XQ6FLOWKspXQhSL6tUgi1pkYkZvrOg28yIJkBTxtDPxjhmawqU1bUzAsIVtI3nsYIGDfmK6XRm3V+iAAZvJVS1KkIrUlhjT2Ows1OLi1v1GvRukUM4Uq6XbMWilqEET963DA3m4O2IvSatbL1/OokyYkABgywBDAHY7YLdQygemc90wEOgmpQG6XMson1UyZt7W9nJuhl6Tm3y5K1VDo0hlIsByLj98D6+bqZJyod36fWYGQfXRJ41XIU7auPncyen+JKedyyP5U5owNAiG7OTwJEzvt7YHdL6Vnc1l5FXL00qGYdyHAvbSFIEiOZje+G5JaZ1WJ9WoxMEhgLAxAMcgHacT+jZMM61ledKlSsEaWJ45I06TqAi8Yj+Lsg+UbyfMp1HYC9OSBqkXJAvz9Rhj8H0KSIgkgLYawRJ5gkQ0mT/LC3GhldhpMwaFKVhWjVMTxYEEXHMGcFuheIm8rXW0qS0SkgGYj0mRzFo2wueM8/CwU1KQZB1Diw1LsZE/TAjp9Rq1QmmhRQ0gGSqA7AHf+Zw60dJ2Wvm+uimhLlY2BB5JgWn9icb/AP5FS8o1dQ0RNt47xvip/ENLyBlqbS6tWDFoaF0q0ATzJnbbELw71uomTRfRFJmXQ0Q0ksCDuDcifYb4HfqLSod/HvWBqyzqVZCWEi/Y2P0wK6ioIVpvzv8AywBzWdp1KRLI21lZiQG1A6ldbkwCCCBvvOGvoRL0oZbQPb3ke3v88LJKykG1Er7M0TSqsoAZS2tA20NeD7TII4+ox50nMha663KIpJOm1oPw8C/tFzbjBXxvkk8vUlSXU6l0gkWuQWiPpPHtjboXhOvmqK1VagEYTLVNvYwDB9sDmlEVp2H+k5Js66V89IytIfwaMR5hH3mHY/r7Dcn1zM1cwwCgACwSLRwNv7j6YX+rdQzeXq5ahUCPdVV0bUH4ANvkIgG03wV6v4no5PLk06befOkpH+XeN+xPP9k3a0DoJme6bl+nlqyLU84zppsywCOFMSB3Yk2sJnEjpHSNFJ871T/1RNHL3kgTcifSl9tzabnEmnkVy8Z7qUVK73y+Xa1+GccKOB+d8LHU+qZjMVa1TMSzFf8AhCkxpU8ADASAEjm6uYp1alMVJ1qAKYNgA9hFhGx+mPMi2ZNal6cxpDKGkMBAi5JxF6cCaDKisw1DaZ2adu0/tiTSy9TzUK0WkET6iBYD229v64EXZyk2QqFTMk0/TmzMRKtYchz7fnYRPJrpi5n1OwqBFLC4cEkAmwiDBj5yMT6HR0pUiQW1G25JYkgHc/CMQOsVKhNOitNlQUiqOrLIZlKmVYjWQTqsQfhvvJ0xk2jtkusAkEGeCbT7jvfB1+voVbX960e393wh+HumurU6TokVGGo+bTuQw4DTcSLd8MdTKIKlVEpqEECfNSxG+783EMBsO2FWPdj+2dUzXKZ6S1KqE8xGuWDy6MZV7W2EHkxh38P5oU6dWizetaP8FVZoNICPha2oFgpg7abWwkZDpDTqpVUbSCBTp1QGIIMAR8B1QJVrxg3m2q6IqL5VSldQaq+rSGgMSJlrqSV4NwYONyjF9DJKT6ll0KdJWY6VvyQARH3TO0cDt8sZj5o6t4ornM16hLrrqMbMdpsNUwYECfYYzE9FGn2GKtnKMKNQZiLhZUbbgEepvc2t+WOTVYy7RpEen0ISFaQu5vPHMYmE0ktKmYBUACx+e4746UhlizTUUEQAPMXaBwNj8747L4mK1FbJrHv3ma9FyWVDlqtRqjWDAgiwg72tHA95Jwx+JPC/2gUyn8FVUqoWJg3+GBHytgTkPIotrp6alTULFgx3ExccYYn66Du1P+/rjFKaluTLpxSpCZT8HijpIb/LGmbzcltwZ3b+5xtRUmoQggwJ9O6kHtv9e+GQZ2WYSItebH9fljjWRBeAPZQP74wHkjYVNJUmAf8AZLKCWVWDCDfSTM7zbEXLZMinpZ1sYLaTAuTEfphi+zI6iZEi/f5b/TGlbplM6V0nS24Gwjve07YLyRYun1IRFFlCNWCybmdPp5me8wAIsTtfEev1VaFemckCq07FlE6u42us/mZPviL1NqFGsqEMVBCuZIK+kEaeGtH6406nWooFZaFV6bCSzHTHaPQwIPed8UlO0mckruyZ1qhTYpnMowy9XUBVokGDqPqKDlW5W0G9sRFrVOcxU32BaPy1Wx6KS7hdPYFtRHe8D9scXtabnb+X63+hxN5KKxhbpHmXyJq5in6gwHqJZlkk2BKltUfvpGLvyqUhQ0MFK6YNu4EiY7Af2MUX0jNKro4UhxTTUdRhvSDGmNhPzw9HxH5uVuCob1mN9gbGbQGHGBLM4pWuvrzKRwxk3T6evIWetsVrsiOTTnUVOwgbAcXM/QYlil5J0iNQj1Kb/nt9MBekk5hne7anIURcqvpkDfYT9cMmX6S+knQwI4Ktf5Wvi2o1ZDbIGczTONLsSo2k2UgRYbC1saHKBmnU2ki1OwXa9uxucSs10iowKmjUIPGhot9Ma5XpdZSZp1Te0q1vbbbHd7O7URszSFNPQAADqi/EG35YMeDKyPVFOrV1oohUPw2LAGOdhcztjjmunuVI8t/+U/0wtVq5y9SlwCxRuCCRqUHkfC3/ADYElY0dFu+KqVJ8syjTtYW/vf8AfFLdPWtlzUUVCgU+lkqKTpJtIViwHEkDgYfm60FpD0nYwZ21AWH6Yr3qRpirVOlxUakYbWCLEPBGkH7vfEIZnNXXr7l54VFpX19eQYo1KmpahramUyNRdrj9cSshmKOVX7ZmnWvmGJ8qlwCD8bA7AbgYHdNiCCbj+wf5YIhqwpuMu2liJHYkcf0wyyb+BFw+4q9U8RrXqM+Z11GYz8Q2/DHAHEY36d1RSlWEYBBYuSbMYAgAsfnFsTsp17M+WylySW+ImDptYW9Nwb7/ACww9B8RyUpVnJYWSpf1zAAYi8/6u04raRC11AGXSm2WENC+aSZV7EqtgCgJjvA+mJOb6WAWZWQniVb2tIBkYdGopUDj1BxN5YAlgOebjGuVyJHxH0kbcg/zBwqnBdwckhXoZcaqZLLEJIIYkQAeR7YP0+h66ispbSpAj/UDwS04l5KgrIrfxBtI2/Q3xPVxTkgEywJgXkm8395P1wFkhe2M5LoKNHwLXpujUq1Q6W1APDXFx/6mwMGDvtg1lvCzNr11jrJBYldyAw+EGIOqbWthiTMWJlLdzgfmOpgmCBESGmADMbzM3/KcMsmK9M62o/MWsz0I5UsSzxpIVgBF9oOqQe0x9cb06LVaqIg/itTlSyWtq3g3tJsPrg9U6ymnSz0iDa5W/wCsYAZitSCgrvMKqOpAiYaAdoMxPOLw8RFEmk+4LPTyKtUFBUAIDimrgLUvPpI5HMnbGYKU3RtJKLOmC0sC2k7kyTJm8W/IYzFOfn+5ZPWn+gP63l5DFqaAhZOkLI/Ibjf2wqUOlKytJZWP+WYBUlbGd5/SPfDm2o061RoCDUrsYAUSVEE8ER6RftO2FilNRBSJp00Ul3qODbmJv9ALk2kYupSnFvSp9jG4xhJLbtEjNZ9c1arTVShHoURaR6gbmTPewge5DeIMqYdtbOvpjXdrED4+QBYYl0Mq1Z1KhoHwtphmAv7wLH6TiZ1mnNGptKiDHBF+MYfENKqNEbrYP6xkkp1C6nUGCQB92wv2B/s4j9P6WnrZ3AtM3LVCTsPrcknBOp0lhRpVXBWi5ieX/Fp78D6+2ClPpL1V8yUpzOinN9KAWW8kgEXIvhZTaafn/gNaZIodBNTLo9Y6pCrTSZCU4MT/AKjvHAvyBha6r0t1oUGDaqbZZXIaJQ39KnlZBidpjFj+EqtOpTWmwiqg2IiV/EvcHn39owsdTp/+CQfhy7L/AMrPiUrg2n8P3YqndURsjkxVQC5bT8LH4hvY8Edvyx0zQdUWiXby1OpUJsDe5HtLEDaWJiTjFzgRko0G1imwaSqwFI1N6hB1BiFHcgnHLPVi7MSbkycHla0aaOJzBxEbMTUp/i+L5CdvzH6HHcrePqf7/vY49TJasxR9LBNBuItAZvpxfmcRyZIp8fmaMWJuPI8TzDAARZVYtT5Ucb/oeMMPUaJ8kUTKyrLaBPo44/EP+EYK9N6TTZAzapE/CYHpMbRcWn5YF9YzYpq1TSHgkBW2MlQZjvc/U4zzk5TjFl4JKMpI28OZc0Uopl51oTveAQ38o/u2DGV6v1Y5jyyG8uTMgbcFXB5EWgEGd8JSf4jpRaFylGRvpLgfmDian+KpN/sNM/8AHV/rj06Z55ZKZjO7jXj05vPD8f5f9MV0n+K7CwyNMD/3Kv8AXHWh/iszuqDIoCzBRNWruSB+5wvF+YbQayXiDrJzLJUSKSkzKkSJ9IBkzP8AXbCz4sRalJhVBWoKvAAvLGQPy/XHtb/FNRpY9PUFhY+bVmASP3GImd8cUK6jVkqUsJE1aliD895/PB31OXkGWRjQZQQxABWRyAJHbhj9RhZzZqk6mRYCtqMJHwnbneBthl6Fng4DAaQSDpmQOOfcAY8zWUBHOxEEsRcRsTjxoZ3ibhLuetLCsiU0KOQzOmo/eZjuOf5fphho9Qj+/wBcAKeT0ZqshB0gEA+0gi/eP2xMyyGdIEkC0bkc/l+xGNsZxboxZMbUeRLzmSNU+kiGbUymIVoI1KOCRYxvb3xJPTvKWZItYDc+5xwo61Ox/I496j1lgxV0uxkOCbqQB8Ps3vYRjRF9mZWl1F/pGZrNUGiowDO0MxJj6GeMMXh3KGpR1IzGpAYAksDciCDvI4t7QYIEdA9FMknZ2v8ApODHgzO+R5bRKlUkbmbmwt32m/taVS5X8CFkRhUUvBkGQyNfewHvJ2YbwdWlgZk9HpLqQ1mRgoKkyIQqOQBBtqGriCO5JlelipRr19YDa3YDSDpvqYXF+xHN8A/sqWq0ToqJp82gASr07AVKbbwQIaeSJ7tqlGX9P2+JNST2yB4qpMc82gBmFER7i3P1wVy+SVgv2l3qFVGlApCKI2Nt/c2P64FoijN1NIhQkAdhI27L2HbDzoU00ZSJ9OlgARcgd4I9jb67TwuMsjUh5OXYBZmllswq0qtII4sjyEgXNj7i4BGk+1sB8t0/7NWekzhtIkEe4B97wD/Zw1VMooWD8QkibhhcwCdiDwT+casL9GsDmXZmUACJ0kiwH3b3ufaZx7UZKXvpdO37HnSi4Lg317hej0mqwBAEbj+IgkHkGbj5YzGr9S9MCPimUlQbG/lxAPuIn33xmNeCLnC5Uvo/yQzVGVRt/VfgD52g2aqPL6KYYlaaiwMe5/U33xFyGS8wnUbLfTxMb4zGY8bm/ZSX/X+T1XFe1j9Sdn3amEpoQC/3gLgQRH5YguQKFZQB6Qfrab4zGYx5f/mvXcs+r9djRKz+WGZy2gwoOwE3AHE4sjw/06KJJIJYSTpjfjfGYzGrw8VxT9dWZsknbXroiPkMkKmSy1QErVVSUcbqRqP1Bjb3wrFy2Wq6jMLU4A31N+5OMxmMX/kNZn67jYP6CBkRCSDdt/eLD8hjdL4zGYmbkZk/iLm9rD2/uPywXyS319w0CNiCR9fljzGY86e5yfroerjVY4r11GSg7U6UFi1wgJgR6SSTG8xzivvHTxTC8FmP/KAo/Q/pjMZi2L/cevNmeX+3fz/AkIAQBAt8sEKNQhAZ+8f2xmMx6p5x2ptNjex/+ON69Ygk+5P7H+WMxmAcQs/nNUACFBIUEyQCSTeBNz2xErUwVTj4r9+cZjMENjt4MrtpSTPqA+jD+Rvg5nupwzLo2g7/AIgD298ZjMeTmxxlndrt/J6mKco4VQP6mQH1xedJ/fGn25stXpV6fxU2mO4gkj6iV+vtjMZiMdTj8v4Kz3jlfrZc9PPMSfnGA3jPILm8pV12NOXUx8LKOPYiQR2OMxmNCbswNKinOln/AMOfm374Z/C+VVTRQ3OlPVtyBYcY9xmN3h1b35v+DzJBjKj/AMvrNz/GP5FsdvFPhzyEytRakM/wlUClGgXBkyCLFSIN53xmMx6fiUnHfx/Yhi7/AEK96YxNVy0SRwIHxEWHAthhyeYK0qdVbLUqKHp8ElviX8Jnfg/O+MxmPN8N/W/oaZd/kNFWhMg3HPvhWyoC5qvubEA2kH0Gbggn5j5zjMZjdhb4yXwJ5UuUfmb5rLk+ovOwiAP2x7jMZjseWfHqNOEb6H//2Q=="/>
          <p:cNvSpPr>
            <a:spLocks noChangeAspect="1" noChangeArrowheads="1"/>
          </p:cNvSpPr>
          <p:nvPr/>
        </p:nvSpPr>
        <p:spPr bwMode="auto">
          <a:xfrm>
            <a:off x="155575" y="-2324100"/>
            <a:ext cx="7439025"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Title 2"/>
          <p:cNvSpPr>
            <a:spLocks noGrp="1"/>
          </p:cNvSpPr>
          <p:nvPr>
            <p:ph type="title"/>
          </p:nvPr>
        </p:nvSpPr>
        <p:spPr/>
        <p:txBody>
          <a:bodyPr/>
          <a:lstStyle/>
          <a:p>
            <a:r>
              <a:rPr lang="en-CA" dirty="0">
                <a:solidFill>
                  <a:schemeClr val="tx1"/>
                </a:solidFill>
                <a:latin typeface="Tekton Pro" panose="020F0603020208020904" pitchFamily="34" charset="0"/>
              </a:rPr>
              <a:t>Most exciting time in physics</a:t>
            </a:r>
          </a:p>
        </p:txBody>
      </p:sp>
      <p:pic>
        <p:nvPicPr>
          <p:cNvPr id="5" name="Picture 4" descr="artist_NSIllustration_CREDIT__NSF_LIGO_Sonoma_State_University_A._Simonn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52550"/>
            <a:ext cx="2405149" cy="2133600"/>
          </a:xfrm>
          <a:prstGeom prst="rect">
            <a:avLst/>
          </a:prstGeom>
        </p:spPr>
      </p:pic>
      <p:pic>
        <p:nvPicPr>
          <p:cNvPr id="9" name="Picture 8" descr="Event-Horizon-Telescope-Looking-into-the-Center-of-the-Milky-Way.jpg"/>
          <p:cNvPicPr>
            <a:picLocks noChangeAspect="1"/>
          </p:cNvPicPr>
          <p:nvPr/>
        </p:nvPicPr>
        <p:blipFill rotWithShape="1">
          <a:blip r:embed="rId4">
            <a:extLst>
              <a:ext uri="{28A0092B-C50C-407E-A947-70E740481C1C}">
                <a14:useLocalDpi xmlns:a14="http://schemas.microsoft.com/office/drawing/2010/main" val="0"/>
              </a:ext>
            </a:extLst>
          </a:blip>
          <a:srcRect l="9299" r="16215"/>
          <a:stretch/>
        </p:blipFill>
        <p:spPr>
          <a:xfrm>
            <a:off x="6343500" y="1371600"/>
            <a:ext cx="2800500" cy="2114550"/>
          </a:xfrm>
          <a:prstGeom prst="rect">
            <a:avLst/>
          </a:prstGeom>
        </p:spPr>
      </p:pic>
      <p:pic>
        <p:nvPicPr>
          <p:cNvPr id="1034" name="Picture 10" descr="http://www.ep.ph.bham.ac.uk/DiscoveringParticles/lhc/experiments/images/atlas-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1352550"/>
            <a:ext cx="3237821"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40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7785-B159-4A0A-8BBD-A97F84FD5A10}"/>
              </a:ext>
            </a:extLst>
          </p:cNvPr>
          <p:cNvSpPr>
            <a:spLocks noGrp="1"/>
          </p:cNvSpPr>
          <p:nvPr>
            <p:ph type="title"/>
          </p:nvPr>
        </p:nvSpPr>
        <p:spPr/>
        <p:txBody>
          <a:bodyPr/>
          <a:lstStyle/>
          <a:p>
            <a:r>
              <a:rPr lang="en-US" b="1" dirty="0"/>
              <a:t>Data Collection to Final Image</a:t>
            </a:r>
          </a:p>
        </p:txBody>
      </p:sp>
      <p:grpSp>
        <p:nvGrpSpPr>
          <p:cNvPr id="17" name="Group 16">
            <a:extLst>
              <a:ext uri="{FF2B5EF4-FFF2-40B4-BE49-F238E27FC236}">
                <a16:creationId xmlns:a16="http://schemas.microsoft.com/office/drawing/2014/main" id="{E298F5C4-9E8C-462E-B177-1EECFDBC43D8}"/>
              </a:ext>
            </a:extLst>
          </p:cNvPr>
          <p:cNvGrpSpPr/>
          <p:nvPr/>
        </p:nvGrpSpPr>
        <p:grpSpPr>
          <a:xfrm>
            <a:off x="6638183" y="1221242"/>
            <a:ext cx="2366530" cy="1073373"/>
            <a:chOff x="6638183" y="1221242"/>
            <a:chExt cx="2366530" cy="1073373"/>
          </a:xfrm>
        </p:grpSpPr>
        <p:sp>
          <p:nvSpPr>
            <p:cNvPr id="11" name="Arrow: Right 10">
              <a:extLst>
                <a:ext uri="{FF2B5EF4-FFF2-40B4-BE49-F238E27FC236}">
                  <a16:creationId xmlns:a16="http://schemas.microsoft.com/office/drawing/2014/main" id="{DB5C2A85-9C7A-4E00-BE6D-DDB3182058B6}"/>
                </a:ext>
              </a:extLst>
            </p:cNvPr>
            <p:cNvSpPr/>
            <p:nvPr/>
          </p:nvSpPr>
          <p:spPr>
            <a:xfrm>
              <a:off x="6638183" y="1935679"/>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B94A0EA-35BD-4289-96B6-F0B4FA3254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0695" y="1221242"/>
              <a:ext cx="1864018" cy="1073373"/>
            </a:xfrm>
            <a:prstGeom prst="rect">
              <a:avLst/>
            </a:prstGeom>
          </p:spPr>
        </p:pic>
      </p:grpSp>
      <p:grpSp>
        <p:nvGrpSpPr>
          <p:cNvPr id="20" name="Group 19">
            <a:extLst>
              <a:ext uri="{FF2B5EF4-FFF2-40B4-BE49-F238E27FC236}">
                <a16:creationId xmlns:a16="http://schemas.microsoft.com/office/drawing/2014/main" id="{7459FF17-DB0F-41DC-86B0-8119D4FC227E}"/>
              </a:ext>
            </a:extLst>
          </p:cNvPr>
          <p:cNvGrpSpPr/>
          <p:nvPr/>
        </p:nvGrpSpPr>
        <p:grpSpPr>
          <a:xfrm>
            <a:off x="6824476" y="2488521"/>
            <a:ext cx="2307771" cy="1901280"/>
            <a:chOff x="6824476" y="2488521"/>
            <a:chExt cx="2307771" cy="1901280"/>
          </a:xfrm>
        </p:grpSpPr>
        <p:sp>
          <p:nvSpPr>
            <p:cNvPr id="13" name="Arrow: Right 12">
              <a:extLst>
                <a:ext uri="{FF2B5EF4-FFF2-40B4-BE49-F238E27FC236}">
                  <a16:creationId xmlns:a16="http://schemas.microsoft.com/office/drawing/2014/main" id="{60DCE3DB-474A-47E3-BF8B-EA6C304A61AD}"/>
                </a:ext>
              </a:extLst>
            </p:cNvPr>
            <p:cNvSpPr/>
            <p:nvPr/>
          </p:nvSpPr>
          <p:spPr>
            <a:xfrm rot="5400000">
              <a:off x="7835912" y="2522114"/>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3BAF843-380F-4834-A3BA-5A1A5E2BA5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4476" y="2887572"/>
              <a:ext cx="2307771" cy="1502229"/>
            </a:xfrm>
            <a:prstGeom prst="rect">
              <a:avLst/>
            </a:prstGeom>
          </p:spPr>
        </p:pic>
      </p:grpSp>
      <p:pic>
        <p:nvPicPr>
          <p:cNvPr id="21" name="Picture 20">
            <a:extLst>
              <a:ext uri="{FF2B5EF4-FFF2-40B4-BE49-F238E27FC236}">
                <a16:creationId xmlns:a16="http://schemas.microsoft.com/office/drawing/2014/main" id="{1C9039B1-6509-4BBE-BE7F-DD5657FADA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30"/>
          <a:stretch/>
        </p:blipFill>
        <p:spPr>
          <a:xfrm>
            <a:off x="6831419" y="2887572"/>
            <a:ext cx="2300828" cy="1540915"/>
          </a:xfrm>
          <a:prstGeom prst="rect">
            <a:avLst/>
          </a:prstGeom>
        </p:spPr>
      </p:pic>
      <p:grpSp>
        <p:nvGrpSpPr>
          <p:cNvPr id="14" name="Group 13">
            <a:extLst>
              <a:ext uri="{FF2B5EF4-FFF2-40B4-BE49-F238E27FC236}">
                <a16:creationId xmlns:a16="http://schemas.microsoft.com/office/drawing/2014/main" id="{E169AC3C-EE51-4AAD-B413-7C8DC5214B39}"/>
              </a:ext>
            </a:extLst>
          </p:cNvPr>
          <p:cNvGrpSpPr/>
          <p:nvPr/>
        </p:nvGrpSpPr>
        <p:grpSpPr>
          <a:xfrm>
            <a:off x="4078434" y="1335743"/>
            <a:ext cx="2342137" cy="1723631"/>
            <a:chOff x="4078434" y="1335743"/>
            <a:chExt cx="2342137" cy="1723631"/>
          </a:xfrm>
        </p:grpSpPr>
        <p:pic>
          <p:nvPicPr>
            <p:cNvPr id="9" name="Picture 8">
              <a:extLst>
                <a:ext uri="{FF2B5EF4-FFF2-40B4-BE49-F238E27FC236}">
                  <a16:creationId xmlns:a16="http://schemas.microsoft.com/office/drawing/2014/main" id="{821AE0D3-05A2-4C1F-BB1F-41B05DFF76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0457" y="1335743"/>
              <a:ext cx="1890114" cy="1417585"/>
            </a:xfrm>
            <a:prstGeom prst="rect">
              <a:avLst/>
            </a:prstGeom>
          </p:spPr>
        </p:pic>
        <p:sp>
          <p:nvSpPr>
            <p:cNvPr id="10" name="Arrow: Right 9">
              <a:extLst>
                <a:ext uri="{FF2B5EF4-FFF2-40B4-BE49-F238E27FC236}">
                  <a16:creationId xmlns:a16="http://schemas.microsoft.com/office/drawing/2014/main" id="{11C95E3B-38F6-40D7-ABF2-602F0838D06C}"/>
                </a:ext>
              </a:extLst>
            </p:cNvPr>
            <p:cNvSpPr/>
            <p:nvPr/>
          </p:nvSpPr>
          <p:spPr>
            <a:xfrm>
              <a:off x="4078434" y="1935679"/>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EEC5307-D9CB-4EFA-B46A-38315AB4933D}"/>
                </a:ext>
              </a:extLst>
            </p:cNvPr>
            <p:cNvSpPr txBox="1"/>
            <p:nvPr/>
          </p:nvSpPr>
          <p:spPr>
            <a:xfrm>
              <a:off x="4840612" y="2782375"/>
              <a:ext cx="1454244" cy="276999"/>
            </a:xfrm>
            <a:prstGeom prst="rect">
              <a:avLst/>
            </a:prstGeom>
            <a:noFill/>
          </p:spPr>
          <p:txBody>
            <a:bodyPr wrap="none" rtlCol="0">
              <a:spAutoFit/>
            </a:bodyPr>
            <a:lstStyle/>
            <a:p>
              <a:r>
                <a:rPr lang="en-US" sz="1200" dirty="0"/>
                <a:t>Boxing hard drives</a:t>
              </a:r>
            </a:p>
          </p:txBody>
        </p:sp>
      </p:grpSp>
      <p:grpSp>
        <p:nvGrpSpPr>
          <p:cNvPr id="18" name="Group 17">
            <a:extLst>
              <a:ext uri="{FF2B5EF4-FFF2-40B4-BE49-F238E27FC236}">
                <a16:creationId xmlns:a16="http://schemas.microsoft.com/office/drawing/2014/main" id="{5511D594-AB13-4B55-8E4A-B3FC66BE2524}"/>
              </a:ext>
            </a:extLst>
          </p:cNvPr>
          <p:cNvGrpSpPr/>
          <p:nvPr/>
        </p:nvGrpSpPr>
        <p:grpSpPr>
          <a:xfrm>
            <a:off x="4840612" y="3201445"/>
            <a:ext cx="1899615" cy="1901867"/>
            <a:chOff x="4840612" y="3201445"/>
            <a:chExt cx="1899615" cy="1901867"/>
          </a:xfrm>
        </p:grpSpPr>
        <p:sp>
          <p:nvSpPr>
            <p:cNvPr id="16" name="Arrow: Right 15">
              <a:extLst>
                <a:ext uri="{FF2B5EF4-FFF2-40B4-BE49-F238E27FC236}">
                  <a16:creationId xmlns:a16="http://schemas.microsoft.com/office/drawing/2014/main" id="{21A5975C-128B-4C79-AC67-CFCF16A61E37}"/>
                </a:ext>
              </a:extLst>
            </p:cNvPr>
            <p:cNvSpPr/>
            <p:nvPr/>
          </p:nvSpPr>
          <p:spPr>
            <a:xfrm flipH="1">
              <a:off x="6455327" y="3638686"/>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3" name="Picture 22">
              <a:extLst>
                <a:ext uri="{FF2B5EF4-FFF2-40B4-BE49-F238E27FC236}">
                  <a16:creationId xmlns:a16="http://schemas.microsoft.com/office/drawing/2014/main" id="{B4ACCB88-B23E-4455-8C16-8F1F21D980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88124" y="3201445"/>
              <a:ext cx="1484620" cy="1113465"/>
            </a:xfrm>
            <a:prstGeom prst="rect">
              <a:avLst/>
            </a:prstGeom>
          </p:spPr>
        </p:pic>
        <p:sp>
          <p:nvSpPr>
            <p:cNvPr id="32" name="TextBox 31">
              <a:extLst>
                <a:ext uri="{FF2B5EF4-FFF2-40B4-BE49-F238E27FC236}">
                  <a16:creationId xmlns:a16="http://schemas.microsoft.com/office/drawing/2014/main" id="{137A2ECA-C743-4845-A20E-95789F16DEFC}"/>
                </a:ext>
              </a:extLst>
            </p:cNvPr>
            <p:cNvSpPr txBox="1"/>
            <p:nvPr/>
          </p:nvSpPr>
          <p:spPr>
            <a:xfrm>
              <a:off x="4840612" y="4456981"/>
              <a:ext cx="1814920" cy="646331"/>
            </a:xfrm>
            <a:prstGeom prst="rect">
              <a:avLst/>
            </a:prstGeom>
            <a:noFill/>
          </p:spPr>
          <p:txBody>
            <a:bodyPr wrap="none" rtlCol="0">
              <a:spAutoFit/>
            </a:bodyPr>
            <a:lstStyle/>
            <a:p>
              <a:r>
                <a:rPr lang="en-US" sz="1200" dirty="0"/>
                <a:t>Half a ton of hard drives</a:t>
              </a:r>
            </a:p>
            <a:p>
              <a:r>
                <a:rPr lang="en-US" sz="1200" dirty="0"/>
                <a:t>5 petabytes of data</a:t>
              </a:r>
            </a:p>
            <a:p>
              <a:r>
                <a:rPr lang="en-US" sz="1200" dirty="0"/>
                <a:t>~600 hard drives</a:t>
              </a:r>
            </a:p>
          </p:txBody>
        </p:sp>
      </p:grpSp>
      <p:grpSp>
        <p:nvGrpSpPr>
          <p:cNvPr id="4" name="Group 3">
            <a:extLst>
              <a:ext uri="{FF2B5EF4-FFF2-40B4-BE49-F238E27FC236}">
                <a16:creationId xmlns:a16="http://schemas.microsoft.com/office/drawing/2014/main" id="{4B951E35-A85E-4C3C-B952-AA533B06F6A9}"/>
              </a:ext>
            </a:extLst>
          </p:cNvPr>
          <p:cNvGrpSpPr/>
          <p:nvPr/>
        </p:nvGrpSpPr>
        <p:grpSpPr>
          <a:xfrm>
            <a:off x="2460171" y="3124279"/>
            <a:ext cx="2254279" cy="1886699"/>
            <a:chOff x="2471844" y="3118040"/>
            <a:chExt cx="2254279" cy="1886699"/>
          </a:xfrm>
        </p:grpSpPr>
        <p:sp>
          <p:nvSpPr>
            <p:cNvPr id="33" name="TextBox 32">
              <a:extLst>
                <a:ext uri="{FF2B5EF4-FFF2-40B4-BE49-F238E27FC236}">
                  <a16:creationId xmlns:a16="http://schemas.microsoft.com/office/drawing/2014/main" id="{520FC627-87B6-4990-BBFB-1A9FB7F5E1DC}"/>
                </a:ext>
              </a:extLst>
            </p:cNvPr>
            <p:cNvSpPr txBox="1"/>
            <p:nvPr/>
          </p:nvSpPr>
          <p:spPr>
            <a:xfrm>
              <a:off x="2606574" y="4543074"/>
              <a:ext cx="1768433" cy="461665"/>
            </a:xfrm>
            <a:prstGeom prst="rect">
              <a:avLst/>
            </a:prstGeom>
            <a:noFill/>
          </p:spPr>
          <p:txBody>
            <a:bodyPr wrap="none" rtlCol="0">
              <a:spAutoFit/>
            </a:bodyPr>
            <a:lstStyle/>
            <a:p>
              <a:r>
                <a:rPr lang="en-US" sz="1200" dirty="0"/>
                <a:t>Initial processing</a:t>
              </a:r>
            </a:p>
            <a:p>
              <a:r>
                <a:rPr lang="en-US" sz="1200" dirty="0"/>
                <a:t>(4 independent groups)</a:t>
              </a:r>
            </a:p>
          </p:txBody>
        </p:sp>
        <p:sp>
          <p:nvSpPr>
            <p:cNvPr id="36" name="Arrow: Right 35">
              <a:extLst>
                <a:ext uri="{FF2B5EF4-FFF2-40B4-BE49-F238E27FC236}">
                  <a16:creationId xmlns:a16="http://schemas.microsoft.com/office/drawing/2014/main" id="{A8F6BA62-639E-47E3-88A5-430567FF0236}"/>
                </a:ext>
              </a:extLst>
            </p:cNvPr>
            <p:cNvSpPr/>
            <p:nvPr/>
          </p:nvSpPr>
          <p:spPr>
            <a:xfrm rot="20317715" flipH="1">
              <a:off x="4430132" y="3932633"/>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7" name="Arrow: Right 36">
              <a:extLst>
                <a:ext uri="{FF2B5EF4-FFF2-40B4-BE49-F238E27FC236}">
                  <a16:creationId xmlns:a16="http://schemas.microsoft.com/office/drawing/2014/main" id="{EF6611CF-17F2-49B9-B771-DC78C424CB54}"/>
                </a:ext>
              </a:extLst>
            </p:cNvPr>
            <p:cNvSpPr/>
            <p:nvPr/>
          </p:nvSpPr>
          <p:spPr>
            <a:xfrm rot="1282285" flipH="1" flipV="1">
              <a:off x="4441223" y="3502048"/>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0" name="Picture 39">
              <a:extLst>
                <a:ext uri="{FF2B5EF4-FFF2-40B4-BE49-F238E27FC236}">
                  <a16:creationId xmlns:a16="http://schemas.microsoft.com/office/drawing/2014/main" id="{8090CBCA-2CDC-443E-BC28-A858DEA9CA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02208" y="3118040"/>
              <a:ext cx="839365" cy="629470"/>
            </a:xfrm>
            <a:prstGeom prst="rect">
              <a:avLst/>
            </a:prstGeom>
          </p:spPr>
        </p:pic>
        <p:pic>
          <p:nvPicPr>
            <p:cNvPr id="41" name="Picture 40">
              <a:extLst>
                <a:ext uri="{FF2B5EF4-FFF2-40B4-BE49-F238E27FC236}">
                  <a16:creationId xmlns:a16="http://schemas.microsoft.com/office/drawing/2014/main" id="{912187AD-2C4C-4EF8-8FF9-EF02695CC4C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480012" y="3824590"/>
              <a:ext cx="915376" cy="675009"/>
            </a:xfrm>
            <a:prstGeom prst="rect">
              <a:avLst/>
            </a:prstGeom>
          </p:spPr>
        </p:pic>
        <p:pic>
          <p:nvPicPr>
            <p:cNvPr id="42" name="Picture 41">
              <a:extLst>
                <a:ext uri="{FF2B5EF4-FFF2-40B4-BE49-F238E27FC236}">
                  <a16:creationId xmlns:a16="http://schemas.microsoft.com/office/drawing/2014/main" id="{185C2E3F-51B0-4392-B373-519FC98902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471844" y="3127502"/>
              <a:ext cx="941716" cy="620008"/>
            </a:xfrm>
            <a:prstGeom prst="rect">
              <a:avLst/>
            </a:prstGeom>
          </p:spPr>
        </p:pic>
        <p:pic>
          <p:nvPicPr>
            <p:cNvPr id="43" name="Picture 42">
              <a:extLst>
                <a:ext uri="{FF2B5EF4-FFF2-40B4-BE49-F238E27FC236}">
                  <a16:creationId xmlns:a16="http://schemas.microsoft.com/office/drawing/2014/main" id="{F4642D60-B775-44CC-B913-E225DEE4C14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876"/>
            <a:stretch/>
          </p:blipFill>
          <p:spPr>
            <a:xfrm>
              <a:off x="3502208" y="3824590"/>
              <a:ext cx="839365" cy="674792"/>
            </a:xfrm>
            <a:prstGeom prst="rect">
              <a:avLst/>
            </a:prstGeom>
          </p:spPr>
        </p:pic>
      </p:grpSp>
      <p:sp>
        <p:nvSpPr>
          <p:cNvPr id="45" name="TextBox 44">
            <a:extLst>
              <a:ext uri="{FF2B5EF4-FFF2-40B4-BE49-F238E27FC236}">
                <a16:creationId xmlns:a16="http://schemas.microsoft.com/office/drawing/2014/main" id="{6170C2F2-EB53-47C0-8A3C-A4D3D23BFC2B}"/>
              </a:ext>
            </a:extLst>
          </p:cNvPr>
          <p:cNvSpPr txBox="1"/>
          <p:nvPr/>
        </p:nvSpPr>
        <p:spPr>
          <a:xfrm>
            <a:off x="222192" y="4304971"/>
            <a:ext cx="184731" cy="276999"/>
          </a:xfrm>
          <a:prstGeom prst="rect">
            <a:avLst/>
          </a:prstGeom>
          <a:noFill/>
        </p:spPr>
        <p:txBody>
          <a:bodyPr wrap="none" rtlCol="0">
            <a:spAutoFit/>
          </a:bodyPr>
          <a:lstStyle/>
          <a:p>
            <a:endParaRPr lang="en-US" sz="1200" dirty="0"/>
          </a:p>
        </p:txBody>
      </p:sp>
      <p:grpSp>
        <p:nvGrpSpPr>
          <p:cNvPr id="8" name="Group 7">
            <a:extLst>
              <a:ext uri="{FF2B5EF4-FFF2-40B4-BE49-F238E27FC236}">
                <a16:creationId xmlns:a16="http://schemas.microsoft.com/office/drawing/2014/main" id="{69C0B966-DD04-4979-9D26-3D283CEB7597}"/>
              </a:ext>
            </a:extLst>
          </p:cNvPr>
          <p:cNvGrpSpPr/>
          <p:nvPr/>
        </p:nvGrpSpPr>
        <p:grpSpPr>
          <a:xfrm>
            <a:off x="334773" y="3296057"/>
            <a:ext cx="1895037" cy="1551285"/>
            <a:chOff x="1627275" y="3303020"/>
            <a:chExt cx="1895037" cy="1551285"/>
          </a:xfrm>
        </p:grpSpPr>
        <p:sp>
          <p:nvSpPr>
            <p:cNvPr id="35" name="TextBox 34">
              <a:extLst>
                <a:ext uri="{FF2B5EF4-FFF2-40B4-BE49-F238E27FC236}">
                  <a16:creationId xmlns:a16="http://schemas.microsoft.com/office/drawing/2014/main" id="{1B136289-E792-4ABC-9CD0-F0BD3121D033}"/>
                </a:ext>
              </a:extLst>
            </p:cNvPr>
            <p:cNvSpPr txBox="1"/>
            <p:nvPr/>
          </p:nvSpPr>
          <p:spPr>
            <a:xfrm>
              <a:off x="1627275" y="4207974"/>
              <a:ext cx="1719550" cy="646331"/>
            </a:xfrm>
            <a:prstGeom prst="rect">
              <a:avLst/>
            </a:prstGeom>
            <a:noFill/>
          </p:spPr>
          <p:txBody>
            <a:bodyPr wrap="square" rtlCol="0">
              <a:spAutoFit/>
            </a:bodyPr>
            <a:lstStyle/>
            <a:p>
              <a:r>
                <a:rPr lang="en-US" sz="1200" dirty="0"/>
                <a:t>Secondary Processing</a:t>
              </a:r>
            </a:p>
            <a:p>
              <a:r>
                <a:rPr lang="en-US" sz="1200" dirty="0"/>
                <a:t>(Model matching)</a:t>
              </a:r>
            </a:p>
            <a:p>
              <a:endParaRPr lang="en-US" sz="1200" dirty="0"/>
            </a:p>
          </p:txBody>
        </p:sp>
        <p:sp>
          <p:nvSpPr>
            <p:cNvPr id="44" name="Arrow: Right 43">
              <a:extLst>
                <a:ext uri="{FF2B5EF4-FFF2-40B4-BE49-F238E27FC236}">
                  <a16:creationId xmlns:a16="http://schemas.microsoft.com/office/drawing/2014/main" id="{91B0FC69-53EC-438C-939A-BD216DADE48D}"/>
                </a:ext>
              </a:extLst>
            </p:cNvPr>
            <p:cNvSpPr/>
            <p:nvPr/>
          </p:nvSpPr>
          <p:spPr>
            <a:xfrm flipH="1">
              <a:off x="3237412" y="3659955"/>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6" name="Picture 45">
              <a:extLst>
                <a:ext uri="{FF2B5EF4-FFF2-40B4-BE49-F238E27FC236}">
                  <a16:creationId xmlns:a16="http://schemas.microsoft.com/office/drawing/2014/main" id="{058237EC-25AC-487B-B98E-5ED3FC6B931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7596" y="3303020"/>
              <a:ext cx="1365471" cy="910314"/>
            </a:xfrm>
            <a:prstGeom prst="rect">
              <a:avLst/>
            </a:prstGeom>
          </p:spPr>
        </p:pic>
      </p:grpSp>
      <p:grpSp>
        <p:nvGrpSpPr>
          <p:cNvPr id="19" name="Group 18">
            <a:extLst>
              <a:ext uri="{FF2B5EF4-FFF2-40B4-BE49-F238E27FC236}">
                <a16:creationId xmlns:a16="http://schemas.microsoft.com/office/drawing/2014/main" id="{3810F544-2EAD-434C-A5B6-E25C064D91D3}"/>
              </a:ext>
            </a:extLst>
          </p:cNvPr>
          <p:cNvGrpSpPr/>
          <p:nvPr/>
        </p:nvGrpSpPr>
        <p:grpSpPr>
          <a:xfrm>
            <a:off x="415094" y="1044217"/>
            <a:ext cx="1432230" cy="2013124"/>
            <a:chOff x="415094" y="1044217"/>
            <a:chExt cx="1432230" cy="2013124"/>
          </a:xfrm>
        </p:grpSpPr>
        <p:pic>
          <p:nvPicPr>
            <p:cNvPr id="5" name="Picture 4">
              <a:extLst>
                <a:ext uri="{FF2B5EF4-FFF2-40B4-BE49-F238E27FC236}">
                  <a16:creationId xmlns:a16="http://schemas.microsoft.com/office/drawing/2014/main" id="{D9515216-DFC8-4199-AA7C-9A50DB7715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7331" y="1044217"/>
              <a:ext cx="1215210" cy="911407"/>
            </a:xfrm>
            <a:prstGeom prst="rect">
              <a:avLst/>
            </a:prstGeom>
          </p:spPr>
        </p:pic>
        <p:sp>
          <p:nvSpPr>
            <p:cNvPr id="28" name="TextBox 27">
              <a:extLst>
                <a:ext uri="{FF2B5EF4-FFF2-40B4-BE49-F238E27FC236}">
                  <a16:creationId xmlns:a16="http://schemas.microsoft.com/office/drawing/2014/main" id="{2582006D-8F56-476C-8F76-17C9522E7A99}"/>
                </a:ext>
              </a:extLst>
            </p:cNvPr>
            <p:cNvSpPr txBox="1"/>
            <p:nvPr/>
          </p:nvSpPr>
          <p:spPr>
            <a:xfrm>
              <a:off x="415094" y="2780342"/>
              <a:ext cx="1432230" cy="276999"/>
            </a:xfrm>
            <a:prstGeom prst="rect">
              <a:avLst/>
            </a:prstGeom>
            <a:noFill/>
          </p:spPr>
          <p:txBody>
            <a:bodyPr wrap="square" rtlCol="0">
              <a:spAutoFit/>
            </a:bodyPr>
            <a:lstStyle/>
            <a:p>
              <a:r>
                <a:rPr lang="en-US" sz="1200" dirty="0"/>
                <a:t>8 EHT telescopes</a:t>
              </a:r>
            </a:p>
          </p:txBody>
        </p:sp>
        <p:pic>
          <p:nvPicPr>
            <p:cNvPr id="47" name="Picture 46">
              <a:extLst>
                <a:ext uri="{FF2B5EF4-FFF2-40B4-BE49-F238E27FC236}">
                  <a16:creationId xmlns:a16="http://schemas.microsoft.com/office/drawing/2014/main" id="{E0E64477-7392-49FC-8371-BB7EBA6D031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7331" y="1998289"/>
              <a:ext cx="1215575" cy="805254"/>
            </a:xfrm>
            <a:prstGeom prst="rect">
              <a:avLst/>
            </a:prstGeom>
          </p:spPr>
        </p:pic>
      </p:grpSp>
      <p:grpSp>
        <p:nvGrpSpPr>
          <p:cNvPr id="3" name="Group 2">
            <a:extLst>
              <a:ext uri="{FF2B5EF4-FFF2-40B4-BE49-F238E27FC236}">
                <a16:creationId xmlns:a16="http://schemas.microsoft.com/office/drawing/2014/main" id="{46B50250-CB1A-4321-8E21-18EC360F77B4}"/>
              </a:ext>
            </a:extLst>
          </p:cNvPr>
          <p:cNvGrpSpPr/>
          <p:nvPr/>
        </p:nvGrpSpPr>
        <p:grpSpPr>
          <a:xfrm>
            <a:off x="1918758" y="1234473"/>
            <a:ext cx="2634564" cy="1655792"/>
            <a:chOff x="1918758" y="1234473"/>
            <a:chExt cx="2634564" cy="1655792"/>
          </a:xfrm>
        </p:grpSpPr>
        <p:pic>
          <p:nvPicPr>
            <p:cNvPr id="7" name="Picture 6">
              <a:extLst>
                <a:ext uri="{FF2B5EF4-FFF2-40B4-BE49-F238E27FC236}">
                  <a16:creationId xmlns:a16="http://schemas.microsoft.com/office/drawing/2014/main" id="{D9E4CB00-F8C6-4657-9EBA-36CBF8C18EF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11105" y="1234473"/>
              <a:ext cx="1478769" cy="1478769"/>
            </a:xfrm>
            <a:prstGeom prst="rect">
              <a:avLst/>
            </a:prstGeom>
          </p:spPr>
        </p:pic>
        <p:sp>
          <p:nvSpPr>
            <p:cNvPr id="6" name="Arrow: Right 5">
              <a:extLst>
                <a:ext uri="{FF2B5EF4-FFF2-40B4-BE49-F238E27FC236}">
                  <a16:creationId xmlns:a16="http://schemas.microsoft.com/office/drawing/2014/main" id="{0D22DA89-03D5-4AE0-A527-27ACEE834158}"/>
                </a:ext>
              </a:extLst>
            </p:cNvPr>
            <p:cNvSpPr/>
            <p:nvPr/>
          </p:nvSpPr>
          <p:spPr>
            <a:xfrm rot="1117849">
              <a:off x="1973504" y="1445977"/>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4A5698B-0A8A-4A2C-9D04-74C66E93F237}"/>
                </a:ext>
              </a:extLst>
            </p:cNvPr>
            <p:cNvSpPr txBox="1"/>
            <p:nvPr/>
          </p:nvSpPr>
          <p:spPr>
            <a:xfrm>
              <a:off x="2049110" y="2613266"/>
              <a:ext cx="2504212" cy="276999"/>
            </a:xfrm>
            <a:prstGeom prst="rect">
              <a:avLst/>
            </a:prstGeom>
            <a:noFill/>
          </p:spPr>
          <p:txBody>
            <a:bodyPr wrap="none" rtlCol="0">
              <a:spAutoFit/>
            </a:bodyPr>
            <a:lstStyle/>
            <a:p>
              <a:r>
                <a:rPr lang="en-US" sz="1200" dirty="0"/>
                <a:t>64 x 8 TB helium-filled hard drives</a:t>
              </a:r>
            </a:p>
          </p:txBody>
        </p:sp>
        <p:sp>
          <p:nvSpPr>
            <p:cNvPr id="48" name="Arrow: Right 47">
              <a:extLst>
                <a:ext uri="{FF2B5EF4-FFF2-40B4-BE49-F238E27FC236}">
                  <a16:creationId xmlns:a16="http://schemas.microsoft.com/office/drawing/2014/main" id="{82ACB876-A5A9-4985-83BD-E207F6A3774F}"/>
                </a:ext>
              </a:extLst>
            </p:cNvPr>
            <p:cNvSpPr/>
            <p:nvPr/>
          </p:nvSpPr>
          <p:spPr>
            <a:xfrm rot="20549402">
              <a:off x="1918758" y="2221854"/>
              <a:ext cx="284900" cy="217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718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righ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E015-409F-4154-ABF1-F743661045FB}"/>
              </a:ext>
            </a:extLst>
          </p:cNvPr>
          <p:cNvSpPr>
            <a:spLocks noGrp="1"/>
          </p:cNvSpPr>
          <p:nvPr>
            <p:ph type="title"/>
          </p:nvPr>
        </p:nvSpPr>
        <p:spPr/>
        <p:txBody>
          <a:bodyPr/>
          <a:lstStyle/>
          <a:p>
            <a:pPr algn="l"/>
            <a:r>
              <a:rPr lang="en-US" sz="3600" dirty="0">
                <a:latin typeface="Tekton Pro" panose="020F0603020208020904" pitchFamily="34" charset="0"/>
              </a:rPr>
              <a:t>Earlier this year…</a:t>
            </a:r>
            <a:endParaRPr lang="en-CA" sz="3600" dirty="0">
              <a:latin typeface="Tekton Pro" panose="020F0603020208020904" pitchFamily="34" charset="0"/>
            </a:endParaRPr>
          </a:p>
        </p:txBody>
      </p:sp>
      <p:sp>
        <p:nvSpPr>
          <p:cNvPr id="4" name="TextBox 3">
            <a:extLst>
              <a:ext uri="{FF2B5EF4-FFF2-40B4-BE49-F238E27FC236}">
                <a16:creationId xmlns:a16="http://schemas.microsoft.com/office/drawing/2014/main" id="{6A47D413-8195-4291-A531-3FA69E397B91}"/>
              </a:ext>
            </a:extLst>
          </p:cNvPr>
          <p:cNvSpPr txBox="1"/>
          <p:nvPr/>
        </p:nvSpPr>
        <p:spPr>
          <a:xfrm>
            <a:off x="304800" y="1214204"/>
            <a:ext cx="33528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800" b="0" i="0" u="none" strike="noStrike" kern="1200" cap="none" spc="0" normalizeH="0" baseline="0" noProof="0" dirty="0">
              <a:ln>
                <a:noFill/>
              </a:ln>
              <a:solidFill>
                <a:srgbClr val="E8EAE9"/>
              </a:solidFill>
              <a:effectLst/>
              <a:uLnTx/>
              <a:uFillTx/>
              <a:latin typeface="Century Gothic" panose="020B0502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CAE2FF">
                    <a:lumMod val="25000"/>
                  </a:srgbClr>
                </a:solidFill>
                <a:effectLst/>
                <a:uLnTx/>
                <a:uFillTx/>
                <a:latin typeface="Tekton Pro" panose="020F0603020208020904" pitchFamily="34" charset="0"/>
              </a:rPr>
              <a:t>C</a:t>
            </a:r>
            <a:r>
              <a:rPr kumimoji="0" lang="en-CA" sz="2800" b="0" i="0" u="none" strike="noStrike" kern="1200" cap="none" spc="0" normalizeH="0" baseline="0" noProof="0" dirty="0">
                <a:ln>
                  <a:noFill/>
                </a:ln>
                <a:solidFill>
                  <a:srgbClr val="CAE2FF">
                    <a:lumMod val="25000"/>
                  </a:srgbClr>
                </a:solidFill>
                <a:effectLst/>
                <a:uLnTx/>
                <a:uFillTx/>
                <a:latin typeface="Tekton Pro" panose="020F0603020208020904" pitchFamily="34" charset="0"/>
              </a:rPr>
              <a:t>anadian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CAE2FF">
                    <a:lumMod val="25000"/>
                  </a:srgbClr>
                </a:solidFill>
                <a:effectLst/>
                <a:uLnTx/>
                <a:uFillTx/>
                <a:latin typeface="Tekton Pro" panose="020F0603020208020904" pitchFamily="34" charset="0"/>
              </a:rPr>
              <a:t>H</a:t>
            </a:r>
            <a:r>
              <a:rPr kumimoji="0" lang="en-CA" sz="2800" b="0" i="0" u="none" strike="noStrike" kern="1200" cap="none" spc="0" normalizeH="0" baseline="0" noProof="0" dirty="0">
                <a:ln>
                  <a:noFill/>
                </a:ln>
                <a:solidFill>
                  <a:srgbClr val="CAE2FF">
                    <a:lumMod val="25000"/>
                  </a:srgbClr>
                </a:solidFill>
                <a:effectLst/>
                <a:uLnTx/>
                <a:uFillTx/>
                <a:latin typeface="Tekton Pro" panose="020F0603020208020904" pitchFamily="34" charset="0"/>
              </a:rPr>
              <a:t>ydrogen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CAE2FF">
                    <a:lumMod val="25000"/>
                  </a:srgbClr>
                </a:solidFill>
                <a:effectLst/>
                <a:uLnTx/>
                <a:uFillTx/>
                <a:latin typeface="Tekton Pro" panose="020F0603020208020904" pitchFamily="34" charset="0"/>
              </a:rPr>
              <a:t>I</a:t>
            </a:r>
            <a:r>
              <a:rPr kumimoji="0" lang="en-CA" sz="2800" b="0" i="0" u="none" strike="noStrike" kern="1200" cap="none" spc="0" normalizeH="0" baseline="0" noProof="0" dirty="0">
                <a:ln>
                  <a:noFill/>
                </a:ln>
                <a:solidFill>
                  <a:srgbClr val="CAE2FF">
                    <a:lumMod val="25000"/>
                  </a:srgbClr>
                </a:solidFill>
                <a:effectLst/>
                <a:uLnTx/>
                <a:uFillTx/>
                <a:latin typeface="Tekton Pro" panose="020F0603020208020904" pitchFamily="34" charset="0"/>
              </a:rPr>
              <a:t>ntensity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CAE2FF">
                    <a:lumMod val="25000"/>
                  </a:srgbClr>
                </a:solidFill>
                <a:effectLst/>
                <a:uLnTx/>
                <a:uFillTx/>
                <a:latin typeface="Tekton Pro" panose="020F0603020208020904" pitchFamily="34" charset="0"/>
              </a:rPr>
              <a:t>M</a:t>
            </a:r>
            <a:r>
              <a:rPr kumimoji="0" lang="en-CA" sz="2800" b="0" i="0" u="none" strike="noStrike" kern="1200" cap="none" spc="0" normalizeH="0" baseline="0" noProof="0" dirty="0">
                <a:ln>
                  <a:noFill/>
                </a:ln>
                <a:solidFill>
                  <a:srgbClr val="CAE2FF">
                    <a:lumMod val="25000"/>
                  </a:srgbClr>
                </a:solidFill>
                <a:effectLst/>
                <a:uLnTx/>
                <a:uFillTx/>
                <a:latin typeface="Tekton Pro" panose="020F0603020208020904" pitchFamily="34" charset="0"/>
              </a:rPr>
              <a:t>apping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CAE2FF">
                    <a:lumMod val="25000"/>
                  </a:srgbClr>
                </a:solidFill>
                <a:effectLst/>
                <a:uLnTx/>
                <a:uFillTx/>
                <a:latin typeface="Tekton Pro" panose="020F0603020208020904" pitchFamily="34" charset="0"/>
              </a:rPr>
              <a:t>E</a:t>
            </a:r>
            <a:r>
              <a:rPr kumimoji="0" lang="en-CA" sz="2800" b="0" i="0" u="none" strike="noStrike" kern="1200" cap="none" spc="0" normalizeH="0" baseline="0" noProof="0" dirty="0">
                <a:ln>
                  <a:noFill/>
                </a:ln>
                <a:solidFill>
                  <a:srgbClr val="CAE2FF">
                    <a:lumMod val="25000"/>
                  </a:srgbClr>
                </a:solidFill>
                <a:effectLst/>
                <a:uLnTx/>
                <a:uFillTx/>
                <a:latin typeface="Tekton Pro" panose="020F0603020208020904" pitchFamily="34" charset="0"/>
              </a:rPr>
              <a:t>xperiment</a:t>
            </a:r>
            <a:endParaRPr kumimoji="0" lang="en-CA" sz="2400" b="0" i="0" u="none" strike="noStrike" kern="1200" cap="none" spc="0" normalizeH="0" baseline="0" noProof="0" dirty="0">
              <a:ln>
                <a:noFill/>
              </a:ln>
              <a:solidFill>
                <a:srgbClr val="CAE2FF">
                  <a:lumMod val="25000"/>
                </a:srgbClr>
              </a:solidFill>
              <a:effectLst/>
              <a:uLnTx/>
              <a:uFillTx/>
              <a:latin typeface="Tekton Pro" panose="020F06030202080209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E8EAE9"/>
              </a:solidFill>
              <a:effectLst/>
              <a:uLnTx/>
              <a:uFillTx/>
              <a:latin typeface="Century Gothic" panose="020B0502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E8EAE9"/>
              </a:solidFill>
              <a:effectLst/>
              <a:uLnTx/>
              <a:uFillTx/>
              <a:latin typeface="Century Gothic" panose="020B0502020202020204" pitchFamily="34" charset="0"/>
            </a:endParaRPr>
          </a:p>
        </p:txBody>
      </p:sp>
      <p:pic>
        <p:nvPicPr>
          <p:cNvPr id="1026" name="Picture 2" descr="https://chime-experiment.ca/images/backgrounds/bg6.jpg">
            <a:extLst>
              <a:ext uri="{FF2B5EF4-FFF2-40B4-BE49-F238E27FC236}">
                <a16:creationId xmlns:a16="http://schemas.microsoft.com/office/drawing/2014/main" id="{55C234F6-4F84-443E-86FE-3C21F4B9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52550"/>
            <a:ext cx="6515523" cy="306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41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66D2-D31C-4DC6-8F60-F4913832DA63}"/>
              </a:ext>
            </a:extLst>
          </p:cNvPr>
          <p:cNvSpPr>
            <a:spLocks noGrp="1"/>
          </p:cNvSpPr>
          <p:nvPr>
            <p:ph type="title"/>
          </p:nvPr>
        </p:nvSpPr>
        <p:spPr/>
        <p:txBody>
          <a:bodyPr/>
          <a:lstStyle/>
          <a:p>
            <a:endParaRPr lang="en-CA"/>
          </a:p>
        </p:txBody>
      </p:sp>
      <p:pic>
        <p:nvPicPr>
          <p:cNvPr id="4" name="Animation illustrating the random appearance of Fast Radio Bursts on the sky.">
            <a:hlinkClick r:id="" action="ppaction://media"/>
            <a:extLst>
              <a:ext uri="{FF2B5EF4-FFF2-40B4-BE49-F238E27FC236}">
                <a16:creationId xmlns:a16="http://schemas.microsoft.com/office/drawing/2014/main" id="{CA2CD6D5-67D7-489E-AB06-B3050204C8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5775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MTEhUTExMVFhUXGBobGRUXGBgYFRcaHSAYGhgXHhcYHSggGBolGxcYITEhJSkrLi4uFx8zODMtNygtLisBCgoKDg0OGxAQGy0lHyUxLi0tNS0tLS8tLS0tLy8tLS0tLS0tLS0tLS0tLS0tLS0vLS0tLS0tLS0tLS0tLS0tLf/AABEIAL4BCgMBIgACEQEDEQH/xAAcAAACAwEBAQEAAAAAAAAAAAAEBQMGBwIBAAj/xABNEAACAQIDBAYHBQUFBQYHAAABAhEAAwQSIQUxQVEGEyJhcYEHIzKRobHBQlJictEUgrLh8DOSosLxJDRj0uIVFkNTc7MXVIOTo8PT/8QAGgEAAwEBAQEAAAAAAAAAAAAAAQIDBAAFBv/EADERAAIBAwIEBAQGAwEAAAAAAAABAgMRIRIxBBNBUSIycYEUYZHwBSNCobHRM8HhUv/aAAwDAQACEQMRAD8AZRrTMCgrKyw8aYEVhRpYs2w+W1cP4T+lF4GzlCr90KPcv86C2yJVV+9cQf4hPwFNLR3nxPx/lXMKAlaMzckuH3tp/DRmBSAe5UX3CfrQSr2G7xaX36n+KjwYS43e3wAH0pUFgmzhPVd7XX+Y/wA1FWh2Lf4rs/Et9KgwC5cn4bE/3iP+WisOn+7r3E/4f+qijmE/aunkoHwJ+tdXU/sl/EPgCfpXK+zcPN4/hWp7g9ag5Bj8h9aYU5QwLrfi+QFB4NPV2BzYt8zRF1osOeec+8mvsGnasr923PvilCE4z2H7/wDSuMCO1dPKB7hXWL9jxYfxVHhj6u63NmovcHQ8tDt2ByUmjQf7U8tPcJ+tDWl9eo+7bFS3TFq6eZb6D6VywvvscyFV7GHXmwPwJorD63bp5BR9ajK9uwOSk/ACpcDvun8fyAopZ++xz+/qDYE+sutyn6/pU+B0sT3E/OhMGezfbx+v60YdMP8AufShHv6nM4wi+qsjmw+pqba/sRzIFeWV0sjun/D/ADqPbt8IoZtytJ8AJNNbwsH6iHpBdCqmYgASZPhVY2f0k6tQiRJJ7R48dB9d1V3bG3HxdwFnECMtpT7M6x47pPypauOVSRkJbdpER+Y0HHxXGW1i52tvMhPVnfvBAYGO/wDTnTXo50k6wNacAMAcsaSIJ3HzqqWseTbkroN2Uaeff/XGKT3sQ6uLwR1AI1IhQJ18RQTtsPobV7Gu7PuQijuY/P8ASg+ju+4e4fWluwNsZ/VtvVGKn7wgn360y6PexdPd9DQTzH76CNWTGuyR6seJ+ZoPYXtXj+L9aO2Z/ZL4frQXR72bh/F9KdbxF7kuxfYc83P0pZsoTfY931FNNj/2JP4mNLtij1reApP/ACHuZ76ZcZF+1bG/MXnWRCgCP7x91KsP0xKoqkagAHTiBrxrz0pv1m1CpJhEO4SZCs8R36eG+qktwVdcLTrQSmurf1Yqrypy8PyNrwY7XlRzihcANSaLapDMVYsTfsryZmP7qn6kUfcEW2/LHmR/1UCBOJP4bR97tH0pliB2Y5uB7iP0oBQKBqBzvfBV/VakxZ/2Zj94H/ET+tR2m/sz+G5c95EfBjU20Ei1bTmbY+IJ+VAJ46wL3cioPcf+YUaq+uUfdtn4lR9DQqiQ/wCK8B5AqP8AKaLtn1t1vuoo/iY/MUUA7w47Cficn4s30qUn1jH7qfMn9K8wqQLQ5LPwA+tcuf7Y+C/D+dEBDtLTDRzVfjFF4VfWt+FFH1qDbQ7KLzdBROD33m/FHuFd+o7oc4g6W/zA+4E1HYH+z/mPzaK6x5gr3K59wj611bX1Vkcyv60Huzuh1htb9zuCj5V5iP7A/iY/Fq92ee3eb8Ue6a9uD1Vkc2X9aPT6ndSWPXjutn4kV7s/2GPNmPxr62fXXDyVR8zX2F0sA9xPzNMt/qAX2DGHunmf0phtLSwR3AfKl9sf7OB95wPj/KmO2B6uObKPjSR8r9AvclVe2g5KfoKSdOmPUEDkZPACVBPumny/2vgn1/lVS9JKu1tLdv2mMeUMf8tUlt7gim3gpGysBZa3cuFZ9a2q6SukCeUV1b2souDq7KFQQNFBAndqd5OtNeimHFq0LV0DWS08yZ+UUw2vdtWmtnqy43gLuEEDw41By8TN8IWSAOkm2ThoVbYkgHQTHl7/AHUBe2j1+GuSBmCyY9+6dNKcXMbaxLklGUqwhmEHUDUd3Dxo27YtQ2glgQx5iptpYtkdxYp6IOXyMeCN/CdPcRV12HpZun+t1UPoKWDXkMwiONeBkKfpV92Tphrh7z9Ks8S9jA9htgtLC/k+lB7BHqXPefkKMGljwt/ShNk6YZj+aqdV6E+jJNm6YfyY/OgNgj1j/u/WmGGEYUfkPxmgujo7T+I+tLbMRujMF9IV7PtLENyusP7pCfQe+ktNNs7UZb+JACkXbt4yVBIzs+oO/cdNYkTFRpjLAABwiExqetviTzgPA8q9CKsrGd5Zquz+k+Cj/erI14uo+dMV2zh29m/ZPhcQ/WsPuYBVVTlzFgdAfZ1hRIO8w2hHzFRJg7ZAYjiNBPaH2hPCN099K+Dfc7nm27Kvo928wZT2kUag+yMx+dMcY8Kh5Zm9ysfqKwc7LQwUI1E5Z3bhGZt8E+caUTe2VkUMt24y5faUMoVzvt98Q3amCBI30r4KfQZV0bT1cSv3bKL5tI+goraH9pZX8ZPuU/qKxT9kxS6HEYi20mQ1xgezBUEBpDaMdRw3biZlv7QBBGKxBIB3l2KzIjUneFmeU8qX4KoHnxNmwYlbPezP78x+ortPZxB5sQP7qr8yax3D7a2msAYogou5ghyrAO5kMaEb4opeke1bYVTetsHOYEokEzO8IN+h8DwpfhKnYPOibUo7fgvzP8qGUSp/Fdj3MB/lrK7fTvaq9rJh2kRqsbiRGlwa7z4VJY9IO0EhXwlolGLGMyye1P2zxn3Vz4ep2O5kTT9p63bK/jn3a0Ts8erJ+8xPvMVll70i4rOlx8BGUGIZwDI3yUPMUfhvSi1tAlzZ98Fd+p8Z7SD+hScmad2g642L5tQ6t3W/mw/SjGXWyvLX3L/Os0xXpPtMWLYXELIXgugEniRzph/8WcAXUst9YUjVFOpjk9Ly5XeA6kXLAH1V5ubMfhRN9dbC9/yFUfBeknZ3UFDdcMSdDac7zzUHhTQekPZj3UIxQAUNq1u6ok/mQUFB227HOSuWRT/bt5e4VI4ix+59KridMcAbdyMZYlmOhcAwdNx7qdNtKzew7NYvW7qiFJturgHTQlSYMGjZpM65FbX1dlebg/Gjtqf+GOdxaHtL2sOO4n4UTjhNyyPxE+4UqXh+gW8k9r+0fuCj5mle2Nn9e7KNGVQVPfr8wSPOm2HHauHvHyFQ4YeuuHuA+FO1dW+YIycXdGZXQLdz9mObPaRCc28gyszuO7hzqbaOMdEGUIxIBl2IQR94gE0z6R4BDdbEa51zJ3FSQdecEaeJqvW9q27ZIuLoNx36cdKjpTyjdCpdXZzgNp3O11i2QI/8K5nMcSREfGmty8Ey5pOZlAA1Jkgac98+VKhtXDNItoPIR4a0w2ZhRceyX7JRpVeBMNp5Akx3dxpZLOw8qllgsWGwIs2rkb2BJmJ1YHU+JNMcFphG7yfpQ+0JggcvqKJwv+65eM/Mmill+hjnLVljfF6WG/J9KFwIjCnwb5mjNor6lgOQ+lQWrRGFywZy7uOpq7Xi9iKePc+IjCj8gpfsJsq3G5SfcJptibJ6jKAZyqI91Jrtp7OExTMpUi1dYTp9gwddwmhpetHasMwLaAw7YK0wJGL65gylhlKFQQ57OgDADU8WPHS3v6MNTGPwwE6Bj2gORjSedVLpV0ebCphXL23W/bLAowcSNGEroRqus8+VKbll2JYqxLEkkgySdSa29cMiH3FlRBUFcq6DgTP2iQYJWfLSJmfA4beDuG8ATH2SFYe0faGh1yk8ARM9lgpZcsZJABQwFkCFPEZtQIPaOmpo6zcPUssGJXsfZIOdi+glgD7J4ZpjhXp6bsy3IrlhrgJJVTCgKAQAcgEgKcmaFQETPHfR2Ewl1kZioawrKTGUrpnVQzKvaBl1BU6l+7XzZ2FHsAGNBoBBYA5xM94HCSSAY3ucPscFyg7STAY5QXEb8gmGBcA6EDtTpT6bbHC/HYNroJKA9tJyZSZEgahR3jdJjiYqa3svKq5mYM0yF+wMmWSwYyuZ2ECNw87lhOjDI+XMUQgdkyx0BghTowEAxoQI15H4bY7CCAAYOYqxDTIBMbjI4bxC8qW8Eg5ZSrOxZEheyp4qQCcsT2TlzEgHhAGhgivV2LmnOSYVlAyl23gKiiFOpJ4SJIg7xeRhXUCZVQRuLZZ46FjBIHDcN1Lzs588W4KnR5U6yROoXhq2m4kHWllUiNGDuVS5srtMujJAYZcgJPaAGU7iDPAxw50dhsJat3LQa2lw6PlZmAYlWga6gAkEkb+VWLG4EyzEMpEFTLjcMsZTObUgRJ3TXz2IUNlZmkZnMXFHsBQDo867m0kndNcqiYdDRV7ez19mHzsQFUkSDmAmZMHQ6a7hummdrAHq0KBpSc+jQASxGUkQ0hTvHHvNN8JhyjshVcgZjPAiBEAaoRMQNPhX1gWDCEBc0SO0YBA9mRDCROk8NJo6ztIqwuBOU7yeJEgnRQWKyd/HzHgZh9ivDZoJbiSGYGMuUgz2Jy82EaGrNhsDABEEAjTgB5jXfHn5UytYPd2Rpu594POklWQLMp2E6IWXgmyjCPtIhkjidDMbo4yd3E3/ALn4IgB8DhxqJJtLJJ4jj5Tyq42cLE7vKub+YA6a8OVQdW7G0lHuejvZyrH7IHPMFlk66HKR/rypF6IMKpwF8k5VfFNECYAVIGpE1pmLxBFln4rbZtO4ExyrNvRasbJs83vXD8cv+Ws3ENacopS3L+lodYmplU5VLeRTdTfIBNQWDN9u5R9KF2ntazh7me/dS2oTexiTO4Dex7hWVW/csNsOB2on2j+lcYcLmcjnrrWZ7T9LltAVw1guZPrLpyLrqCEHaI8StZ9tzpdjMSGW5eYI0zbTsWzPAgasO5iadRbFuagu2beOxt3D4fSxatnrLg7We6xhYP3Vg7t5ngBSvbHRq7b7TLmUfaAkR38V+XfU3oX2UP2W7fMg3LmXyTd8WI8qtfTDbZwODuXcy5z2LQPG42i6cY1Y9ymndKLQ0K0o43RRNh7Ia6+S2kxqT9leEk+/vqT0oXv2K1hLVliLoum71n2pVSpPh6yI5c9aRdC+lmJwuIUlnuWLjqt4MCQC2guBvssI/eAI4Agb0r7QN3aLrwsqqDxjOx/xAfu0IU0lcapVcsLCHWx/StcXKL9lWje9uAfHI2h/vDwq44Dp5hb40vqrMRKv6szOntaHyNYITyqUGg4diakfqbE4n1OdTO6CN2/nX12+eozTqQDNfl/DX2tybbsk7yjFZ/umrJsLp1i0uWlu33uWZCsjmQFJAzSRMjfv4RQcWcmjftoXItT4VV+k2JjZeNYn/wAG4J8RlHzqxbcMWvMfWqN03xr2tlMyEBjdtgEqrDR82qsCD7O4ikT/ADEhreExzbTXlK27wb1TFRbecqkb1jlu3bxHdU2J2tndnKvLMW0usBqZ0EaDXdT3pdtv/tS8j3GSxk7KyzkZCSQ0RlDLvYysiOVVLE28jsglgrEBoGsGJ0J3+JrXbJEtJuGBoufNIHVzKkF2LsvtLDBsxXUT2jEBhgcEWYXOrIHWEEKfZzhmUAyCSxU9nTlxgcWLWY5pPV7wqnNkAm2QocEGSF1O4HdG6yYfBwrEKDnd8jF8xy6ntEMeB3kDeNRIr1kZbHWzNlq7O5u21XKT2pBKMDlgKQB2nEL+Bt+6rhsvZQEDRm1zEyTlYLMM3tGF47iTzoHZNhrmRUDKqwZBM6MQSJGWISP3pgGKvuDtDLIAGnARpWetU0lIxuB4fZpUZc7ADcQFnwGmg7qn/ZgJ7LGRroNeG6vsTta1bOQsM2+J+NF4XEBxIrJLXa7KK2wvYAaC2e7QwDpyFD421iXlUK2yCO1o2mk6QYOnGafNVJ6ZdMUwZCzLHUxrA3SY3DShF6hthje2c8etRbwkSeyTEQTuGvHQVEuyrUdZbz2yBrlJgcIK7tIAjdoO+qx0S9JS4i/1LqEaYAJ1J3ZYjfNXXFY7q3GYTnfIwE6HepE6bokfXe7bQciC1bbrArQHnMSICRAUkKZCtoDpxNM8Nhg2cFYy9wgg6qR3ae+aH2tgfWC4FIPdAUqCCZJmYgR/US7Nu3J0Q8JDDKpB0jSe0Iy7+HvZSOavkc4WzG7dyO/h7vCjbS8wK8S2N/Hj5VMu6oSkA+K1zcFRLfPEcdK8e9BjjyoWZwn6ZXRbwOKcaFbF3X9xqonQy4ljZWCNx1RZdizEBRmuMRqfEVYvSbih/wBm4rWCUyjkcxVfPfwquYXZi39m4KzntjLatlg6h1JKTGWRuLA+IpK+yTKUYtvAv6c9PGsmMFcQm7J61YfKiyvZnTMWB1IMZDWXYvHXLrm5duPcc72dize88O6rH0t6IXbJuXFe06qZa3ambaROfKdAkzoJjfumKerUtO1sHTUk8o7Y17mrhTXtOKfoP0UWY2XZ09o3D4y7a1WvTHr1AP2c8LpDMcuZyPwrCjvuHlV16CW8mzsMD/5a6DwiPhr3zWVelra+baGQCVtoF/eMs0HnBT3UZbHLc96EKlxsRhLigrcVDB4EMoBmZkZw0/hqrdK3zYu68yXyue7OAwHf2Svvpl0XxuS9dua5uouACPtEoq+6Z8qTdIXBxV6NwcoPC3FsfBBQXlOe4BNfK9cvXy1xx3cucK5bXSoi2tSZorjj9J2sYLuAw1wNmz27ZnmcmvnM1Xukti1dtYPD3nCW3vszzIlUVlIBG45rimeETwpb6Mrlw7MIf2FxFwW+5cqMwHdnZj4k0H6RsJcv/stq0hdltXWyjf23tgf+23uNZl/kK/pKJ0m2aoa5+y5ruHt5PWg55BBIZ4UZCcrSpAy5Y7yhFObe2rtmzfsoUyYhVW5IDSFJywwOkFiZG/TeKTA1te5Av+CsJ1oS2R2SpzBu0FUAM0iIkMdIk8tBV4wtlYkLvMEk5U3ZolSJAka7uXdWtg4S5+1Oz70DO7SIymMqgxJ0YjTcAT3m+4PBLlYwc0scp7QIG92I3KDEA8hO6vR1WRBhHRcowzKILQumX2VzaZgSW7UnXWCJAq27RLC02T2o01A14bwflVP2LdYImc65zDRlBBbMDEagAgaRuNWddp28pzGQN53g7/fWSom5X3KLCsfnvbvTHEW7twQHJJE3A4KmASyhWH3l14743VbPRV6SWzXbOLIMW2dLg0YlYm2ZMEkag9xqmekzEYV8Sy2VNsqSZksjljLDiUIjwkndVUwsgnL2mjcD3iRB9o9w8eBhpybem+AJLe2T9fYHGC6udGBBmIMjTvFfmj0jY5mx18nMIeADugeZH+u4RWqeibasWltMykid0QOJE7511GsRvNfelT0enGg4nCx1wXW3u6yIIAO7Nvjnm1NI46XYa5hOzto9U6N1aNlYHir6crikMv8AWhrRdm9KrmIvdU7ZlZlvI75esnKGRDBA9gQY35YA1JNAw3RzFPc6vqLitMN1itbVO9mYAKBTtsAtvE9Ur9YihVFxM5DAKswchAnU92onQT0I33GUmsI3fZ13rrSNvzKDm36wCRpvPOByovYoBIYCJkcdToc3xO+N3map0VReoB1jKoy5TBL6Tw1BDDTcB7rjsK0YBOkSQNNxOnPkdJ0o1VY5PAbjMWyOigdmGZm5REDx1+FFO4KyJgieIMfQ91cYixmgcOP9e+vSWgSd281nD0E7oyZwMx0EEneTJLTvnXhuiubF7QuxAnnoeEHcCTp413cxwDHxE6Sd2monkPfS5sUYJUlSQTBgzO5JjTz0G/UQK0QixZMqnpPuM+zmthkHWXrIUsZc9pdZJkgGdAPdFD2MBbyBXw2bKAucRnOUBZ0bMNANBSvp7tVMuCC6q2IRmVlIKgEqQQR94E68tJG4hsXbtgktfEnegZhH7qkAVm4p+Kxu4JKzbFtrYapfZ7dy5kckPauEloIje2sRpBms5xNjJduJr2XZdd+hIB9wFax+2OApzFkInMylWHIH+UbqzPpCf9pvEje8+Rg1Ck22x+LilFWF6766bca4Bru32mVRvYgeZMfWrmE3h+neEw2AYW3V7lm2oFoSoJPZWDEFQYkiYrDcXjrlx2uPqzksW5k79Ks/SfY/V3rVq1adwyxA1Z2yq57JPBGUk7u13VWtosSMuUgzEEQR3a7qTVcNrBmwL/rNTpGvgCp+g91LHfMSx3kknxOtEbPGTrOfVn40I5gU3QDPhXxr6vHauOIU1bwqcioLA3nvoiK44uHo320bV1sOx9Xe1A4C4Bof3lEeS056ZdIbuHxLC0QGGHsgNAOUze4EHhdmNxgVn2zsQEu2nPspcRj4Kyk/AVcekLYa4cQ7NN3PcWNQqhLeS0NJmbiTw38tajKNpX+9ykXixSsZqp3DuGkcdBuAqSzsi6yhh1cEAibtoGDruLyPA1ziLJ6vPIgnLE9qQA0xy7Q17jyoIXTWqRFGqdGust4oGTcS6hz3GyK5O/dmIHaWddY07q0K1hiFOYrlYsMqxLKAB2tDEwBA01qh4XBr1rPd7QYNkZz6wEENvkEjKFiNIdgNDFXTA4u06nq2UMgE2yGEK+9ZIAI3a6weHCtil0EnHqLbtxrbAhSE7RnNmG8ywt5tTkJWWGnHdTLF3mAGhMqYCmM0htZ3H2gdO/kKnxezUaYOkHQyD9vQcwASOXa8qR4nZ1+xkYqz2S4Gjlm0GYjKFIAzb24DNrFFNNiPYy7auzWZ2zgToNI1OkQfskwd+hJ1O+F9rAMDluKxC6Qok6xIMAggwQQY17prTtpYay79ZbTsnMEXMjspBeVyHdPZgEARyk0Phej7XRcuMp7BbrIckNnYlVjgSCSDLeR0ruWguVxbsh3R7SoPsoCBownKqid57ShOZlNRNWa9ty86aFl0BVhASZIjUAjUqJI4ioDsgnVwTCZVEACOWigFtBprujlUOH2cwRkYKuhygC4QFIghyx7+1BMFu+KonZ3F6FdxuIuXSJuOZdBlYzlDErOae1AYGDzEzQOK2Ncu421hcNcYrda51PWPAFtGuopJ70sTu4gVauluDCYcXQoVnZZiRJBzkxujsLukeAgUp6CHPtLDzPqsID5m2s/4rzVh4uV5I1UFjBYdndCdr2dEvp4dYrDh98abhV02Edo2Vy3MLadedpkRvi5B+FHriNYmlG1M73RDdlV5sNd5III13fCsWtrqzSo6sNL79ywna2I/+Ru//cs/89C4namIO7BXt337X0Y1KmKJ0BozDW2Os6c/0HHxOncd9OpPoSaS3S/f+yrWlxWY+oZM+hzNbCd5AHaLTugGOVMBsNmULlCqZLBRlBneJJDAHWezyqypbA148+J868e6o3nXlvPuGtU5s11Jy0vZFI2t6O7eJZHuMwKOtzsuO0w4mbfHiByG6i8f0UuNcNxHKEnVUIKmd/YYKJ47+NWdsao4P/cb9K4G07W4uFJ4OCh/xgVKdp+ZjQlKPlMx6XdH8eEK2srgjU+xc8ADKk/lYnurKsbsXE5vWKc40aZBmSdZHfX6uMEcCD5g0n2r0ftXRIWD3aHyYez8R3UjjKPkLc6NT/J+x+Xm2Ne+6Pf/ACrvA7LurdtsYGV1aZmIYGY4xFah0gNzCuVvqerns3QIjkHA0GnEaHuoXMG10I36HQ1D4iaNcODozV02KekG0czWL1h1Ny3IKmQQcqKHBbQqUQKRvBHEHSr/ALCzSxjMTrmZdeZmaul8Lm1HyrgIvKPd+lDnyH+CgurKZZ2c+W7AEkAKM6a9pZG/7ub3UKdj3yyjqyZMAAqxJ0EAKSSZIFXO/ZWToK82MFTF2GgSLtszyh1NUhXk3YjV4OMVquV6zs2256vq2RlkMcxmR3Hcd2lL9pbHuW9R2l5jePEVa8EcyPcO98Re14+zZP8Anr66asnYzOCZnSjj30QrGiNvYPqrmnsvqO48R/XOhrC86oncztWdiZZ40fh0LW7p36Bie4HU/wCKgwKnsYhlRwDowg+ZWfl8K5/0FEd8dnyoMJ4+7+dOGwjiz1pRurPZDkdktEwDxiDMUrApqk82NFHhlKKk+pqtzbeFTImItsQW9qSQwSSYzEQJ6sxA3Rp9m1bDxltBmBRVZyqHTqyCVyFXiGkZdB3mqPtLZhul7ltC2oKuMwVvtuCpAYsY1zczMaUVgLrXDZgAWWvEKHMlOrXiSdFYy0ZdGSSSRVeYRcLmq3LBNsCMwJ0QnSCIYmfP4VwMBmUKQIAEwRBPA+NKrG0ipa2lxPVgdhwy6abrjCGE6zpHwphs3byu/VuOrcQCJ0MzBBjUabxoJplMjoYPd2Wmc51Mc9J4TEaiOGvAUOmAgFEP3ZXKO0dd/GZFWsWUMa+X8jXBw9oEHQHXX591NzGJYrQsbi0b9GzTqCZ4EAyZ46kxUuBw7hswIFuI3SG37y2mukSY7qdHEWlMDWIIGndqJ4Qd9eDG3XE27YIkZWkBSDMnfIjlG+g5SsMkjNfSzhRYw1uCpL3WOmhCi240HAZnk67z7kXo2P8AtmIY/ZtqnvI/5BTr013nnC23yZouEhNR2mtqNSAdwb40q9GNoFcTcJIzXAvkBP8AmrJWlc10Fk0kYgUHftuz5goiVAM69+nhXKoI3zr/AFxprsTBhzEdkanSBB4efyBrMs4NEnoVxpsrB5hmYdk7h97v/L8/CKbM4H6ca4vXMoAA1OgH9cBUAOU66k7z/XDuq91FGJtydwi6xg8NKht31jUgfCuLjypJOVRxPz10Aqq4rpth7NzIFe4x3FQMg/eO/wAgd1NTpVas0qauRqVqdNXm7Fov3wYjWDNTrdVhvBHLSs5xvpG9ZDYYxpr1m8eGWrHhuluFvDLOR+AYAe5hpVZ8FxNO8pRx9f4uSjxvDzslJZ++o0/ZIb/Z26uNSIm0x5FOHisGisJj8zG3cXJcAmN6sPvI32h3bxxFQ4UsO3EqffHOKmxaJcTUxGoYe0p4EcjWSEna7wa2R7c2QmJtlHA7iRI8xxFYft7A3NmXQp7VhyezMtaM7u8agjmDwMitz2biiwKuIdd/AMODgd/LgaR+kHo2uLw53B1G/u4+7U+8caFSCktSK0asqcrXMqbEAww1B1BnSo3vEncPOkezLrWLzYe4R2WIHESNCJ4g03dgeR/r51kasexCetXPGuSf0oZL0ODqII+BB+lT7qX3SZ1jj8JP0p6eZE6ztBk+yrnqFH/EvE+YsD/LXdyg9iN2B+98/wCVGNWo85CnbWFLoY3jUeI/Wq1hu+rpdNVbH4fJcMbm1H1H9c6aD6E6q6nJr60JMV7XWHGtUbwCjHVUin3NG6V7T/a9k2WCgNZfLdVRAXslVYDgpzDwmKzICtP6BYdboxdpxKvYEjwJE+OtUS9sO+rFRbLAEgMNxjj51CMsZPXnGMJuC6f7yC4DpFjbIi1iLijkGkTz1nWpv+9ONylet7J4ZLUTIafZ0MgajXSK+6MYZWFwsoYdkCRMb53+VPb2zbMH1ajWNBHLlVZVrOx4ypt5B19I+OyZHWxcWIIe0DI4ggEA6GO+psP6R7wMthrBERA61NP754aa1Edj2Tl7O8nczbvfUdzYdnLIzCSePf3g13xCO5bHq+l29EGwN4Mi5BA0kAlJ4f608s+l7DXSouYK9mPEXk3gHXtZRz+HGKpB6M24Yi4/Zj7p1PlUeI6LAEAXd8b1/nTfE/MXlM1O16VNmpBbCYhAIhstlx/huc6Nt+mDZhj1t1R32W/yzWHPhBfukJbtWsoKwmfKcuYBu0zEEgCddYneTXO09gPZALFCCQNCZk+I7qPMV7MGh2Lp6SOk2HxuKtPh3Ny2iKubK69oF2YQ4B3ZdaYejpguDExLO53d8f5azXDrlXyY/D+daN0ZbJhrKmfYB9+v1qFZ3Rr4aOS3LdmAI31ftk4UW7YHE6nx/kIFULo1b6y/bXeJk+WvDwjzq/7SbsZBvchPI+0fJQ1LSW7O4l5UTzDPmJuHjov5eB89/uqPHX1VGuMwVEBJJ3ab/wBK7xSREDugfCqT0xGJxDDD2ULW7favZWXMHOqIVmYyktugyOVaKFPm1FTlhdWYa03TpucVd9EJdt9ILmJYgEraB7Kc+88z8qUXQ0BoG/Sd4/1r6zaIOWDMxHGd0RzqXEq4MMrKPxAiffX19KnCmlCCwfDVqlSrUc557gd0ZjJA/rhRVq2gWQI4+H8q8NvSpjLpl8BNVlsQlLCXQe9GOlLWCLbnNa4TvTw/D3Vd7JzQ0dkka8N/yrHsfgyACh103xwrQvRztN3w5s3yC1uMp4lDwPepke6vn/xbgYNc6PTf+z6b8H4xtcqTv27+n9Fn2ohAF1B27esD7S/aXzG7vAo21cDKGBlWAIPMGhUxekESe7jUGwiVFyyRHVuco/A3bUeUlf3a8aE1J4PeadjC/SlsX9mxjZRCtDoe4/oRHlS/D386K2mu/wAeNap6ZdldZh0ugaoSD+U6/CD76x3YrkZkPDUfI/Ss9RWuj0uFne3zGgJ50FiWIbyb+E0S9ygcTc3nkrfp9aFPcpxHlJNiHsDwP8T/AKUXdagdk6Kv5f8AM9F3TWgxLYjvNXGCwVq/ftW7zMlssAzpGZQeIzab4319c3V7hngTSu6yhklLDLR0i9GNoWy+CxDuwE9TdC9vuW4oChuQOh5is7wdgy8ggoNQRBEMqkEHUEE1suwMQTg7JJzFlBnuO73bqGu7EtXsYLxCgOjWro43QYhvzDLE74jlQjWbVmUVBQkpx6Cv0Yn1t/vs/VajGIpj0O2U2FxmKsvJyWtG+8pIKt5ge+arZxNJLY1V5J1m12X8CDotbiyD95yfdp9Kb3TovjPzNT7F6P3Rh7LQINvPv11E/WocZbKnKd4EfSjJ3kebHY84r3ITXLbkHcPjX17e/coFdv7YHL6UowSvsn8Tx8hX2If1k8pPuBr21utjmSfmaB2jchbp5W295ED51yWTnsJ+jAlzzKj3k/8AVTPpWcxtoN5fSd2ggfxUN0UTtHuKj6/Su9u3R1yE8Ax+UfEVd5qEtoFdxByll7o+X6VdsLtu0FUDcAAIjhQm0NkWnCkgg5RJBifGuMJ0QssJLXAe4jn4VOclJZL0puDwrmqei7ELee7cX7IA8z/IVdsVcHXWwSAFR2M85VV+BaqZ6H9lLh7V9VLEF1MsZO7du3frVzKTfaQCOqTf3s86eQqkF4MEKstU2zlccjPAYHLv8f6msj6K9KRbxuPxtzVHvW7Z13IzsqtHHKie6a1BtkKLrlSVGWQF0EmZ8tN3fX56w5y4G6eLYpFP7lu6T8XFbfw6LnqU+rS/f/hmrvTZxNP9I+yclwYldbV0QwG4PwbwYfEHnUOzrHX4yylxmYKlpYYk6C2rka8zvNGejfaq47BPg7xl7SwCd5T7DDvQ6eS86X4l2TEXGQwbT6MOGUrbB8JAEd9ezRlLNGXmimk/W1meFxsY0/zUvDJq6Xyu3j2JtvftFnEuzM4GY5Fk9Sbc9ler9kjLAOnOplxlu7ilNpUyE2lyQColUzJEbwSRz0qzbN2vYxy9TeQC5HsncfxI3A928d41qn4XCmztNcPMgXV8xo4PjBFCjJSTjKOmUU/ddyPEUpyanTlqhKSt8vl99hx04tpZe0tqzZ7QYtmVjuIAAysI3mvOj2Jss1rLb6q613qnCsWUqUuMCA26TbiDuimHSE4Z8fYtXmcNkUgADIZZgoLTIkrG6N2tUXZGJnHWnH/nFt+mpY7vAn3ms8YqpwzTvhNve3U2v8ribpKzaSsldYXvubFh7OVzx008/wDSo1EYr89r4o36XPhQT7ZUODw3GOFT/tCviLJUyMl0f+0a8ClUg8R7nutPqfdKsILuGdDuOUe8gH4E1+aMIuW/G46g/Ov030lMYS+eVtj7hNfmW6wOJn8Z+tCrv7GnhX/I1I01FLMe0T+U/MU0NzvpPtW5Px+lRpeY28V5ArZ57K/lX6n60RcagME0L5D5CiWatR554xqG6x6t/CPfpXZNDYwAo0nhpv38N1AMWaslvJZRNwRFHw0+VS7IJa8oUdmZk6EgfaI4Tyn5UtDlcMhVzeGQazJbTXXnHzpd6MtrG7i7ofTMi5F5BSdP8QqKRvqO0HYtXpAx/wCy3cPiIOVhctXI4qQGXzBBPv51myuCAZ31ffTN/u1r/wBQ/wAD1i6Y5wAAd1UlG5Kmvy4v1/k2jGuFQW1+yir9PpVTw1rrcQFPF1Hx1+FettN2Mk7z8hUOysXkuq/JifcCKn1MgXtzCKl1lX74HwUn50LjMOFIM6lMx+le4jGdbczc2Y/T9K5x98O7RuyqtAJIg1Uck/r50o2y8Wbh5lF+IJ+ApuT2nPIAf17qr3SC5FoD71wfAH9aaC8QJbEvQ4nM/Ia+fa+kUNtZ5xAA/AvvJn4GmnRdYsA8wx97EfSlCnNjFH/EX4CqJ+NsR+VIs2KOtNMD7A8B+tJ8Q2pp1aEKP64CoMqjRegpAzqOKI3xcH6U9uPlxAn7Vpv8DD/+lVLodigtywCf7Rbi+YysPgGq1bYABtXDuV8rfluDIfLMVPlWmHkM8/MKdpbdK3SbYDCMvEyZ4Rv31h239qNbF3AvhbSBLzOGAurdzkaO2ZjMoRpAHICv0Ti8Ggi4FAZNZAAkcR7qx/047KTrbWMtkHOoW4B3ew/mDl8hVuCk6dXxvfYnWWqHhRT+i+3XwmIt30+ye0v3kPtL5j4xV22Xt+zmxDXkuEX80BQpZMz58xkxKwPGKyu3dpvdxhFtcp3jf4V9Sowqpy626etzxa0ZJxS79fSxetnbVw1q+l98Uht2zmCotw3XPAZCoy95JjfXXRzbK4jaf7Xeu2bK5y2W5cRTGUqigE9oxlkjTfWa9ca5NyulSvqerLWn0QaVKNNKMVhO/uax0+xLHGdfaZWt9VbC3UKsodWuNEiddQdaA9HdvrNoW1iRbRrjE7t2UeZZvhWb2MWLckKsniRqK1r0e9G7+Hsftj6Pfho3MqfYBB5zPmK87jK64XhdO729upelw3N4nmPbf3NItYBDeZ8o7MACNM28mOcR7zXbCcUg+7acn95kA/hNCbAxmbMrHtEz48PpROyznu37vDMLanutjtf/AJGceVfPUZRnG8erPWkmnkG6dX8mz8SZj1ZH97s/WvytdxLK8g7jX6J9M2P6vZ+SdbrqvkO0fkK/OFy3JJnjVXZvIY3SwGW9ruTu+JqQ3WuEgwOVQYTCCM08Yii7loZT4Gk0xWxXXUe+x3gcSoBDGDNEHFp94ULZtDlXG0EAURprw86KebHWdrhgxS865NwHTU+RpNmPM036MYs27l0zvsXPeII+RoyjZXEhO8kizdErF2TIcW0UhQQQssRunfoDXeJY4HHW8Qo7LkkqOPC4B5EEd9PNibQ67C2z9pRlb8w0+QB86T9PRBw3/wBT526gnk9CivHpfoWX0u4pXwNm4pBVnBBG4go8GsVq17c2oz4FcOdRbvB1PJWVwR4Bv4qqlWi7q4ZQ5b5fYuqH5E/Go0O88lPxNekwp8AKiY9lvAComEmwh08F+de4TUjvcfDWubWinwA/r31LgBqn7x+lA4Jz9lzzb5VW+ke60v52+QFPyfV+JJ+JqubduS4H3bY+Jb9BVKS8QtR+EsOyxlw4/KvxE/WkexVzYvN3ufmBVgIy2vOPcAPpSbo2PWE/8P5kfrXR2kwS3SG51MczTw6KKSWfbHjTq7u8hUWVQ4s4g2xZuDfZU3I59u2CPNcw861K4iX7REylxN45MNCPfNZNdbsN/wCnaHvNxj8hWidFnyhsPvFoKVP4HkhfIqw8Iq1J5sRqLqS2seTYYPrdQm26gal+BAHBgQw7jSDB9H0uOUxVs5GUgK3ssTwJB3xuH6U+2yeodcSu7spdT76kwjD8as3mCw5Qzv2gwKncf6nxoypapKXYVSsvU/N/T3oPdwF4hJuWGko/2lH3X5Ec+NVxUfKZkBdf9K3y2OsxKrdJcBo11mJgeExNedLeguCa211bfVvI1tnKpnf2PZ+FbuD/ABK0W53wZ63D3a0n5+z1wblbnsX0ZYd7au127rPZGUDQkb8vdU3R3onhMLjTltBiCcrN2iDvBE6A9451qq/ikFFNXdyceHk3konQvoRcFy1icZaK2pDLbYQbkfeHBeMHf4VuiOt7QaoInvPBfDn5VFjbJvjKsAKd53z4DhX2xbeTPbO8GdN1eRVrVKlXx+V/djVGMYxxud7XuLatyqqbhIW0sDVz7PkN57gaK2dhBatJbGuUaniTvZj3kknzpVse5+03WxDexbZ7dpORUlblw8MxIgch4mj9vbRGGw92+RPVoWgcY3fGnVtzn2Ma9N+2hcxK2FOlldfztqfhl9xrLKM2pj3vXXuOZZiWJ7zrQgpPmXSwH4Yer/e+lSio7HsL+Y/IVIKnJl4o4U61DtE9lfH6V2ra1FtA9keP0po+ZCT8jApqXDNDDzHvEfWogKktrJ0rS9jJB2kmiy9F9q9VdyMexcgHuPA/T3cqf+kAa4U8O3/+s1Qn31fktnF7M6xj27BzT97KYb3qfeKyyR7SxUUit27QclDuK6++klzA3ASMhMGJA0PfV06L4W2/7QbgJyWgVI3g5o+tSpc0HhS6nEXiX+a/vof/2Q=="/>
          <p:cNvSpPr>
            <a:spLocks noChangeAspect="1" noChangeArrowheads="1"/>
          </p:cNvSpPr>
          <p:nvPr/>
        </p:nvSpPr>
        <p:spPr bwMode="auto">
          <a:xfrm>
            <a:off x="155575" y="-2324100"/>
            <a:ext cx="6791325" cy="484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6" name="Picture 2" descr="Image result for colliding black holes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98" y="-19050"/>
            <a:ext cx="9559898" cy="51625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CA" dirty="0"/>
              <a:t>Gravitational Waves</a:t>
            </a:r>
          </a:p>
        </p:txBody>
      </p:sp>
    </p:spTree>
    <p:extLst>
      <p:ext uri="{BB962C8B-B14F-4D97-AF65-F5344CB8AC3E}">
        <p14:creationId xmlns:p14="http://schemas.microsoft.com/office/powerpoint/2010/main" val="3537124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kymap for #GravitationalWave candidate event S190408an">
            <a:extLst>
              <a:ext uri="{FF2B5EF4-FFF2-40B4-BE49-F238E27FC236}">
                <a16:creationId xmlns:a16="http://schemas.microsoft.com/office/drawing/2014/main" id="{006B79E4-041C-48A7-836B-1001BA674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7" y="0"/>
            <a:ext cx="6027737"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96844E-3E0F-484E-8953-4B7FD387C144}"/>
              </a:ext>
            </a:extLst>
          </p:cNvPr>
          <p:cNvSpPr txBox="1"/>
          <p:nvPr/>
        </p:nvSpPr>
        <p:spPr>
          <a:xfrm>
            <a:off x="1524000" y="205979"/>
            <a:ext cx="6400800" cy="769441"/>
          </a:xfrm>
          <a:prstGeom prst="rect">
            <a:avLst/>
          </a:prstGeom>
          <a:noFill/>
        </p:spPr>
        <p:txBody>
          <a:bodyPr wrap="square" rtlCol="0">
            <a:spAutoFit/>
          </a:bodyPr>
          <a:lstStyle/>
          <a:p>
            <a:r>
              <a:rPr lang="en-US" dirty="0">
                <a:solidFill>
                  <a:schemeClr val="tx1"/>
                </a:solidFill>
                <a:latin typeface="Tekton Pro" panose="020F0603020208020904" pitchFamily="34" charset="0"/>
              </a:rPr>
              <a:t>LIGO O3 started April 1</a:t>
            </a:r>
            <a:r>
              <a:rPr lang="en-US" baseline="30000" dirty="0">
                <a:solidFill>
                  <a:schemeClr val="tx1"/>
                </a:solidFill>
                <a:latin typeface="Tekton Pro" panose="020F0603020208020904" pitchFamily="34" charset="0"/>
              </a:rPr>
              <a:t>st </a:t>
            </a:r>
            <a:endParaRPr lang="en-CA" dirty="0">
              <a:solidFill>
                <a:schemeClr val="tx1"/>
              </a:solidFill>
              <a:latin typeface="Tekton Pro" panose="020F0603020208020904" pitchFamily="34" charset="0"/>
            </a:endParaRPr>
          </a:p>
        </p:txBody>
      </p:sp>
      <p:sp>
        <p:nvSpPr>
          <p:cNvPr id="4" name="TextBox 3">
            <a:extLst>
              <a:ext uri="{FF2B5EF4-FFF2-40B4-BE49-F238E27FC236}">
                <a16:creationId xmlns:a16="http://schemas.microsoft.com/office/drawing/2014/main" id="{344483D0-C04C-4D61-91E7-9961DF75DDB7}"/>
              </a:ext>
            </a:extLst>
          </p:cNvPr>
          <p:cNvSpPr txBox="1"/>
          <p:nvPr/>
        </p:nvSpPr>
        <p:spPr>
          <a:xfrm flipH="1">
            <a:off x="2743200" y="4095750"/>
            <a:ext cx="4419600" cy="523220"/>
          </a:xfrm>
          <a:prstGeom prst="rect">
            <a:avLst/>
          </a:prstGeom>
          <a:noFill/>
        </p:spPr>
        <p:txBody>
          <a:bodyPr wrap="square" rtlCol="0">
            <a:spAutoFit/>
          </a:bodyPr>
          <a:lstStyle/>
          <a:p>
            <a:r>
              <a:rPr lang="en-US" sz="2800" dirty="0">
                <a:solidFill>
                  <a:schemeClr val="tx1"/>
                </a:solidFill>
                <a:latin typeface="Tekton Pro" panose="020F0603020208020904" pitchFamily="34" charset="0"/>
              </a:rPr>
              <a:t>Event recorded April 8</a:t>
            </a:r>
            <a:r>
              <a:rPr lang="en-US" sz="2800" baseline="30000" dirty="0">
                <a:solidFill>
                  <a:schemeClr val="tx1"/>
                </a:solidFill>
                <a:latin typeface="Tekton Pro" panose="020F0603020208020904" pitchFamily="34" charset="0"/>
              </a:rPr>
              <a:t>th</a:t>
            </a:r>
            <a:r>
              <a:rPr lang="en-US" sz="2800" dirty="0">
                <a:solidFill>
                  <a:schemeClr val="tx1"/>
                </a:solidFill>
                <a:latin typeface="Tekton Pro" panose="020F0603020208020904" pitchFamily="34" charset="0"/>
              </a:rPr>
              <a:t> </a:t>
            </a:r>
            <a:endParaRPr lang="en-CA" sz="2800" dirty="0">
              <a:solidFill>
                <a:schemeClr val="tx1"/>
              </a:solidFill>
              <a:latin typeface="Tekton Pro" panose="020F0603020208020904" pitchFamily="34" charset="0"/>
            </a:endParaRPr>
          </a:p>
        </p:txBody>
      </p:sp>
    </p:spTree>
    <p:extLst>
      <p:ext uri="{BB962C8B-B14F-4D97-AF65-F5344CB8AC3E}">
        <p14:creationId xmlns:p14="http://schemas.microsoft.com/office/powerpoint/2010/main" val="1063913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96844E-3E0F-484E-8953-4B7FD387C144}"/>
              </a:ext>
            </a:extLst>
          </p:cNvPr>
          <p:cNvSpPr txBox="1"/>
          <p:nvPr/>
        </p:nvSpPr>
        <p:spPr>
          <a:xfrm>
            <a:off x="1524000" y="205979"/>
            <a:ext cx="6400800" cy="769441"/>
          </a:xfrm>
          <a:prstGeom prst="rect">
            <a:avLst/>
          </a:prstGeom>
          <a:noFill/>
        </p:spPr>
        <p:txBody>
          <a:bodyPr wrap="square" rtlCol="0">
            <a:spAutoFit/>
          </a:bodyPr>
          <a:lstStyle/>
          <a:p>
            <a:r>
              <a:rPr lang="en-US" dirty="0">
                <a:solidFill>
                  <a:schemeClr val="tx1"/>
                </a:solidFill>
              </a:rPr>
              <a:t>LIGO O3 started April 1</a:t>
            </a:r>
            <a:r>
              <a:rPr lang="en-US" baseline="30000" dirty="0">
                <a:solidFill>
                  <a:schemeClr val="tx1"/>
                </a:solidFill>
              </a:rPr>
              <a:t>st </a:t>
            </a:r>
            <a:endParaRPr lang="en-CA" dirty="0">
              <a:solidFill>
                <a:schemeClr val="tx1"/>
              </a:solidFill>
            </a:endParaRPr>
          </a:p>
        </p:txBody>
      </p:sp>
      <p:pic>
        <p:nvPicPr>
          <p:cNvPr id="5" name="Picture 4">
            <a:extLst>
              <a:ext uri="{FF2B5EF4-FFF2-40B4-BE49-F238E27FC236}">
                <a16:creationId xmlns:a16="http://schemas.microsoft.com/office/drawing/2014/main" id="{0A3F39D3-3199-49E3-B8EB-27C525A04DB6}"/>
              </a:ext>
            </a:extLst>
          </p:cNvPr>
          <p:cNvPicPr>
            <a:picLocks noChangeAspect="1"/>
          </p:cNvPicPr>
          <p:nvPr/>
        </p:nvPicPr>
        <p:blipFill>
          <a:blip r:embed="rId3"/>
          <a:stretch>
            <a:fillRect/>
          </a:stretch>
        </p:blipFill>
        <p:spPr>
          <a:xfrm>
            <a:off x="1980266" y="981179"/>
            <a:ext cx="5488267" cy="3869228"/>
          </a:xfrm>
          <a:prstGeom prst="rect">
            <a:avLst/>
          </a:prstGeom>
        </p:spPr>
      </p:pic>
      <p:pic>
        <p:nvPicPr>
          <p:cNvPr id="4" name="Picture 3">
            <a:extLst>
              <a:ext uri="{FF2B5EF4-FFF2-40B4-BE49-F238E27FC236}">
                <a16:creationId xmlns:a16="http://schemas.microsoft.com/office/drawing/2014/main" id="{F9046EA3-013C-4D8E-87AF-7BE131FC91C7}"/>
              </a:ext>
            </a:extLst>
          </p:cNvPr>
          <p:cNvPicPr>
            <a:picLocks noChangeAspect="1"/>
          </p:cNvPicPr>
          <p:nvPr/>
        </p:nvPicPr>
        <p:blipFill>
          <a:blip r:embed="rId4"/>
          <a:stretch>
            <a:fillRect/>
          </a:stretch>
        </p:blipFill>
        <p:spPr>
          <a:xfrm>
            <a:off x="3200400" y="975420"/>
            <a:ext cx="5257800" cy="3936745"/>
          </a:xfrm>
          <a:prstGeom prst="rect">
            <a:avLst/>
          </a:prstGeom>
        </p:spPr>
      </p:pic>
      <p:pic>
        <p:nvPicPr>
          <p:cNvPr id="6" name="Picture 5">
            <a:extLst>
              <a:ext uri="{FF2B5EF4-FFF2-40B4-BE49-F238E27FC236}">
                <a16:creationId xmlns:a16="http://schemas.microsoft.com/office/drawing/2014/main" id="{9F74810C-C0CE-4176-A6DD-6E7BA98B6B70}"/>
              </a:ext>
            </a:extLst>
          </p:cNvPr>
          <p:cNvPicPr>
            <a:picLocks noChangeAspect="1"/>
          </p:cNvPicPr>
          <p:nvPr/>
        </p:nvPicPr>
        <p:blipFill rotWithShape="1">
          <a:blip r:embed="rId5"/>
          <a:srcRect l="1229" t="1161"/>
          <a:stretch/>
        </p:blipFill>
        <p:spPr>
          <a:xfrm>
            <a:off x="3429000" y="895351"/>
            <a:ext cx="5562600" cy="4198058"/>
          </a:xfrm>
          <a:prstGeom prst="rect">
            <a:avLst/>
          </a:prstGeom>
        </p:spPr>
      </p:pic>
      <p:pic>
        <p:nvPicPr>
          <p:cNvPr id="7" name="Picture 6">
            <a:extLst>
              <a:ext uri="{FF2B5EF4-FFF2-40B4-BE49-F238E27FC236}">
                <a16:creationId xmlns:a16="http://schemas.microsoft.com/office/drawing/2014/main" id="{6117A44A-6348-4878-AD7A-E6DE68573063}"/>
              </a:ext>
            </a:extLst>
          </p:cNvPr>
          <p:cNvPicPr>
            <a:picLocks noChangeAspect="1"/>
          </p:cNvPicPr>
          <p:nvPr/>
        </p:nvPicPr>
        <p:blipFill>
          <a:blip r:embed="rId6"/>
          <a:stretch>
            <a:fillRect/>
          </a:stretch>
        </p:blipFill>
        <p:spPr>
          <a:xfrm>
            <a:off x="2195156" y="1000776"/>
            <a:ext cx="5248993" cy="3936745"/>
          </a:xfrm>
          <a:prstGeom prst="rect">
            <a:avLst/>
          </a:prstGeom>
        </p:spPr>
      </p:pic>
    </p:spTree>
    <p:extLst>
      <p:ext uri="{BB962C8B-B14F-4D97-AF65-F5344CB8AC3E}">
        <p14:creationId xmlns:p14="http://schemas.microsoft.com/office/powerpoint/2010/main" val="321063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par>
                                <p:cTn id="7" presetID="35" presetClass="path" presetSubtype="0" accel="50000" decel="50000" fill="hold" nodeType="withEffect">
                                  <p:stCondLst>
                                    <p:cond delay="0"/>
                                  </p:stCondLst>
                                  <p:childTnLst>
                                    <p:animMotion origin="layout" path="M 3.33333E-6 3.33333E-6 L -0.31667 -0.2 " pathEditMode="relative" rAng="0" ptsTypes="AA">
                                      <p:cBhvr>
                                        <p:cTn id="8" dur="2000" fill="hold"/>
                                        <p:tgtEl>
                                          <p:spTgt spid="5"/>
                                        </p:tgtEl>
                                        <p:attrNameLst>
                                          <p:attrName>ppt_x</p:attrName>
                                          <p:attrName>ppt_y</p:attrName>
                                        </p:attrNameLst>
                                      </p:cBhvr>
                                      <p:rCtr x="-15833" y="-1000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4"/>
                                        </p:tgtEl>
                                      </p:cBhvr>
                                      <p:by x="50000" y="50000"/>
                                    </p:animScale>
                                  </p:childTnLst>
                                </p:cTn>
                              </p:par>
                              <p:par>
                                <p:cTn id="18" presetID="35" presetClass="path" presetSubtype="0" accel="50000" decel="50000" fill="hold" nodeType="withEffect">
                                  <p:stCondLst>
                                    <p:cond delay="0"/>
                                  </p:stCondLst>
                                  <p:childTnLst>
                                    <p:animMotion origin="layout" path="M 0.09583 0.00185 L -0.4375 0.19445 " pathEditMode="relative" rAng="0" ptsTypes="AA">
                                      <p:cBhvr>
                                        <p:cTn id="19" dur="2000" fill="hold"/>
                                        <p:tgtEl>
                                          <p:spTgt spid="4"/>
                                        </p:tgtEl>
                                        <p:attrNameLst>
                                          <p:attrName>ppt_x</p:attrName>
                                          <p:attrName>ppt_y</p:attrName>
                                        </p:attrNameLst>
                                      </p:cBhvr>
                                      <p:rCtr x="-26667" y="9630"/>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23" y="819150"/>
            <a:ext cx="6629613" cy="3733799"/>
          </a:xfrm>
          <a:prstGeom prst="rect">
            <a:avLst/>
          </a:prstGeom>
        </p:spPr>
      </p:pic>
      <p:sp>
        <p:nvSpPr>
          <p:cNvPr id="2" name="Title 1"/>
          <p:cNvSpPr>
            <a:spLocks noGrp="1"/>
          </p:cNvSpPr>
          <p:nvPr>
            <p:ph type="title"/>
          </p:nvPr>
        </p:nvSpPr>
        <p:spPr/>
        <p:txBody>
          <a:bodyPr/>
          <a:lstStyle/>
          <a:p>
            <a:r>
              <a:rPr lang="en-CA" sz="4000" dirty="0">
                <a:latin typeface="Tekton Pro" panose="020F0603020208020904" pitchFamily="34" charset="0"/>
              </a:rPr>
              <a:t>Space according to Einstein</a:t>
            </a:r>
          </a:p>
        </p:txBody>
      </p:sp>
      <p:pic>
        <p:nvPicPr>
          <p:cNvPr id="1026" name="Picture 2" descr="http://www.oregonrepublicanparty.org/sites/default/files/quotepics/AlbertEinste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52" y="3136034"/>
            <a:ext cx="1625180" cy="1983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images.iop.org/objects/phw/news/14/4/10/grav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8854" y="1200150"/>
            <a:ext cx="431514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95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0089" y="133350"/>
            <a:ext cx="8534400" cy="857250"/>
          </a:xfrm>
        </p:spPr>
        <p:txBody>
          <a:bodyPr/>
          <a:lstStyle/>
          <a:p>
            <a:r>
              <a:rPr lang="en-CA" sz="3600" dirty="0">
                <a:solidFill>
                  <a:schemeClr val="tx1"/>
                </a:solidFill>
                <a:latin typeface="Tekton Pro" panose="020F0603020208020904" pitchFamily="34" charset="0"/>
              </a:rPr>
              <a:t>Accelerating Charges Produce EM Waves</a:t>
            </a:r>
          </a:p>
        </p:txBody>
      </p:sp>
      <p:pic>
        <p:nvPicPr>
          <p:cNvPr id="3074" name="Picture 2" descr="Image result for em dipole radiation gif">
            <a:extLst>
              <a:ext uri="{FF2B5EF4-FFF2-40B4-BE49-F238E27FC236}">
                <a16:creationId xmlns:a16="http://schemas.microsoft.com/office/drawing/2014/main" id="{1D8A4A10-CC48-405A-9856-7132E98829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973847"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1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917971"/>
          </a:xfrm>
        </p:spPr>
        <p:txBody>
          <a:bodyPr/>
          <a:lstStyle/>
          <a:p>
            <a:r>
              <a:rPr lang="en-CA" sz="3600" dirty="0">
                <a:solidFill>
                  <a:schemeClr val="tx1"/>
                </a:solidFill>
                <a:latin typeface="Tekton Pro" panose="020F0603020208020904" pitchFamily="34" charset="0"/>
              </a:rPr>
              <a:t>Accelerating Masses Produce Gravitational Waves</a:t>
            </a:r>
          </a:p>
        </p:txBody>
      </p:sp>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623" y="1352550"/>
            <a:ext cx="5884754" cy="2971800"/>
          </a:xfrm>
          <a:prstGeom prst="rect">
            <a:avLst/>
          </a:prstGeom>
        </p:spPr>
      </p:pic>
    </p:spTree>
    <p:extLst>
      <p:ext uri="{BB962C8B-B14F-4D97-AF65-F5344CB8AC3E}">
        <p14:creationId xmlns:p14="http://schemas.microsoft.com/office/powerpoint/2010/main" val="32960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658" y="303499"/>
            <a:ext cx="6210690" cy="434579"/>
          </a:xfrm>
        </p:spPr>
        <p:txBody>
          <a:bodyPr>
            <a:noAutofit/>
          </a:bodyPr>
          <a:lstStyle/>
          <a:p>
            <a:r>
              <a:rPr lang="en-US" sz="3300" dirty="0">
                <a:latin typeface="Tekton Pro" panose="020F0603020208020904" pitchFamily="34" charset="0"/>
              </a:rPr>
              <a:t>Classroom Model of </a:t>
            </a:r>
            <a:r>
              <a:rPr lang="en-US" sz="3300" dirty="0" err="1">
                <a:latin typeface="Tekton Pro" panose="020F0603020208020904" pitchFamily="34" charset="0"/>
              </a:rPr>
              <a:t>Inspiral</a:t>
            </a:r>
            <a:r>
              <a:rPr lang="en-US" sz="3300" dirty="0">
                <a:latin typeface="Tekton Pro" panose="020F0603020208020904" pitchFamily="34" charset="0"/>
              </a:rPr>
              <a:t> Motion</a:t>
            </a:r>
          </a:p>
        </p:txBody>
      </p:sp>
      <p:pic>
        <p:nvPicPr>
          <p:cNvPr id="4" name="Content Placeholder 3" descr="Screen Shot 2017-08-09 at 6.33.47 PM.p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383868" y="914400"/>
            <a:ext cx="1944216" cy="3695116"/>
          </a:xfrm>
          <a:prstGeom prst="rect">
            <a:avLst/>
          </a:prstGeom>
        </p:spPr>
      </p:pic>
    </p:spTree>
    <p:extLst>
      <p:ext uri="{BB962C8B-B14F-4D97-AF65-F5344CB8AC3E}">
        <p14:creationId xmlns:p14="http://schemas.microsoft.com/office/powerpoint/2010/main" val="349833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62" y="87474"/>
            <a:ext cx="4011282" cy="434579"/>
          </a:xfrm>
        </p:spPr>
        <p:txBody>
          <a:bodyPr>
            <a:noAutofit/>
          </a:bodyPr>
          <a:lstStyle/>
          <a:p>
            <a:r>
              <a:rPr lang="en-CA" sz="3300" dirty="0">
                <a:latin typeface="Tekton Pro" panose="020F0603020208020904" pitchFamily="34" charset="0"/>
              </a:rPr>
              <a:t>What Is A Black Hole?</a:t>
            </a:r>
            <a:endParaRPr lang="en-US" sz="3300" dirty="0">
              <a:latin typeface="Tekton Pro" panose="020F0603020208020904" pitchFamily="34" charset="0"/>
            </a:endParaRPr>
          </a:p>
        </p:txBody>
      </p:sp>
      <p:pic>
        <p:nvPicPr>
          <p:cNvPr id="5" name="Online Media 4" title="What are black holes? Event Horizon Telescope scientists explain">
            <a:hlinkClick r:id="" action="ppaction://media"/>
            <a:extLst>
              <a:ext uri="{FF2B5EF4-FFF2-40B4-BE49-F238E27FC236}">
                <a16:creationId xmlns:a16="http://schemas.microsoft.com/office/drawing/2014/main" id="{D7E09CA7-E879-4C26-9238-8A69A3B81826}"/>
              </a:ext>
            </a:extLst>
          </p:cNvPr>
          <p:cNvPicPr>
            <a:picLocks noRot="1" noChangeAspect="1"/>
          </p:cNvPicPr>
          <p:nvPr>
            <a:videoFile r:link="rId1"/>
          </p:nvPr>
        </p:nvPicPr>
        <p:blipFill>
          <a:blip r:embed="rId4"/>
          <a:stretch>
            <a:fillRect/>
          </a:stretch>
        </p:blipFill>
        <p:spPr>
          <a:xfrm>
            <a:off x="1524000" y="857250"/>
            <a:ext cx="6096000" cy="3429000"/>
          </a:xfrm>
          <a:prstGeom prst="rect">
            <a:avLst/>
          </a:prstGeom>
        </p:spPr>
      </p:pic>
    </p:spTree>
    <p:extLst>
      <p:ext uri="{BB962C8B-B14F-4D97-AF65-F5344CB8AC3E}">
        <p14:creationId xmlns:p14="http://schemas.microsoft.com/office/powerpoint/2010/main" val="262855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solidFill>
                <a:latin typeface="Tekton Pro" panose="020F0603020208020904" pitchFamily="34" charset="0"/>
              </a:rPr>
              <a:t>How did scientists detect gravitational waves?</a:t>
            </a:r>
          </a:p>
        </p:txBody>
      </p:sp>
      <p:pic>
        <p:nvPicPr>
          <p:cNvPr id="4" name="Picture 3"/>
          <p:cNvPicPr>
            <a:picLocks noChangeAspect="1"/>
          </p:cNvPicPr>
          <p:nvPr/>
        </p:nvPicPr>
        <p:blipFill>
          <a:blip r:embed="rId3"/>
          <a:stretch>
            <a:fillRect/>
          </a:stretch>
        </p:blipFill>
        <p:spPr>
          <a:xfrm>
            <a:off x="1194256" y="1063229"/>
            <a:ext cx="6755488" cy="3946921"/>
          </a:xfrm>
          <a:prstGeom prst="rect">
            <a:avLst/>
          </a:prstGeom>
        </p:spPr>
      </p:pic>
    </p:spTree>
    <p:extLst>
      <p:ext uri="{BB962C8B-B14F-4D97-AF65-F5344CB8AC3E}">
        <p14:creationId xmlns:p14="http://schemas.microsoft.com/office/powerpoint/2010/main" val="1680284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3300" dirty="0">
                <a:solidFill>
                  <a:schemeClr val="tx1"/>
                </a:solidFill>
                <a:latin typeface="Tekton Pro" panose="020F0603020208020904" pitchFamily="34" charset="0"/>
              </a:rPr>
              <a:t>Hands-on LIGO Model</a:t>
            </a:r>
          </a:p>
        </p:txBody>
      </p:sp>
      <p:pic>
        <p:nvPicPr>
          <p:cNvPr id="3" name="Picture 2"/>
          <p:cNvPicPr>
            <a:picLocks noChangeAspect="1"/>
          </p:cNvPicPr>
          <p:nvPr/>
        </p:nvPicPr>
        <p:blipFill rotWithShape="1">
          <a:blip r:embed="rId2"/>
          <a:srcRect l="6284" t="19231" r="16964"/>
          <a:stretch/>
        </p:blipFill>
        <p:spPr>
          <a:xfrm>
            <a:off x="1600200" y="1068563"/>
            <a:ext cx="6325303" cy="3692430"/>
          </a:xfrm>
          <a:prstGeom prst="rect">
            <a:avLst/>
          </a:prstGeom>
        </p:spPr>
      </p:pic>
    </p:spTree>
    <p:extLst>
      <p:ext uri="{BB962C8B-B14F-4D97-AF65-F5344CB8AC3E}">
        <p14:creationId xmlns:p14="http://schemas.microsoft.com/office/powerpoint/2010/main" val="21270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46" y="281041"/>
            <a:ext cx="6172200" cy="434579"/>
          </a:xfrm>
        </p:spPr>
        <p:txBody>
          <a:bodyPr>
            <a:normAutofit fontScale="90000"/>
          </a:bodyPr>
          <a:lstStyle/>
          <a:p>
            <a:pPr algn="ctr"/>
            <a:r>
              <a:rPr lang="en-US" sz="3675" dirty="0">
                <a:latin typeface="Tekton Pro" panose="020F0603020208020904" pitchFamily="34" charset="0"/>
              </a:rPr>
              <a:t>Tuned arms:</a:t>
            </a:r>
            <a:r>
              <a:rPr lang="en-US" dirty="0"/>
              <a:t>		</a:t>
            </a:r>
            <a:endParaRPr lang="en-CA" dirty="0"/>
          </a:p>
        </p:txBody>
      </p:sp>
      <p:pic>
        <p:nvPicPr>
          <p:cNvPr id="5" name="Content Placeholder 4"/>
          <p:cNvPicPr>
            <a:picLocks noGrp="1" noChangeAspect="1"/>
          </p:cNvPicPr>
          <p:nvPr>
            <p:ph sz="half" idx="1"/>
          </p:nvPr>
        </p:nvPicPr>
        <p:blipFill>
          <a:blip r:embed="rId3"/>
          <a:stretch>
            <a:fillRect/>
          </a:stretch>
        </p:blipFill>
        <p:spPr>
          <a:xfrm>
            <a:off x="5257800" y="1425831"/>
            <a:ext cx="3581280" cy="2291837"/>
          </a:xfrm>
          <a:prstGeom prst="rect">
            <a:avLst/>
          </a:prstGeom>
        </p:spPr>
      </p:pic>
      <p:sp>
        <p:nvSpPr>
          <p:cNvPr id="3" name="TextBox 2"/>
          <p:cNvSpPr txBox="1"/>
          <p:nvPr/>
        </p:nvSpPr>
        <p:spPr>
          <a:xfrm>
            <a:off x="286632" y="1594558"/>
            <a:ext cx="4648080" cy="1954381"/>
          </a:xfrm>
          <a:prstGeom prst="rect">
            <a:avLst/>
          </a:prstGeom>
          <a:noFill/>
        </p:spPr>
        <p:txBody>
          <a:bodyPr wrap="square" rtlCol="0">
            <a:spAutoFit/>
          </a:bodyPr>
          <a:lstStyle/>
          <a:p>
            <a:r>
              <a:rPr lang="en-US" sz="2800" dirty="0">
                <a:solidFill>
                  <a:schemeClr val="tx1"/>
                </a:solidFill>
                <a:latin typeface="Tekton Pro" panose="020F0603020208020904" pitchFamily="34" charset="0"/>
              </a:rPr>
              <a:t>Fine tune the length of </a:t>
            </a:r>
            <a:r>
              <a:rPr lang="en-US" sz="2800" b="1" dirty="0">
                <a:solidFill>
                  <a:schemeClr val="tx1"/>
                </a:solidFill>
                <a:latin typeface="Tekton Pro" panose="020F0603020208020904" pitchFamily="34" charset="0"/>
              </a:rPr>
              <a:t>one </a:t>
            </a:r>
            <a:r>
              <a:rPr lang="en-US" sz="2800" dirty="0">
                <a:solidFill>
                  <a:schemeClr val="tx1"/>
                </a:solidFill>
                <a:latin typeface="Tekton Pro" panose="020F0603020208020904" pitchFamily="34" charset="0"/>
              </a:rPr>
              <a:t>of arms of your model so that the overlapped waves produce </a:t>
            </a:r>
            <a:r>
              <a:rPr lang="en-US" sz="2800" b="1" dirty="0">
                <a:solidFill>
                  <a:schemeClr val="tx1"/>
                </a:solidFill>
                <a:latin typeface="Tekton Pro" panose="020F0603020208020904" pitchFamily="34" charset="0"/>
              </a:rPr>
              <a:t>destructive interference</a:t>
            </a:r>
            <a:r>
              <a:rPr lang="en-US" sz="2800" dirty="0">
                <a:solidFill>
                  <a:schemeClr val="tx1"/>
                </a:solidFill>
                <a:latin typeface="Tekton Pro" panose="020F0603020208020904" pitchFamily="34" charset="0"/>
              </a:rPr>
              <a:t>. </a:t>
            </a:r>
          </a:p>
          <a:p>
            <a:endParaRPr lang="en-US" sz="900" dirty="0">
              <a:solidFill>
                <a:schemeClr val="tx1"/>
              </a:solidFill>
              <a:latin typeface="Tekton Pro" panose="020F0603020208020904" pitchFamily="34" charset="0"/>
            </a:endParaRPr>
          </a:p>
        </p:txBody>
      </p:sp>
      <p:pic>
        <p:nvPicPr>
          <p:cNvPr id="6" name="Picture 5"/>
          <p:cNvPicPr>
            <a:picLocks noChangeAspect="1"/>
          </p:cNvPicPr>
          <p:nvPr/>
        </p:nvPicPr>
        <p:blipFill>
          <a:blip r:embed="rId4"/>
          <a:stretch>
            <a:fillRect/>
          </a:stretch>
        </p:blipFill>
        <p:spPr>
          <a:xfrm>
            <a:off x="6894258" y="4720631"/>
            <a:ext cx="831433" cy="275345"/>
          </a:xfrm>
          <a:prstGeom prst="rect">
            <a:avLst/>
          </a:prstGeom>
        </p:spPr>
      </p:pic>
    </p:spTree>
    <p:extLst>
      <p:ext uri="{BB962C8B-B14F-4D97-AF65-F5344CB8AC3E}">
        <p14:creationId xmlns:p14="http://schemas.microsoft.com/office/powerpoint/2010/main" val="2461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284" t="19231" r="16964"/>
          <a:stretch/>
        </p:blipFill>
        <p:spPr>
          <a:xfrm>
            <a:off x="2286000" y="1428751"/>
            <a:ext cx="4437290" cy="2590292"/>
          </a:xfrm>
          <a:prstGeom prst="rect">
            <a:avLst/>
          </a:prstGeom>
        </p:spPr>
      </p:pic>
      <p:sp>
        <p:nvSpPr>
          <p:cNvPr id="8" name="Left Arrow 7"/>
          <p:cNvSpPr/>
          <p:nvPr/>
        </p:nvSpPr>
        <p:spPr>
          <a:xfrm rot="20633782" flipH="1">
            <a:off x="6310510" y="1535001"/>
            <a:ext cx="1200150" cy="342900"/>
          </a:xfrm>
          <a:prstGeom prst="lef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350">
              <a:solidFill>
                <a:prstClr val="white"/>
              </a:solidFill>
            </a:endParaRPr>
          </a:p>
        </p:txBody>
      </p:sp>
      <p:sp>
        <p:nvSpPr>
          <p:cNvPr id="9" name="Left Arrow 8"/>
          <p:cNvSpPr/>
          <p:nvPr/>
        </p:nvSpPr>
        <p:spPr>
          <a:xfrm rot="20633782" flipH="1">
            <a:off x="6546199" y="2221278"/>
            <a:ext cx="1200150" cy="342900"/>
          </a:xfrm>
          <a:prstGeom prst="lef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350">
              <a:solidFill>
                <a:prstClr val="white"/>
              </a:solidFill>
            </a:endParaRPr>
          </a:p>
        </p:txBody>
      </p:sp>
      <p:sp>
        <p:nvSpPr>
          <p:cNvPr id="10" name="Left Arrow 9"/>
          <p:cNvSpPr/>
          <p:nvPr/>
        </p:nvSpPr>
        <p:spPr>
          <a:xfrm rot="20633782" flipV="1">
            <a:off x="1262940" y="3360119"/>
            <a:ext cx="1200150" cy="342900"/>
          </a:xfrm>
          <a:prstGeom prst="lef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350">
              <a:solidFill>
                <a:prstClr val="white"/>
              </a:solidFill>
            </a:endParaRPr>
          </a:p>
        </p:txBody>
      </p:sp>
      <p:sp>
        <p:nvSpPr>
          <p:cNvPr id="11" name="Left Arrow 10"/>
          <p:cNvSpPr/>
          <p:nvPr/>
        </p:nvSpPr>
        <p:spPr>
          <a:xfrm rot="20633782" flipV="1">
            <a:off x="1262940" y="2541476"/>
            <a:ext cx="1200150" cy="342900"/>
          </a:xfrm>
          <a:prstGeom prst="lef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350">
              <a:solidFill>
                <a:prstClr val="white"/>
              </a:solidFill>
            </a:endParaRPr>
          </a:p>
        </p:txBody>
      </p:sp>
      <p:pic>
        <p:nvPicPr>
          <p:cNvPr id="7" name="Picture 6"/>
          <p:cNvPicPr>
            <a:picLocks noChangeAspect="1"/>
          </p:cNvPicPr>
          <p:nvPr/>
        </p:nvPicPr>
        <p:blipFill>
          <a:blip r:embed="rId3"/>
          <a:stretch>
            <a:fillRect/>
          </a:stretch>
        </p:blipFill>
        <p:spPr>
          <a:xfrm>
            <a:off x="6894258" y="4720631"/>
            <a:ext cx="831433" cy="275345"/>
          </a:xfrm>
          <a:prstGeom prst="rect">
            <a:avLst/>
          </a:prstGeom>
        </p:spPr>
      </p:pic>
      <p:sp>
        <p:nvSpPr>
          <p:cNvPr id="2" name="TextBox 1"/>
          <p:cNvSpPr txBox="1"/>
          <p:nvPr/>
        </p:nvSpPr>
        <p:spPr>
          <a:xfrm>
            <a:off x="2024278" y="367864"/>
            <a:ext cx="5009705" cy="553998"/>
          </a:xfrm>
          <a:prstGeom prst="rect">
            <a:avLst/>
          </a:prstGeom>
          <a:noFill/>
        </p:spPr>
        <p:txBody>
          <a:bodyPr wrap="none" rtlCol="0">
            <a:spAutoFit/>
          </a:bodyPr>
          <a:lstStyle/>
          <a:p>
            <a:r>
              <a:rPr lang="en-CA" sz="3000" dirty="0">
                <a:solidFill>
                  <a:schemeClr val="tx1"/>
                </a:solidFill>
                <a:latin typeface="Tekton Pro" panose="020F0603020208020904" pitchFamily="34" charset="0"/>
              </a:rPr>
              <a:t>Detecting Gravitational Waves</a:t>
            </a:r>
            <a:endParaRPr lang="en-US" sz="3000" dirty="0">
              <a:solidFill>
                <a:schemeClr val="tx1"/>
              </a:solidFill>
              <a:latin typeface="Tekton Pro" panose="020F0603020208020904" pitchFamily="34" charset="0"/>
            </a:endParaRPr>
          </a:p>
        </p:txBody>
      </p:sp>
    </p:spTree>
    <p:extLst>
      <p:ext uri="{BB962C8B-B14F-4D97-AF65-F5344CB8AC3E}">
        <p14:creationId xmlns:p14="http://schemas.microsoft.com/office/powerpoint/2010/main" val="344341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336 -0.0077 L 3.33333E-6 -3.11961E-6 " pathEditMode="relative" rAng="0" ptsTypes="AA">
                                      <p:cBhvr>
                                        <p:cTn id="6" dur="2000" fill="hold"/>
                                        <p:tgtEl>
                                          <p:spTgt spid="11"/>
                                        </p:tgtEl>
                                        <p:attrNameLst>
                                          <p:attrName>ppt_x</p:attrName>
                                          <p:attrName>ppt_y</p:attrName>
                                        </p:attrNameLst>
                                      </p:cBhvr>
                                      <p:rCtr x="-677" y="370"/>
                                    </p:animMotion>
                                  </p:childTnLst>
                                </p:cTn>
                              </p:par>
                              <p:par>
                                <p:cTn id="7" presetID="42" presetClass="path" presetSubtype="0" accel="50000" decel="50000" fill="hold" grpId="0" nodeType="withEffect">
                                  <p:stCondLst>
                                    <p:cond delay="0"/>
                                  </p:stCondLst>
                                  <p:childTnLst>
                                    <p:animMotion origin="layout" path="M 0.0217 -0.00308 L -3.33333E-6 -4.78422E-6 " pathEditMode="relative" rAng="0" ptsTypes="AA">
                                      <p:cBhvr>
                                        <p:cTn id="8" dur="2000" fill="hold"/>
                                        <p:tgtEl>
                                          <p:spTgt spid="10"/>
                                        </p:tgtEl>
                                        <p:attrNameLst>
                                          <p:attrName>ppt_x</p:attrName>
                                          <p:attrName>ppt_y</p:attrName>
                                        </p:attrNameLst>
                                      </p:cBhvr>
                                      <p:rCtr x="-1094" y="154"/>
                                    </p:animMotion>
                                  </p:childTnLst>
                                </p:cTn>
                              </p:par>
                              <p:par>
                                <p:cTn id="9" presetID="42" presetClass="path" presetSubtype="0" accel="50000" decel="50000" fill="hold" grpId="0" nodeType="withEffect">
                                  <p:stCondLst>
                                    <p:cond delay="0"/>
                                  </p:stCondLst>
                                  <p:childTnLst>
                                    <p:animMotion origin="layout" path="M -0.01736 0.01264 L -3.33333E-6 1.28237E-6 " pathEditMode="relative" rAng="0" ptsTypes="AA">
                                      <p:cBhvr>
                                        <p:cTn id="10" dur="2000" fill="hold"/>
                                        <p:tgtEl>
                                          <p:spTgt spid="8"/>
                                        </p:tgtEl>
                                        <p:attrNameLst>
                                          <p:attrName>ppt_x</p:attrName>
                                          <p:attrName>ppt_y</p:attrName>
                                        </p:attrNameLst>
                                      </p:cBhvr>
                                      <p:rCtr x="868" y="-647"/>
                                    </p:animMotion>
                                  </p:childTnLst>
                                </p:cTn>
                              </p:par>
                              <p:par>
                                <p:cTn id="11" presetID="42" presetClass="path" presetSubtype="0" accel="50000" decel="50000" fill="hold" grpId="0" nodeType="withEffect">
                                  <p:stCondLst>
                                    <p:cond delay="0"/>
                                  </p:stCondLst>
                                  <p:childTnLst>
                                    <p:animMotion origin="layout" path="M -0.01632 0.01294 L 3.33333E-6 2.7127E-6 " pathEditMode="relative" rAng="0" ptsTypes="AA">
                                      <p:cBhvr>
                                        <p:cTn id="12" dur="2000" fill="hold"/>
                                        <p:tgtEl>
                                          <p:spTgt spid="9"/>
                                        </p:tgtEl>
                                        <p:attrNameLst>
                                          <p:attrName>ppt_x</p:attrName>
                                          <p:attrName>ppt_y</p:attrName>
                                        </p:attrNameLst>
                                      </p:cBhvr>
                                      <p:rCtr x="816" y="-6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47" y="627534"/>
            <a:ext cx="3109619" cy="865101"/>
          </a:xfrm>
        </p:spPr>
        <p:txBody>
          <a:bodyPr>
            <a:noAutofit/>
          </a:bodyPr>
          <a:lstStyle/>
          <a:p>
            <a:pPr algn="ctr"/>
            <a:r>
              <a:rPr lang="en-US" dirty="0">
                <a:latin typeface="Tekton Pro" panose="020F0603020208020904" pitchFamily="34" charset="0"/>
              </a:rPr>
              <a:t>Tuned arms </a:t>
            </a:r>
            <a:br>
              <a:rPr lang="en-US" dirty="0">
                <a:latin typeface="Tekton Pro" panose="020F0603020208020904" pitchFamily="34" charset="0"/>
              </a:rPr>
            </a:br>
            <a:r>
              <a:rPr lang="en-US" dirty="0">
                <a:latin typeface="Tekton Pro" panose="020F0603020208020904" pitchFamily="34" charset="0"/>
              </a:rPr>
              <a:t>before:</a:t>
            </a:r>
            <a:endParaRPr lang="en-CA" dirty="0">
              <a:latin typeface="Tekton Pro" panose="020F0603020208020904" pitchFamily="34" charset="0"/>
            </a:endParaRPr>
          </a:p>
        </p:txBody>
      </p:sp>
      <p:pic>
        <p:nvPicPr>
          <p:cNvPr id="5" name="Content Placeholder 4"/>
          <p:cNvPicPr>
            <a:picLocks noGrp="1" noChangeAspect="1"/>
          </p:cNvPicPr>
          <p:nvPr>
            <p:ph sz="half" idx="1"/>
          </p:nvPr>
        </p:nvPicPr>
        <p:blipFill>
          <a:blip r:embed="rId2"/>
          <a:stretch>
            <a:fillRect/>
          </a:stretch>
        </p:blipFill>
        <p:spPr>
          <a:xfrm>
            <a:off x="1385646" y="1846641"/>
            <a:ext cx="3028950" cy="1938374"/>
          </a:xfrm>
          <a:prstGeom prst="rect">
            <a:avLst/>
          </a:prstGeom>
        </p:spPr>
      </p:pic>
      <p:pic>
        <p:nvPicPr>
          <p:cNvPr id="7" name="Content Placeholder 6"/>
          <p:cNvPicPr>
            <a:picLocks noGrp="1" noChangeAspect="1"/>
          </p:cNvPicPr>
          <p:nvPr>
            <p:ph sz="half" idx="2"/>
          </p:nvPr>
        </p:nvPicPr>
        <p:blipFill>
          <a:blip r:embed="rId3"/>
          <a:stretch>
            <a:fillRect/>
          </a:stretch>
        </p:blipFill>
        <p:spPr>
          <a:xfrm>
            <a:off x="4595520" y="1846641"/>
            <a:ext cx="3275342" cy="1938374"/>
          </a:xfrm>
          <a:prstGeom prst="rect">
            <a:avLst/>
          </a:prstGeom>
        </p:spPr>
      </p:pic>
      <p:pic>
        <p:nvPicPr>
          <p:cNvPr id="6" name="Picture 5"/>
          <p:cNvPicPr>
            <a:picLocks noChangeAspect="1"/>
          </p:cNvPicPr>
          <p:nvPr/>
        </p:nvPicPr>
        <p:blipFill>
          <a:blip r:embed="rId4"/>
          <a:stretch>
            <a:fillRect/>
          </a:stretch>
        </p:blipFill>
        <p:spPr>
          <a:xfrm>
            <a:off x="6894258" y="4720631"/>
            <a:ext cx="831433" cy="275345"/>
          </a:xfrm>
          <a:prstGeom prst="rect">
            <a:avLst/>
          </a:prstGeom>
        </p:spPr>
      </p:pic>
      <p:sp>
        <p:nvSpPr>
          <p:cNvPr id="3" name="TextBox 2"/>
          <p:cNvSpPr txBox="1"/>
          <p:nvPr/>
        </p:nvSpPr>
        <p:spPr>
          <a:xfrm>
            <a:off x="4495265" y="582462"/>
            <a:ext cx="3505736" cy="1015663"/>
          </a:xfrm>
          <a:prstGeom prst="rect">
            <a:avLst/>
          </a:prstGeom>
          <a:noFill/>
        </p:spPr>
        <p:txBody>
          <a:bodyPr wrap="square" rtlCol="0">
            <a:spAutoFit/>
          </a:bodyPr>
          <a:lstStyle/>
          <a:p>
            <a:pPr algn="ctr"/>
            <a:r>
              <a:rPr lang="en-US" sz="3000" dirty="0">
                <a:solidFill>
                  <a:schemeClr val="tx1"/>
                </a:solidFill>
                <a:latin typeface="Tekton Pro" panose="020F0603020208020904" pitchFamily="34" charset="0"/>
              </a:rPr>
              <a:t>Tuned arms after a “Gravitational Wave”:</a:t>
            </a:r>
            <a:endParaRPr lang="en-US" sz="3000" dirty="0">
              <a:solidFill>
                <a:schemeClr val="tx1"/>
              </a:solidFill>
            </a:endParaRPr>
          </a:p>
        </p:txBody>
      </p:sp>
    </p:spTree>
    <p:extLst>
      <p:ext uri="{BB962C8B-B14F-4D97-AF65-F5344CB8AC3E}">
        <p14:creationId xmlns:p14="http://schemas.microsoft.com/office/powerpoint/2010/main" val="1773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29882" y="438150"/>
            <a:ext cx="6918718" cy="3614023"/>
          </a:xfrm>
          <a:prstGeom prst="rect">
            <a:avLst/>
          </a:prstGeom>
        </p:spPr>
      </p:pic>
    </p:spTree>
    <p:extLst>
      <p:ext uri="{BB962C8B-B14F-4D97-AF65-F5344CB8AC3E}">
        <p14:creationId xmlns:p14="http://schemas.microsoft.com/office/powerpoint/2010/main" val="3840851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latin typeface="Tekton Pro" panose="020F0603020208020904" pitchFamily="34" charset="0"/>
              </a:rPr>
              <a:t>Entirely New Window into the Universe</a:t>
            </a:r>
          </a:p>
        </p:txBody>
      </p:sp>
      <p:pic>
        <p:nvPicPr>
          <p:cNvPr id="3074" name="Picture 2" descr="http://img.timeinc.net/time/photoessays/2012/hubble_anniv_adds/hubble_anniv_adds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76350"/>
            <a:ext cx="4495800" cy="297267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914400"/>
            <a:ext cx="6248400" cy="3518444"/>
          </a:xfrm>
          <a:prstGeom prst="rect">
            <a:avLst/>
          </a:prstGeom>
        </p:spPr>
      </p:pic>
    </p:spTree>
    <p:extLst>
      <p:ext uri="{BB962C8B-B14F-4D97-AF65-F5344CB8AC3E}">
        <p14:creationId xmlns:p14="http://schemas.microsoft.com/office/powerpoint/2010/main" val="38312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7C6B-B648-495A-934C-B20AB2C863C6}"/>
              </a:ext>
            </a:extLst>
          </p:cNvPr>
          <p:cNvSpPr>
            <a:spLocks noGrp="1"/>
          </p:cNvSpPr>
          <p:nvPr>
            <p:ph type="title"/>
          </p:nvPr>
        </p:nvSpPr>
        <p:spPr/>
        <p:txBody>
          <a:bodyPr/>
          <a:lstStyle/>
          <a:p>
            <a:endParaRPr lang="en-US"/>
          </a:p>
        </p:txBody>
      </p:sp>
      <p:pic>
        <p:nvPicPr>
          <p:cNvPr id="4" name="Picture 2" descr="Masses_of_dead_stars_ligo_virgo_default">
            <a:extLst>
              <a:ext uri="{FF2B5EF4-FFF2-40B4-BE49-F238E27FC236}">
                <a16:creationId xmlns:a16="http://schemas.microsoft.com/office/drawing/2014/main" id="{C6539E65-A6C5-4CF8-AB64-80D29181F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19" y="0"/>
            <a:ext cx="745086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448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solidFill>
                <a:latin typeface="Tekton Pro" panose="020F0603020208020904" pitchFamily="34" charset="0"/>
              </a:rPr>
              <a:t>Binary Neutron Star Collision</a:t>
            </a:r>
          </a:p>
        </p:txBody>
      </p:sp>
      <p:sp>
        <p:nvSpPr>
          <p:cNvPr id="3" name="Title 1"/>
          <p:cNvSpPr txBox="1">
            <a:spLocks/>
          </p:cNvSpPr>
          <p:nvPr/>
        </p:nvSpPr>
        <p:spPr bwMode="auto">
          <a:xfrm>
            <a:off x="345195" y="2162175"/>
            <a:ext cx="388991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lang="en-CA" sz="3200" b="0" kern="1200" dirty="0">
                <a:solidFill>
                  <a:srgbClr val="00B0F0"/>
                </a:solidFill>
                <a:latin typeface="Century Gothic" pitchFamily="34" charset="0"/>
                <a:ea typeface="+mj-ea"/>
                <a:cs typeface="+mj-cs"/>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pPr algn="l"/>
            <a:r>
              <a:rPr lang="en-CA" sz="2400" dirty="0">
                <a:solidFill>
                  <a:schemeClr val="tx1"/>
                </a:solidFill>
                <a:latin typeface="Tekton Pro" panose="020F0603020208020904" pitchFamily="34" charset="0"/>
              </a:rPr>
              <a:t>Observed August 2017</a:t>
            </a:r>
          </a:p>
          <a:p>
            <a:pPr algn="l"/>
            <a:endParaRPr lang="en-CA" sz="1800" dirty="0">
              <a:solidFill>
                <a:schemeClr val="tx1"/>
              </a:solidFill>
            </a:endParaRPr>
          </a:p>
          <a:p>
            <a:pPr algn="l"/>
            <a:r>
              <a:rPr lang="en-CA" sz="2000" dirty="0">
                <a:solidFill>
                  <a:schemeClr val="tx1"/>
                </a:solidFill>
                <a:latin typeface="Tekton Pro" panose="020F0603020208020904" pitchFamily="34" charset="0"/>
              </a:rPr>
              <a:t>Between 1.1 and 1.6 solar masses</a:t>
            </a:r>
          </a:p>
          <a:p>
            <a:pPr algn="l"/>
            <a:endParaRPr lang="en-CA" sz="2000" dirty="0">
              <a:solidFill>
                <a:schemeClr val="tx1"/>
              </a:solidFill>
              <a:latin typeface="Tekton Pro" panose="020F0603020208020904" pitchFamily="34" charset="0"/>
            </a:endParaRPr>
          </a:p>
          <a:p>
            <a:pPr algn="l"/>
            <a:r>
              <a:rPr lang="en-CA" sz="2000" dirty="0">
                <a:solidFill>
                  <a:schemeClr val="tx1"/>
                </a:solidFill>
                <a:latin typeface="Tekton Pro" panose="020F0603020208020904" pitchFamily="34" charset="0"/>
              </a:rPr>
              <a:t>130 million light years from Earth</a:t>
            </a:r>
          </a:p>
          <a:p>
            <a:pPr algn="l"/>
            <a:endParaRPr lang="en-CA" sz="2000" dirty="0">
              <a:solidFill>
                <a:schemeClr val="tx1"/>
              </a:solidFill>
              <a:latin typeface="Tekton Pro" panose="020F0603020208020904" pitchFamily="34" charset="0"/>
            </a:endParaRPr>
          </a:p>
          <a:p>
            <a:pPr algn="l"/>
            <a:r>
              <a:rPr lang="en-CA" sz="2000" dirty="0">
                <a:solidFill>
                  <a:schemeClr val="tx1"/>
                </a:solidFill>
                <a:latin typeface="Tekton Pro" panose="020F0603020208020904" pitchFamily="34" charset="0"/>
              </a:rPr>
              <a:t>~100 seconds</a:t>
            </a:r>
          </a:p>
        </p:txBody>
      </p:sp>
      <p:pic>
        <p:nvPicPr>
          <p:cNvPr id="4098" name="Picture 2" descr="Image result for ligo neutron 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334" y="1352550"/>
            <a:ext cx="4764027" cy="268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6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solidFill>
                <a:latin typeface="Tekton Pro" panose="020F0603020208020904" pitchFamily="34" charset="0"/>
              </a:rPr>
              <a:t>Gamma ray burst simultaneously observed by Fermi Space Telescope</a:t>
            </a:r>
          </a:p>
        </p:txBody>
      </p:sp>
      <p:pic>
        <p:nvPicPr>
          <p:cNvPr id="7170" name="Picture 2" descr="Image result for fermi space tele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379220"/>
            <a:ext cx="5011151" cy="31737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rtist’s rendering of the neutron-star merger depicting a gamma-ray burst and ejected material swirling around the merging st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9220"/>
            <a:ext cx="2266950" cy="317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0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106" y="116908"/>
            <a:ext cx="8229600" cy="857250"/>
          </a:xfrm>
        </p:spPr>
        <p:txBody>
          <a:bodyPr/>
          <a:lstStyle/>
          <a:p>
            <a:r>
              <a:rPr lang="en-CA" sz="3600" dirty="0">
                <a:latin typeface="Tekton Pro" panose="020F0603020208020904" pitchFamily="34" charset="0"/>
              </a:rPr>
              <a:t>Black Hole Anatomy: Event Horizon</a:t>
            </a:r>
          </a:p>
        </p:txBody>
      </p:sp>
      <p:pic>
        <p:nvPicPr>
          <p:cNvPr id="3076" name="Picture 4" descr="Image result for black hole shadow">
            <a:extLst>
              <a:ext uri="{FF2B5EF4-FFF2-40B4-BE49-F238E27FC236}">
                <a16:creationId xmlns:a16="http://schemas.microsoft.com/office/drawing/2014/main" id="{B8FAB86E-5D34-4E04-95AB-6064022B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71550"/>
            <a:ext cx="7085012" cy="398670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AB581DB2-02FE-4C9B-AEA4-A4E606A91C4F}"/>
              </a:ext>
            </a:extLst>
          </p:cNvPr>
          <p:cNvSpPr/>
          <p:nvPr/>
        </p:nvSpPr>
        <p:spPr bwMode="auto">
          <a:xfrm>
            <a:off x="5486400" y="1504950"/>
            <a:ext cx="1905000" cy="457200"/>
          </a:xfrm>
          <a:prstGeom prst="wedgeRoundRectCallout">
            <a:avLst>
              <a:gd name="adj1" fmla="val -101121"/>
              <a:gd name="adj2" fmla="val 5130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rPr>
              <a:t>Relativistic Jet</a:t>
            </a:r>
            <a:endParaRPr kumimoji="0" lang="en-CA" sz="2000" b="0" i="0" u="none" strike="noStrike" kern="1200" cap="none" spc="0" normalizeH="0" baseline="0" noProof="0" dirty="0">
              <a:ln>
                <a:noFill/>
              </a:ln>
              <a:solidFill>
                <a:srgbClr val="000000"/>
              </a:solidFill>
              <a:effectLst/>
              <a:uLnTx/>
              <a:uFillTx/>
              <a:latin typeface="Arial" charset="0"/>
            </a:endParaRPr>
          </a:p>
        </p:txBody>
      </p:sp>
      <p:sp>
        <p:nvSpPr>
          <p:cNvPr id="8" name="Speech Bubble: Rectangle with Corners Rounded 7">
            <a:extLst>
              <a:ext uri="{FF2B5EF4-FFF2-40B4-BE49-F238E27FC236}">
                <a16:creationId xmlns:a16="http://schemas.microsoft.com/office/drawing/2014/main" id="{17931C7B-7538-49DB-9862-E36395DEECCB}"/>
              </a:ext>
            </a:extLst>
          </p:cNvPr>
          <p:cNvSpPr/>
          <p:nvPr/>
        </p:nvSpPr>
        <p:spPr bwMode="auto">
          <a:xfrm>
            <a:off x="5562600" y="4159724"/>
            <a:ext cx="1905000" cy="457200"/>
          </a:xfrm>
          <a:prstGeom prst="wedgeRoundRectCallout">
            <a:avLst>
              <a:gd name="adj1" fmla="val -101121"/>
              <a:gd name="adj2" fmla="val 5130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rPr>
              <a:t>Accretion Disk</a:t>
            </a:r>
            <a:endParaRPr kumimoji="0" lang="en-CA" sz="2000" b="0" i="0" u="none" strike="noStrike" kern="1200" cap="none" spc="0" normalizeH="0" baseline="0" noProof="0" dirty="0">
              <a:ln>
                <a:noFill/>
              </a:ln>
              <a:solidFill>
                <a:srgbClr val="000000"/>
              </a:solidFill>
              <a:effectLst/>
              <a:uLnTx/>
              <a:uFillTx/>
              <a:latin typeface="Arial" charset="0"/>
            </a:endParaRPr>
          </a:p>
        </p:txBody>
      </p:sp>
      <p:sp>
        <p:nvSpPr>
          <p:cNvPr id="9" name="Speech Bubble: Rectangle with Corners Rounded 8">
            <a:extLst>
              <a:ext uri="{FF2B5EF4-FFF2-40B4-BE49-F238E27FC236}">
                <a16:creationId xmlns:a16="http://schemas.microsoft.com/office/drawing/2014/main" id="{72D14763-AF9A-49B8-95B1-6A8AEBDF9C00}"/>
              </a:ext>
            </a:extLst>
          </p:cNvPr>
          <p:cNvSpPr/>
          <p:nvPr/>
        </p:nvSpPr>
        <p:spPr bwMode="auto">
          <a:xfrm>
            <a:off x="5105400" y="2351521"/>
            <a:ext cx="2819400" cy="457200"/>
          </a:xfrm>
          <a:prstGeom prst="wedgeRoundRectCallout">
            <a:avLst>
              <a:gd name="adj1" fmla="val -123872"/>
              <a:gd name="adj2" fmla="val 10653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rPr>
              <a:t>Innermost Stable Orbit</a:t>
            </a:r>
            <a:endParaRPr kumimoji="0" lang="en-CA" sz="2000" b="0" i="0" u="none" strike="noStrike" kern="1200" cap="none" spc="0" normalizeH="0" baseline="0" noProof="0" dirty="0">
              <a:ln>
                <a:noFill/>
              </a:ln>
              <a:solidFill>
                <a:srgbClr val="000000"/>
              </a:solidFill>
              <a:effectLst/>
              <a:uLnTx/>
              <a:uFillTx/>
              <a:latin typeface="Arial" charset="0"/>
            </a:endParaRPr>
          </a:p>
        </p:txBody>
      </p:sp>
      <p:sp>
        <p:nvSpPr>
          <p:cNvPr id="10" name="Speech Bubble: Rectangle with Corners Rounded 9">
            <a:extLst>
              <a:ext uri="{FF2B5EF4-FFF2-40B4-BE49-F238E27FC236}">
                <a16:creationId xmlns:a16="http://schemas.microsoft.com/office/drawing/2014/main" id="{BC8C7611-45D5-4D97-A0A8-1976A7B4C65E}"/>
              </a:ext>
            </a:extLst>
          </p:cNvPr>
          <p:cNvSpPr/>
          <p:nvPr/>
        </p:nvSpPr>
        <p:spPr bwMode="auto">
          <a:xfrm>
            <a:off x="5257800" y="3090749"/>
            <a:ext cx="1371600" cy="457200"/>
          </a:xfrm>
          <a:prstGeom prst="wedgeRoundRectCallout">
            <a:avLst>
              <a:gd name="adj1" fmla="val -163430"/>
              <a:gd name="adj2" fmla="val 8115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rPr>
              <a:t>Shadow</a:t>
            </a:r>
            <a:endParaRPr kumimoji="0" lang="en-CA" sz="2000" b="0" i="0" u="none" strike="noStrike" kern="1200" cap="none" spc="0" normalizeH="0" baseline="0" noProof="0" dirty="0">
              <a:ln>
                <a:noFill/>
              </a:ln>
              <a:solidFill>
                <a:srgbClr val="000000"/>
              </a:solidFill>
              <a:effectLst/>
              <a:uLnTx/>
              <a:uFillTx/>
              <a:latin typeface="Arial" charset="0"/>
            </a:endParaRPr>
          </a:p>
        </p:txBody>
      </p:sp>
      <p:sp>
        <p:nvSpPr>
          <p:cNvPr id="11" name="Speech Bubble: Rectangle with Corners Rounded 10">
            <a:extLst>
              <a:ext uri="{FF2B5EF4-FFF2-40B4-BE49-F238E27FC236}">
                <a16:creationId xmlns:a16="http://schemas.microsoft.com/office/drawing/2014/main" id="{FE8E864D-3251-42A4-8DBC-4C13E513D8D8}"/>
              </a:ext>
            </a:extLst>
          </p:cNvPr>
          <p:cNvSpPr/>
          <p:nvPr/>
        </p:nvSpPr>
        <p:spPr bwMode="auto">
          <a:xfrm>
            <a:off x="1066800" y="4171950"/>
            <a:ext cx="1905000" cy="457200"/>
          </a:xfrm>
          <a:prstGeom prst="wedgeRoundRectCallout">
            <a:avLst>
              <a:gd name="adj1" fmla="val 70462"/>
              <a:gd name="adj2" fmla="val -19794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rPr>
              <a:t>Event Horizon</a:t>
            </a:r>
            <a:endParaRPr kumimoji="0" lang="en-CA" sz="2000" b="0"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90883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solidFill>
                <a:latin typeface="Tekton Pro" panose="020F0603020208020904" pitchFamily="34" charset="0"/>
              </a:rPr>
              <a:t>~70 optical telescopes quickly observed light from collision</a:t>
            </a:r>
          </a:p>
        </p:txBody>
      </p:sp>
      <p:pic>
        <p:nvPicPr>
          <p:cNvPr id="3" name="ezgif-com-resize-4.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200" y="1316345"/>
            <a:ext cx="2971800" cy="3173515"/>
          </a:xfrm>
          <a:prstGeom prst="rect">
            <a:avLst/>
          </a:prstGeom>
        </p:spPr>
      </p:pic>
    </p:spTree>
    <p:extLst>
      <p:ext uri="{BB962C8B-B14F-4D97-AF65-F5344CB8AC3E}">
        <p14:creationId xmlns:p14="http://schemas.microsoft.com/office/powerpoint/2010/main" val="381290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5327-2351-41CF-A514-13201E228114}"/>
              </a:ext>
            </a:extLst>
          </p:cNvPr>
          <p:cNvSpPr>
            <a:spLocks noGrp="1"/>
          </p:cNvSpPr>
          <p:nvPr>
            <p:ph type="title"/>
          </p:nvPr>
        </p:nvSpPr>
        <p:spPr/>
        <p:txBody>
          <a:bodyPr/>
          <a:lstStyle/>
          <a:p>
            <a:r>
              <a:rPr lang="en-US" dirty="0">
                <a:solidFill>
                  <a:schemeClr val="tx1"/>
                </a:solidFill>
              </a:rPr>
              <a:t>Huge amount of Au and Pt formed!</a:t>
            </a:r>
            <a:endParaRPr lang="en-CA" dirty="0">
              <a:solidFill>
                <a:schemeClr val="tx1"/>
              </a:solidFill>
            </a:endParaRPr>
          </a:p>
        </p:txBody>
      </p:sp>
      <p:pic>
        <p:nvPicPr>
          <p:cNvPr id="1026" name="Picture 2" descr="Related image">
            <a:extLst>
              <a:ext uri="{FF2B5EF4-FFF2-40B4-BE49-F238E27FC236}">
                <a16:creationId xmlns:a16="http://schemas.microsoft.com/office/drawing/2014/main" id="{AE9AEE7F-E1E9-4475-894C-6855D07B0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3229"/>
            <a:ext cx="5324475" cy="355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5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5064-039D-4271-B2D6-1BC4683780B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DAA483C-EC21-43C5-9E10-D87D4D21EAE2}"/>
              </a:ext>
            </a:extLst>
          </p:cNvPr>
          <p:cNvPicPr>
            <a:picLocks noGrp="1" noChangeAspect="1"/>
          </p:cNvPicPr>
          <p:nvPr>
            <p:ph idx="1"/>
          </p:nvPr>
        </p:nvPicPr>
        <p:blipFill>
          <a:blip r:embed="rId2"/>
          <a:stretch>
            <a:fillRect/>
          </a:stretch>
        </p:blipFill>
        <p:spPr>
          <a:xfrm>
            <a:off x="11806" y="-70025"/>
            <a:ext cx="9132194" cy="5253657"/>
          </a:xfrm>
          <a:prstGeom prst="rect">
            <a:avLst/>
          </a:prstGeom>
        </p:spPr>
      </p:pic>
    </p:spTree>
    <p:extLst>
      <p:ext uri="{BB962C8B-B14F-4D97-AF65-F5344CB8AC3E}">
        <p14:creationId xmlns:p14="http://schemas.microsoft.com/office/powerpoint/2010/main" val="135230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2800" dirty="0" err="1">
                <a:solidFill>
                  <a:schemeClr val="tx1"/>
                </a:solidFill>
                <a:latin typeface="Tekton Pro" panose="020F0603020208020904" pitchFamily="34" charset="0"/>
              </a:rPr>
              <a:t>The</a:t>
            </a:r>
            <a:r>
              <a:rPr lang="es-ES" sz="2800" dirty="0">
                <a:solidFill>
                  <a:schemeClr val="tx1"/>
                </a:solidFill>
                <a:latin typeface="Tekton Pro" panose="020F0603020208020904" pitchFamily="34" charset="0"/>
              </a:rPr>
              <a:t> </a:t>
            </a:r>
            <a:r>
              <a:rPr lang="es-ES" sz="2800" dirty="0" err="1">
                <a:solidFill>
                  <a:schemeClr val="tx1"/>
                </a:solidFill>
                <a:latin typeface="Tekton Pro" panose="020F0603020208020904" pitchFamily="34" charset="0"/>
              </a:rPr>
              <a:t>merger</a:t>
            </a:r>
            <a:r>
              <a:rPr lang="es-ES" sz="2800" dirty="0">
                <a:solidFill>
                  <a:schemeClr val="tx1"/>
                </a:solidFill>
                <a:latin typeface="Tekton Pro" panose="020F0603020208020904" pitchFamily="34" charset="0"/>
              </a:rPr>
              <a:t> </a:t>
            </a:r>
            <a:r>
              <a:rPr lang="es-ES" sz="2800" dirty="0" err="1">
                <a:solidFill>
                  <a:schemeClr val="tx1"/>
                </a:solidFill>
                <a:latin typeface="Tekton Pro" panose="020F0603020208020904" pitchFamily="34" charset="0"/>
              </a:rPr>
              <a:t>probably</a:t>
            </a:r>
            <a:r>
              <a:rPr lang="es-ES" sz="2800" dirty="0">
                <a:solidFill>
                  <a:schemeClr val="tx1"/>
                </a:solidFill>
                <a:latin typeface="Tekton Pro" panose="020F0603020208020904" pitchFamily="34" charset="0"/>
              </a:rPr>
              <a:t> </a:t>
            </a:r>
            <a:r>
              <a:rPr lang="es-ES" sz="2800" dirty="0" err="1">
                <a:solidFill>
                  <a:schemeClr val="tx1"/>
                </a:solidFill>
                <a:latin typeface="Tekton Pro" panose="020F0603020208020904" pitchFamily="34" charset="0"/>
              </a:rPr>
              <a:t>created</a:t>
            </a:r>
            <a:r>
              <a:rPr lang="es-ES" sz="2800" dirty="0">
                <a:solidFill>
                  <a:schemeClr val="tx1"/>
                </a:solidFill>
                <a:latin typeface="Tekton Pro" panose="020F0603020208020904" pitchFamily="34" charset="0"/>
              </a:rPr>
              <a:t> </a:t>
            </a:r>
            <a:r>
              <a:rPr lang="es-ES" sz="2800" dirty="0" err="1">
                <a:solidFill>
                  <a:schemeClr val="tx1"/>
                </a:solidFill>
                <a:latin typeface="Tekton Pro" panose="020F0603020208020904" pitchFamily="34" charset="0"/>
              </a:rPr>
              <a:t>the</a:t>
            </a:r>
            <a:r>
              <a:rPr lang="es-ES" sz="2800" dirty="0">
                <a:solidFill>
                  <a:schemeClr val="tx1"/>
                </a:solidFill>
                <a:latin typeface="Tekton Pro" panose="020F0603020208020904" pitchFamily="34" charset="0"/>
              </a:rPr>
              <a:t> </a:t>
            </a:r>
            <a:r>
              <a:rPr lang="es-ES" sz="2800" dirty="0" err="1">
                <a:solidFill>
                  <a:schemeClr val="tx1"/>
                </a:solidFill>
                <a:latin typeface="Tekton Pro" panose="020F0603020208020904" pitchFamily="34" charset="0"/>
              </a:rPr>
              <a:t>smallest</a:t>
            </a:r>
            <a:r>
              <a:rPr lang="es-ES" sz="2800" dirty="0">
                <a:solidFill>
                  <a:schemeClr val="tx1"/>
                </a:solidFill>
                <a:latin typeface="Tekton Pro" panose="020F0603020208020904" pitchFamily="34" charset="0"/>
              </a:rPr>
              <a:t> </a:t>
            </a:r>
            <a:r>
              <a:rPr lang="es-ES" sz="2800" dirty="0" err="1">
                <a:solidFill>
                  <a:schemeClr val="tx1"/>
                </a:solidFill>
                <a:latin typeface="Tekton Pro" panose="020F0603020208020904" pitchFamily="34" charset="0"/>
              </a:rPr>
              <a:t>black</a:t>
            </a:r>
            <a:r>
              <a:rPr lang="es-ES" sz="2800" dirty="0">
                <a:solidFill>
                  <a:schemeClr val="tx1"/>
                </a:solidFill>
                <a:latin typeface="Tekton Pro" panose="020F0603020208020904" pitchFamily="34" charset="0"/>
              </a:rPr>
              <a:t> </a:t>
            </a:r>
            <a:r>
              <a:rPr lang="es-ES" sz="2800" dirty="0" err="1">
                <a:solidFill>
                  <a:schemeClr val="tx1"/>
                </a:solidFill>
                <a:latin typeface="Tekton Pro" panose="020F0603020208020904" pitchFamily="34" charset="0"/>
              </a:rPr>
              <a:t>hole</a:t>
            </a:r>
            <a:endParaRPr lang="en-CA" sz="2800" dirty="0">
              <a:solidFill>
                <a:schemeClr val="tx1"/>
              </a:solidFill>
              <a:latin typeface="Tekton Pro" panose="020F0603020208020904" pitchFamily="34" charset="0"/>
            </a:endParaRPr>
          </a:p>
        </p:txBody>
      </p:sp>
      <p:pic>
        <p:nvPicPr>
          <p:cNvPr id="1026" name="Picture 2" descr="http://chandra.si.edu/photo/2018/gw170817/gw170817.jpg">
            <a:extLst>
              <a:ext uri="{FF2B5EF4-FFF2-40B4-BE49-F238E27FC236}">
                <a16:creationId xmlns:a16="http://schemas.microsoft.com/office/drawing/2014/main" id="{773E3E85-B832-4D85-A9DD-7FCAEB5A7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89" t="-9682" r="8314" b="50172"/>
          <a:stretch/>
        </p:blipFill>
        <p:spPr bwMode="auto">
          <a:xfrm>
            <a:off x="609600" y="949281"/>
            <a:ext cx="4709490" cy="3384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handra.si.edu/photo/2018/gw170817/gw170817.jpg">
            <a:extLst>
              <a:ext uri="{FF2B5EF4-FFF2-40B4-BE49-F238E27FC236}">
                <a16:creationId xmlns:a16="http://schemas.microsoft.com/office/drawing/2014/main" id="{1FDA7872-0CC7-4216-93D6-19C0EE4A3F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534" t="63740" r="6111" b="1076"/>
          <a:stretch/>
        </p:blipFill>
        <p:spPr bwMode="auto">
          <a:xfrm>
            <a:off x="5791200" y="3218755"/>
            <a:ext cx="1921302"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handra.si.edu/photo/2018/gw170817/gw170817.jpg">
            <a:extLst>
              <a:ext uri="{FF2B5EF4-FFF2-40B4-BE49-F238E27FC236}">
                <a16:creationId xmlns:a16="http://schemas.microsoft.com/office/drawing/2014/main" id="{F86D9366-5070-44AF-AA04-13716061AA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0" t="64814" r="60848" b="1"/>
          <a:stretch/>
        </p:blipFill>
        <p:spPr bwMode="auto">
          <a:xfrm>
            <a:off x="5791200" y="1236117"/>
            <a:ext cx="1921302"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22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681" y="277690"/>
            <a:ext cx="5477119" cy="758816"/>
          </a:xfrm>
        </p:spPr>
        <p:txBody>
          <a:bodyPr/>
          <a:lstStyle/>
          <a:p>
            <a:r>
              <a:rPr lang="en-CA" b="1" dirty="0">
                <a:solidFill>
                  <a:schemeClr val="bg1"/>
                </a:solidFill>
              </a:rPr>
              <a:t>Download one these apps</a:t>
            </a:r>
            <a:endParaRPr lang="en-US" b="1" dirty="0">
              <a:solidFill>
                <a:schemeClr val="bg1"/>
              </a:solidFill>
            </a:endParaRPr>
          </a:p>
        </p:txBody>
      </p:sp>
      <p:grpSp>
        <p:nvGrpSpPr>
          <p:cNvPr id="7" name="Group 6">
            <a:extLst>
              <a:ext uri="{FF2B5EF4-FFF2-40B4-BE49-F238E27FC236}">
                <a16:creationId xmlns:a16="http://schemas.microsoft.com/office/drawing/2014/main" id="{5886BA9E-4D52-4E1D-8CD4-CDC084707060}"/>
              </a:ext>
            </a:extLst>
          </p:cNvPr>
          <p:cNvGrpSpPr/>
          <p:nvPr/>
        </p:nvGrpSpPr>
        <p:grpSpPr>
          <a:xfrm>
            <a:off x="875471" y="1972881"/>
            <a:ext cx="7393057" cy="2817629"/>
            <a:chOff x="464415" y="1758721"/>
            <a:chExt cx="7970594" cy="2596407"/>
          </a:xfrm>
        </p:grpSpPr>
        <p:grpSp>
          <p:nvGrpSpPr>
            <p:cNvPr id="6" name="Group 5">
              <a:extLst>
                <a:ext uri="{FF2B5EF4-FFF2-40B4-BE49-F238E27FC236}">
                  <a16:creationId xmlns:a16="http://schemas.microsoft.com/office/drawing/2014/main" id="{496C6D63-72FF-4C13-9460-F243C40DB127}"/>
                </a:ext>
              </a:extLst>
            </p:cNvPr>
            <p:cNvGrpSpPr/>
            <p:nvPr/>
          </p:nvGrpSpPr>
          <p:grpSpPr>
            <a:xfrm>
              <a:off x="464415" y="1758721"/>
              <a:ext cx="5898285" cy="2596407"/>
              <a:chOff x="83415" y="1276350"/>
              <a:chExt cx="5898285" cy="2596407"/>
            </a:xfrm>
          </p:grpSpPr>
          <p:pic>
            <p:nvPicPr>
              <p:cNvPr id="1030" name="Picture 6" descr="Image result for physics toolbox viey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5" y="1276350"/>
                <a:ext cx="1733550" cy="1733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19700" y="1838459"/>
                <a:ext cx="762000" cy="984885"/>
              </a:xfrm>
              <a:prstGeom prst="rect">
                <a:avLst/>
              </a:prstGeom>
              <a:noFill/>
            </p:spPr>
            <p:txBody>
              <a:bodyPr wrap="square" rtlCol="0">
                <a:spAutoFit/>
              </a:bodyPr>
              <a:lstStyle/>
              <a:p>
                <a:r>
                  <a:rPr lang="en-CA" sz="2100" dirty="0">
                    <a:solidFill>
                      <a:schemeClr val="tx2">
                        <a:lumMod val="50000"/>
                      </a:schemeClr>
                    </a:solidFill>
                  </a:rPr>
                  <a:t>OR</a:t>
                </a:r>
                <a:endParaRPr lang="en-US" sz="2100" dirty="0">
                  <a:solidFill>
                    <a:schemeClr val="tx2">
                      <a:lumMod val="50000"/>
                    </a:schemeClr>
                  </a:solidFill>
                </a:endParaRPr>
              </a:p>
            </p:txBody>
          </p:sp>
          <p:pic>
            <p:nvPicPr>
              <p:cNvPr id="5" name="Picture 4" descr="Image result for phyphox android">
                <a:extLst>
                  <a:ext uri="{FF2B5EF4-FFF2-40B4-BE49-F238E27FC236}">
                    <a16:creationId xmlns:a16="http://schemas.microsoft.com/office/drawing/2014/main" id="{923702D3-59BB-445D-8DFB-05C36536D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675" y="1290886"/>
                <a:ext cx="1726090" cy="17260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D8E460-9EED-4A59-8319-C5152B152050}"/>
                  </a:ext>
                </a:extLst>
              </p:cNvPr>
              <p:cNvSpPr txBox="1"/>
              <p:nvPr/>
            </p:nvSpPr>
            <p:spPr>
              <a:xfrm>
                <a:off x="1971250" y="1881515"/>
                <a:ext cx="762000" cy="984885"/>
              </a:xfrm>
              <a:prstGeom prst="rect">
                <a:avLst/>
              </a:prstGeom>
              <a:noFill/>
            </p:spPr>
            <p:txBody>
              <a:bodyPr wrap="square" rtlCol="0">
                <a:spAutoFit/>
              </a:bodyPr>
              <a:lstStyle/>
              <a:p>
                <a:r>
                  <a:rPr lang="en-CA" sz="2100" dirty="0">
                    <a:solidFill>
                      <a:schemeClr val="tx2">
                        <a:lumMod val="50000"/>
                      </a:schemeClr>
                    </a:solidFill>
                  </a:rPr>
                  <a:t>OR</a:t>
                </a:r>
                <a:endParaRPr lang="en-US" sz="2100" dirty="0">
                  <a:solidFill>
                    <a:schemeClr val="tx2">
                      <a:lumMod val="50000"/>
                    </a:schemeClr>
                  </a:solidFill>
                </a:endParaRPr>
              </a:p>
            </p:txBody>
          </p:sp>
          <p:sp>
            <p:nvSpPr>
              <p:cNvPr id="10" name="TextBox 9">
                <a:extLst>
                  <a:ext uri="{FF2B5EF4-FFF2-40B4-BE49-F238E27FC236}">
                    <a16:creationId xmlns:a16="http://schemas.microsoft.com/office/drawing/2014/main" id="{A799C09A-6FA4-44D1-8BAF-B64A4BA07392}"/>
                  </a:ext>
                </a:extLst>
              </p:cNvPr>
              <p:cNvSpPr txBox="1"/>
              <p:nvPr/>
            </p:nvSpPr>
            <p:spPr>
              <a:xfrm>
                <a:off x="188190" y="2887872"/>
                <a:ext cx="1488211" cy="984885"/>
              </a:xfrm>
              <a:prstGeom prst="rect">
                <a:avLst/>
              </a:prstGeom>
              <a:noFill/>
            </p:spPr>
            <p:txBody>
              <a:bodyPr wrap="square" rtlCol="0">
                <a:spAutoFit/>
              </a:bodyPr>
              <a:lstStyle/>
              <a:p>
                <a:r>
                  <a:rPr lang="en-CA" sz="2100" dirty="0">
                    <a:solidFill>
                      <a:schemeClr val="tx2">
                        <a:lumMod val="50000"/>
                      </a:schemeClr>
                    </a:solidFill>
                  </a:rPr>
                  <a:t>Physics Toolbox</a:t>
                </a:r>
                <a:endParaRPr lang="en-US" sz="2100" dirty="0">
                  <a:solidFill>
                    <a:schemeClr val="tx2">
                      <a:lumMod val="50000"/>
                    </a:schemeClr>
                  </a:solidFill>
                </a:endParaRPr>
              </a:p>
            </p:txBody>
          </p:sp>
          <p:sp>
            <p:nvSpPr>
              <p:cNvPr id="11" name="TextBox 10">
                <a:extLst>
                  <a:ext uri="{FF2B5EF4-FFF2-40B4-BE49-F238E27FC236}">
                    <a16:creationId xmlns:a16="http://schemas.microsoft.com/office/drawing/2014/main" id="{BA116AE4-8AB6-487A-A07F-8D4AEDF173A5}"/>
                  </a:ext>
                </a:extLst>
              </p:cNvPr>
              <p:cNvSpPr txBox="1"/>
              <p:nvPr/>
            </p:nvSpPr>
            <p:spPr>
              <a:xfrm>
                <a:off x="3388586" y="2887872"/>
                <a:ext cx="1488212" cy="382876"/>
              </a:xfrm>
              <a:prstGeom prst="rect">
                <a:avLst/>
              </a:prstGeom>
              <a:noFill/>
            </p:spPr>
            <p:txBody>
              <a:bodyPr wrap="square" rtlCol="0">
                <a:spAutoFit/>
              </a:bodyPr>
              <a:lstStyle/>
              <a:p>
                <a:r>
                  <a:rPr lang="en-CA" sz="2100" dirty="0" err="1">
                    <a:solidFill>
                      <a:schemeClr val="tx2">
                        <a:lumMod val="50000"/>
                      </a:schemeClr>
                    </a:solidFill>
                  </a:rPr>
                  <a:t>Phyphox</a:t>
                </a:r>
                <a:endParaRPr lang="en-US" sz="2100" dirty="0">
                  <a:solidFill>
                    <a:schemeClr val="tx2">
                      <a:lumMod val="50000"/>
                    </a:schemeClr>
                  </a:solidFill>
                </a:endParaRPr>
              </a:p>
            </p:txBody>
          </p:sp>
        </p:grpSp>
        <p:grpSp>
          <p:nvGrpSpPr>
            <p:cNvPr id="3" name="Group 2">
              <a:extLst>
                <a:ext uri="{FF2B5EF4-FFF2-40B4-BE49-F238E27FC236}">
                  <a16:creationId xmlns:a16="http://schemas.microsoft.com/office/drawing/2014/main" id="{2483E2F4-EFC1-409D-B338-1E6E25769904}"/>
                </a:ext>
              </a:extLst>
            </p:cNvPr>
            <p:cNvGrpSpPr/>
            <p:nvPr/>
          </p:nvGrpSpPr>
          <p:grpSpPr>
            <a:xfrm>
              <a:off x="7018744" y="1882694"/>
              <a:ext cx="1416265" cy="2237606"/>
              <a:chOff x="7018744" y="1882694"/>
              <a:chExt cx="1416265" cy="2237606"/>
            </a:xfrm>
          </p:grpSpPr>
          <p:pic>
            <p:nvPicPr>
              <p:cNvPr id="1026" name="Picture 2" descr="https://tse1.mm.bing.net/th?id=OIP.XjBMqlI18zjSTR4HOE1mwgHaFj&amp;pid=Api">
                <a:extLst>
                  <a:ext uri="{FF2B5EF4-FFF2-40B4-BE49-F238E27FC236}">
                    <a16:creationId xmlns:a16="http://schemas.microsoft.com/office/drawing/2014/main" id="{D14A8F48-E478-42C1-B1EE-A16A377F2C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16" t="1087" r="21449" b="1"/>
              <a:stretch/>
            </p:blipFill>
            <p:spPr bwMode="auto">
              <a:xfrm>
                <a:off x="7023711" y="1882694"/>
                <a:ext cx="1217264" cy="15511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F465990-97D1-458D-9949-200E9CD8BDC6}"/>
                  </a:ext>
                </a:extLst>
              </p:cNvPr>
              <p:cNvSpPr txBox="1"/>
              <p:nvPr/>
            </p:nvSpPr>
            <p:spPr>
              <a:xfrm>
                <a:off x="7018744" y="3439631"/>
                <a:ext cx="1416265" cy="680669"/>
              </a:xfrm>
              <a:prstGeom prst="rect">
                <a:avLst/>
              </a:prstGeom>
              <a:noFill/>
            </p:spPr>
            <p:txBody>
              <a:bodyPr wrap="square" rtlCol="0">
                <a:spAutoFit/>
              </a:bodyPr>
              <a:lstStyle/>
              <a:p>
                <a:r>
                  <a:rPr lang="en-CA" sz="2100" dirty="0">
                    <a:solidFill>
                      <a:schemeClr val="tx2">
                        <a:lumMod val="50000"/>
                      </a:schemeClr>
                    </a:solidFill>
                  </a:rPr>
                  <a:t>Science Journal</a:t>
                </a:r>
                <a:endParaRPr lang="en-US" sz="2100" dirty="0">
                  <a:solidFill>
                    <a:schemeClr val="tx2">
                      <a:lumMod val="50000"/>
                    </a:schemeClr>
                  </a:solidFill>
                </a:endParaRPr>
              </a:p>
            </p:txBody>
          </p:sp>
        </p:grpSp>
      </p:grpSp>
      <p:pic>
        <p:nvPicPr>
          <p:cNvPr id="8" name="Picture 2" descr="Android Developers Blog: And the winners of the Google ...">
            <a:extLst>
              <a:ext uri="{FF2B5EF4-FFF2-40B4-BE49-F238E27FC236}">
                <a16:creationId xmlns:a16="http://schemas.microsoft.com/office/drawing/2014/main" id="{BA14698D-3883-430C-9545-FAD3BE2A1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95" y="1080333"/>
            <a:ext cx="975596" cy="10228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ndroid Developers Blog: And the winners of the Google ...">
            <a:extLst>
              <a:ext uri="{FF2B5EF4-FFF2-40B4-BE49-F238E27FC236}">
                <a16:creationId xmlns:a16="http://schemas.microsoft.com/office/drawing/2014/main" id="{DB9DB746-2E51-4DF8-A31A-EAA8E7E65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391" y="1127629"/>
            <a:ext cx="930483" cy="975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e Store App For iPad Finally Gets Released | eTeknix">
            <a:extLst>
              <a:ext uri="{FF2B5EF4-FFF2-40B4-BE49-F238E27FC236}">
                <a16:creationId xmlns:a16="http://schemas.microsoft.com/office/drawing/2014/main" id="{76777872-DE1B-4054-9575-E97F5149A8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30" r="11248"/>
          <a:stretch/>
        </p:blipFill>
        <p:spPr bwMode="auto">
          <a:xfrm>
            <a:off x="7455417" y="1063178"/>
            <a:ext cx="1054394" cy="9969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ndroid Developers Blog: And the winners of the Google ...">
            <a:extLst>
              <a:ext uri="{FF2B5EF4-FFF2-40B4-BE49-F238E27FC236}">
                <a16:creationId xmlns:a16="http://schemas.microsoft.com/office/drawing/2014/main" id="{4FFD0570-9F0C-4C4E-918E-753B178A2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9517" y="1063495"/>
            <a:ext cx="975596" cy="102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491F43-FC5A-4C95-AD9D-7467BCF0E4DB}"/>
              </a:ext>
            </a:extLst>
          </p:cNvPr>
          <p:cNvSpPr txBox="1"/>
          <p:nvPr/>
        </p:nvSpPr>
        <p:spPr>
          <a:xfrm>
            <a:off x="1623646" y="285750"/>
            <a:ext cx="5896707" cy="10926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cs typeface="Century Gothic"/>
              </a:rPr>
              <a:t> </a:t>
            </a:r>
            <a:r>
              <a:rPr kumimoji="0" lang="en-US" sz="3200" b="0" i="0" u="none" strike="noStrike" kern="1200" cap="none" spc="0" normalizeH="0" baseline="0" noProof="0" dirty="0">
                <a:ln>
                  <a:noFill/>
                </a:ln>
                <a:solidFill>
                  <a:srgbClr val="000000"/>
                </a:solidFill>
                <a:effectLst/>
                <a:uLnTx/>
                <a:uFillTx/>
                <a:latin typeface="Tekton Pro" panose="020F0603020208020904" pitchFamily="34" charset="0"/>
                <a:cs typeface="Century Gothic"/>
              </a:rPr>
              <a:t>What’s the latest on Exoplanets?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E8EAE9"/>
              </a:solidFill>
              <a:effectLst/>
              <a:uLnTx/>
              <a:uFillTx/>
              <a:latin typeface="Arial" charset="0"/>
            </a:endParaRPr>
          </a:p>
        </p:txBody>
      </p:sp>
      <p:grpSp>
        <p:nvGrpSpPr>
          <p:cNvPr id="6" name="Group 5">
            <a:extLst>
              <a:ext uri="{FF2B5EF4-FFF2-40B4-BE49-F238E27FC236}">
                <a16:creationId xmlns:a16="http://schemas.microsoft.com/office/drawing/2014/main" id="{2873752F-72A4-48E3-9A00-1669933A3F6D}"/>
              </a:ext>
            </a:extLst>
          </p:cNvPr>
          <p:cNvGrpSpPr/>
          <p:nvPr/>
        </p:nvGrpSpPr>
        <p:grpSpPr>
          <a:xfrm>
            <a:off x="1570893" y="970086"/>
            <a:ext cx="6002214" cy="4106775"/>
            <a:chOff x="1905000" y="971550"/>
            <a:chExt cx="5670801" cy="3824147"/>
          </a:xfrm>
        </p:grpSpPr>
        <p:pic>
          <p:nvPicPr>
            <p:cNvPr id="1026" name="Picture 2" descr="Oxygen on exoplanets isn&amp;#39;t proof of life â Exoplanet ...">
              <a:extLst>
                <a:ext uri="{FF2B5EF4-FFF2-40B4-BE49-F238E27FC236}">
                  <a16:creationId xmlns:a16="http://schemas.microsoft.com/office/drawing/2014/main" id="{116AB8D1-79CC-421E-8302-16CA288B1D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770" b="16472"/>
            <a:stretch/>
          </p:blipFill>
          <p:spPr bwMode="auto">
            <a:xfrm>
              <a:off x="1905000" y="971550"/>
              <a:ext cx="5670801" cy="35800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39001C-3632-4488-B49E-0E0DE7307712}"/>
                </a:ext>
              </a:extLst>
            </p:cNvPr>
            <p:cNvSpPr txBox="1"/>
            <p:nvPr/>
          </p:nvSpPr>
          <p:spPr>
            <a:xfrm>
              <a:off x="1905000" y="4580751"/>
              <a:ext cx="4648200" cy="21494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Image credit: Danielle </a:t>
              </a: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Futselaar</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 SETI Institute</a:t>
              </a:r>
              <a:endParaRPr kumimoji="0" lang="en-US" sz="900" b="0" i="0" u="none" strike="noStrike" kern="1200" cap="none" spc="0" normalizeH="0" baseline="0" noProof="0" dirty="0">
                <a:ln>
                  <a:noFill/>
                </a:ln>
                <a:solidFill>
                  <a:srgbClr val="000000"/>
                </a:solidFill>
                <a:effectLst/>
                <a:uLnTx/>
                <a:uFillTx/>
                <a:latin typeface="Arial" charset="0"/>
              </a:endParaRPr>
            </a:p>
          </p:txBody>
        </p:sp>
      </p:grpSp>
    </p:spTree>
    <p:extLst>
      <p:ext uri="{BB962C8B-B14F-4D97-AF65-F5344CB8AC3E}">
        <p14:creationId xmlns:p14="http://schemas.microsoft.com/office/powerpoint/2010/main" val="237276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mes Peebles, Michel Mayor and Didier Queloz"/>
          <p:cNvPicPr>
            <a:picLocks noChangeAspect="1" noChangeArrowheads="1"/>
          </p:cNvPicPr>
          <p:nvPr/>
        </p:nvPicPr>
        <p:blipFill rotWithShape="1">
          <a:blip r:embed="rId3">
            <a:extLst>
              <a:ext uri="{28A0092B-C50C-407E-A947-70E740481C1C}">
                <a14:useLocalDpi xmlns:a14="http://schemas.microsoft.com/office/drawing/2010/main" val="0"/>
              </a:ext>
            </a:extLst>
          </a:blip>
          <a:srcRect l="-1" r="-716" b="8393"/>
          <a:stretch/>
        </p:blipFill>
        <p:spPr bwMode="auto">
          <a:xfrm>
            <a:off x="1836126" y="0"/>
            <a:ext cx="5402874" cy="2948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35595" y="2963001"/>
            <a:ext cx="3886157" cy="2246769"/>
          </a:xfrm>
          <a:prstGeom prst="rect">
            <a:avLst/>
          </a:prstGeom>
          <a:noFill/>
        </p:spPr>
        <p:txBody>
          <a:bodyPr wrap="square" rtlCol="0">
            <a:spAutoFit/>
          </a:bodyPr>
          <a:lstStyle/>
          <a:p>
            <a:pPr algn="ctr" defTabSz="685800">
              <a:spcBef>
                <a:spcPts val="0"/>
              </a:spcBef>
              <a:spcAft>
                <a:spcPts val="0"/>
              </a:spcAft>
            </a:pPr>
            <a:r>
              <a:rPr lang="en-CA" sz="1600" kern="0" dirty="0">
                <a:solidFill>
                  <a:srgbClr val="2E2A25"/>
                </a:solidFill>
                <a:latin typeface="Tekton Pro" panose="020F0603020208020904" pitchFamily="34" charset="0"/>
                <a:cs typeface="Calibri" panose="020F0502020204030204" pitchFamily="34" charset="0"/>
              </a:rPr>
              <a:t>and the other half jointly to</a:t>
            </a:r>
          </a:p>
          <a:p>
            <a:pPr algn="ctr" defTabSz="685800">
              <a:spcBef>
                <a:spcPts val="0"/>
              </a:spcBef>
              <a:spcAft>
                <a:spcPts val="0"/>
              </a:spcAft>
            </a:pPr>
            <a:r>
              <a:rPr lang="en-CA" sz="2000" b="1" kern="0" dirty="0">
                <a:solidFill>
                  <a:srgbClr val="FF0000"/>
                </a:solidFill>
                <a:latin typeface="Tekton Pro" panose="020F0603020208020904" pitchFamily="34" charset="0"/>
                <a:cs typeface="Calibri" panose="020F0502020204030204" pitchFamily="34" charset="0"/>
              </a:rPr>
              <a:t>Michel Mayor</a:t>
            </a:r>
            <a:br>
              <a:rPr lang="en-CA" sz="1600" b="1" kern="0" dirty="0">
                <a:solidFill>
                  <a:srgbClr val="2E2A25"/>
                </a:solidFill>
                <a:latin typeface="Tekton Pro" panose="020F0603020208020904" pitchFamily="34" charset="0"/>
                <a:cs typeface="Calibri" panose="020F0502020204030204" pitchFamily="34" charset="0"/>
              </a:rPr>
            </a:br>
            <a:r>
              <a:rPr lang="en-CA" sz="1600" kern="0" dirty="0">
                <a:solidFill>
                  <a:srgbClr val="2E2A25"/>
                </a:solidFill>
                <a:latin typeface="Tekton Pro" panose="020F0603020208020904" pitchFamily="34" charset="0"/>
                <a:cs typeface="Calibri" panose="020F0502020204030204" pitchFamily="34" charset="0"/>
              </a:rPr>
              <a:t>University of Geneva, Switzerland</a:t>
            </a:r>
          </a:p>
          <a:p>
            <a:pPr algn="ctr" defTabSz="685800">
              <a:spcBef>
                <a:spcPts val="0"/>
              </a:spcBef>
              <a:spcAft>
                <a:spcPts val="0"/>
              </a:spcAft>
            </a:pPr>
            <a:r>
              <a:rPr lang="en-CA" sz="1600" kern="0" dirty="0">
                <a:solidFill>
                  <a:srgbClr val="2E2A25"/>
                </a:solidFill>
                <a:latin typeface="Tekton Pro" panose="020F0603020208020904" pitchFamily="34" charset="0"/>
                <a:cs typeface="Calibri" panose="020F0502020204030204" pitchFamily="34" charset="0"/>
              </a:rPr>
              <a:t>and </a:t>
            </a:r>
            <a:r>
              <a:rPr lang="en-CA" sz="2000" b="1" kern="0" dirty="0">
                <a:solidFill>
                  <a:srgbClr val="FF0000"/>
                </a:solidFill>
                <a:latin typeface="Tekton Pro" panose="020F0603020208020904" pitchFamily="34" charset="0"/>
                <a:cs typeface="Calibri" panose="020F0502020204030204" pitchFamily="34" charset="0"/>
              </a:rPr>
              <a:t>Didier </a:t>
            </a:r>
            <a:r>
              <a:rPr lang="en-CA" sz="2000" b="1" kern="0" dirty="0" err="1">
                <a:solidFill>
                  <a:srgbClr val="FF0000"/>
                </a:solidFill>
                <a:latin typeface="Tekton Pro" panose="020F0603020208020904" pitchFamily="34" charset="0"/>
                <a:cs typeface="Calibri" panose="020F0502020204030204" pitchFamily="34" charset="0"/>
              </a:rPr>
              <a:t>Queloz</a:t>
            </a:r>
            <a:br>
              <a:rPr lang="en-CA" sz="1600" b="1" kern="0" dirty="0">
                <a:solidFill>
                  <a:srgbClr val="2E2A25"/>
                </a:solidFill>
                <a:latin typeface="Tekton Pro" panose="020F0603020208020904" pitchFamily="34" charset="0"/>
                <a:cs typeface="Calibri" panose="020F0502020204030204" pitchFamily="34" charset="0"/>
              </a:rPr>
            </a:br>
            <a:r>
              <a:rPr lang="en-CA" sz="1600" kern="0" dirty="0">
                <a:solidFill>
                  <a:srgbClr val="2E2A25"/>
                </a:solidFill>
                <a:latin typeface="Tekton Pro" panose="020F0603020208020904" pitchFamily="34" charset="0"/>
                <a:cs typeface="Calibri" panose="020F0502020204030204" pitchFamily="34" charset="0"/>
              </a:rPr>
              <a:t>University of Geneva, Switzerland</a:t>
            </a:r>
            <a:br>
              <a:rPr lang="en-CA" sz="1600" kern="0" dirty="0">
                <a:solidFill>
                  <a:srgbClr val="2E2A25"/>
                </a:solidFill>
                <a:latin typeface="Tekton Pro" panose="020F0603020208020904" pitchFamily="34" charset="0"/>
                <a:cs typeface="Calibri" panose="020F0502020204030204" pitchFamily="34" charset="0"/>
              </a:rPr>
            </a:br>
            <a:r>
              <a:rPr lang="en-CA" sz="1600" kern="0" dirty="0">
                <a:solidFill>
                  <a:srgbClr val="2E2A25"/>
                </a:solidFill>
                <a:latin typeface="Tekton Pro" panose="020F0603020208020904" pitchFamily="34" charset="0"/>
                <a:cs typeface="Calibri" panose="020F0502020204030204" pitchFamily="34" charset="0"/>
              </a:rPr>
              <a:t>University of Cambridge, UK</a:t>
            </a:r>
          </a:p>
          <a:p>
            <a:pPr algn="ctr" defTabSz="685800">
              <a:spcBef>
                <a:spcPts val="0"/>
              </a:spcBef>
              <a:spcAft>
                <a:spcPts val="0"/>
              </a:spcAft>
            </a:pPr>
            <a:r>
              <a:rPr lang="en-CA" sz="1800" b="1" i="1" kern="0" dirty="0">
                <a:solidFill>
                  <a:srgbClr val="0070C0"/>
                </a:solidFill>
                <a:latin typeface="Tekton Pro" panose="020F0603020208020904" pitchFamily="34" charset="0"/>
                <a:cs typeface="Calibri" panose="020F0502020204030204" pitchFamily="34" charset="0"/>
              </a:rPr>
              <a:t>“for the discovery of an exoplanet orbiting a solar-type star”</a:t>
            </a:r>
            <a:endParaRPr lang="en-CA" sz="1800" b="1" kern="0" dirty="0">
              <a:solidFill>
                <a:srgbClr val="0070C0"/>
              </a:solidFill>
              <a:latin typeface="Tekton Pro" panose="020F0603020208020904" pitchFamily="34" charset="0"/>
              <a:cs typeface="Calibri" panose="020F0502020204030204" pitchFamily="34" charset="0"/>
            </a:endParaRPr>
          </a:p>
        </p:txBody>
      </p:sp>
      <p:sp>
        <p:nvSpPr>
          <p:cNvPr id="10" name="TextBox 9"/>
          <p:cNvSpPr txBox="1"/>
          <p:nvPr/>
        </p:nvSpPr>
        <p:spPr>
          <a:xfrm>
            <a:off x="1371600" y="2995767"/>
            <a:ext cx="2895643" cy="1631216"/>
          </a:xfrm>
          <a:prstGeom prst="rect">
            <a:avLst/>
          </a:prstGeom>
          <a:noFill/>
        </p:spPr>
        <p:txBody>
          <a:bodyPr wrap="square" rtlCol="0">
            <a:spAutoFit/>
          </a:bodyPr>
          <a:lstStyle/>
          <a:p>
            <a:pPr algn="ctr" defTabSz="685800">
              <a:spcBef>
                <a:spcPts val="0"/>
              </a:spcBef>
              <a:spcAft>
                <a:spcPts val="0"/>
              </a:spcAft>
            </a:pPr>
            <a:r>
              <a:rPr lang="en-CA" sz="1600" kern="0" dirty="0">
                <a:solidFill>
                  <a:srgbClr val="2E2A25"/>
                </a:solidFill>
                <a:latin typeface="Tekton Pro" panose="020F0603020208020904" pitchFamily="34" charset="0"/>
                <a:cs typeface="Calibri" panose="020F0502020204030204" pitchFamily="34" charset="0"/>
              </a:rPr>
              <a:t>with one half to</a:t>
            </a:r>
          </a:p>
          <a:p>
            <a:pPr algn="ctr" defTabSz="685800">
              <a:spcBef>
                <a:spcPts val="0"/>
              </a:spcBef>
              <a:spcAft>
                <a:spcPts val="0"/>
              </a:spcAft>
            </a:pPr>
            <a:r>
              <a:rPr lang="en-CA" sz="2000" b="1" kern="0" dirty="0">
                <a:solidFill>
                  <a:srgbClr val="FF0000"/>
                </a:solidFill>
                <a:latin typeface="Tekton Pro" panose="020F0603020208020904" pitchFamily="34" charset="0"/>
                <a:cs typeface="Calibri" panose="020F0502020204030204" pitchFamily="34" charset="0"/>
              </a:rPr>
              <a:t>James Peebles</a:t>
            </a:r>
            <a:br>
              <a:rPr lang="en-CA" sz="1600" b="1" kern="0" dirty="0">
                <a:solidFill>
                  <a:srgbClr val="2E2A25"/>
                </a:solidFill>
                <a:latin typeface="Tekton Pro" panose="020F0603020208020904" pitchFamily="34" charset="0"/>
                <a:cs typeface="Calibri" panose="020F0502020204030204" pitchFamily="34" charset="0"/>
              </a:rPr>
            </a:br>
            <a:r>
              <a:rPr lang="en-CA" sz="1600" kern="0" dirty="0">
                <a:solidFill>
                  <a:srgbClr val="2E2A25"/>
                </a:solidFill>
                <a:latin typeface="Tekton Pro" panose="020F0603020208020904" pitchFamily="34" charset="0"/>
                <a:cs typeface="Calibri" panose="020F0502020204030204" pitchFamily="34" charset="0"/>
              </a:rPr>
              <a:t>Princeton University, USA</a:t>
            </a:r>
          </a:p>
          <a:p>
            <a:pPr algn="ctr" defTabSz="685800">
              <a:spcBef>
                <a:spcPts val="0"/>
              </a:spcBef>
              <a:spcAft>
                <a:spcPts val="0"/>
              </a:spcAft>
            </a:pPr>
            <a:r>
              <a:rPr lang="en-CA" sz="1800" b="1" i="1" kern="0" dirty="0">
                <a:solidFill>
                  <a:srgbClr val="0070C0"/>
                </a:solidFill>
                <a:latin typeface="Tekton Pro" panose="020F0603020208020904" pitchFamily="34" charset="0"/>
                <a:cs typeface="Calibri" panose="020F0502020204030204" pitchFamily="34" charset="0"/>
              </a:rPr>
              <a:t>“for theoretical discoveries in physical cosmology”</a:t>
            </a:r>
            <a:endParaRPr lang="en-CA" sz="1800" b="1" kern="0" dirty="0">
              <a:solidFill>
                <a:srgbClr val="0070C0"/>
              </a:solidFill>
              <a:latin typeface="Tekton Pro" panose="020F0603020208020904" pitchFamily="34" charset="0"/>
              <a:cs typeface="Calibri" panose="020F0502020204030204" pitchFamily="34" charset="0"/>
            </a:endParaRPr>
          </a:p>
          <a:p>
            <a:pPr defTabSz="685800" fontAlgn="auto">
              <a:spcBef>
                <a:spcPts val="0"/>
              </a:spcBef>
              <a:spcAft>
                <a:spcPts val="0"/>
              </a:spcAft>
            </a:pPr>
            <a:endParaRPr lang="en-US" sz="1200" kern="0" dirty="0">
              <a:solidFill>
                <a:sysClr val="windowText" lastClr="000000"/>
              </a:solidFill>
            </a:endParaRPr>
          </a:p>
        </p:txBody>
      </p:sp>
    </p:spTree>
    <p:extLst>
      <p:ext uri="{BB962C8B-B14F-4D97-AF65-F5344CB8AC3E}">
        <p14:creationId xmlns:p14="http://schemas.microsoft.com/office/powerpoint/2010/main" val="41548495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427892"/>
            <a:ext cx="7957476" cy="4287715"/>
            <a:chOff x="914400" y="1062450"/>
            <a:chExt cx="8153400" cy="2997720"/>
          </a:xfrm>
        </p:grpSpPr>
        <p:pic>
          <p:nvPicPr>
            <p:cNvPr id="6146" name="Picture 2" descr="https://www.nasa.gov/sites/default/files/thumbnails/image/11-place-enhance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2450"/>
              <a:ext cx="7124700" cy="2828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3891375"/>
              <a:ext cx="3886200" cy="168795"/>
            </a:xfrm>
            <a:prstGeom prst="rect">
              <a:avLst/>
            </a:prstGeom>
            <a:noFill/>
          </p:spPr>
          <p:txBody>
            <a:bodyPr wrap="square" rtlCol="0">
              <a:spAutoFit/>
            </a:bodyPr>
            <a:lstStyle/>
            <a:p>
              <a:r>
                <a:rPr lang="en-US" sz="675" dirty="0">
                  <a:solidFill>
                    <a:schemeClr val="bg2">
                      <a:lumMod val="75000"/>
                    </a:schemeClr>
                  </a:solidFill>
                </a:rPr>
                <a:t>Credits: Carnegie Institution for Science</a:t>
              </a:r>
            </a:p>
          </p:txBody>
        </p:sp>
      </p:grpSp>
    </p:spTree>
    <p:extLst>
      <p:ext uri="{BB962C8B-B14F-4D97-AF65-F5344CB8AC3E}">
        <p14:creationId xmlns:p14="http://schemas.microsoft.com/office/powerpoint/2010/main" val="85671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E8A1-89E8-4D71-B2C6-6A91851F19D5}"/>
              </a:ext>
            </a:extLst>
          </p:cNvPr>
          <p:cNvSpPr>
            <a:spLocks noGrp="1"/>
          </p:cNvSpPr>
          <p:nvPr>
            <p:ph type="title"/>
          </p:nvPr>
        </p:nvSpPr>
        <p:spPr/>
        <p:txBody>
          <a:bodyPr/>
          <a:lstStyle/>
          <a:p>
            <a:r>
              <a:rPr lang="en-CA" dirty="0">
                <a:solidFill>
                  <a:schemeClr val="bg1"/>
                </a:solidFill>
              </a:rPr>
              <a:t>Exoplanet movie</a:t>
            </a:r>
          </a:p>
        </p:txBody>
      </p:sp>
      <p:pic>
        <p:nvPicPr>
          <p:cNvPr id="4" name="Picture 3">
            <a:hlinkClick r:id="rId3"/>
            <a:extLst>
              <a:ext uri="{FF2B5EF4-FFF2-40B4-BE49-F238E27FC236}">
                <a16:creationId xmlns:a16="http://schemas.microsoft.com/office/drawing/2014/main" id="{31BDEA07-E073-4BE5-91DB-6B14802145C4}"/>
              </a:ext>
            </a:extLst>
          </p:cNvPr>
          <p:cNvPicPr>
            <a:picLocks noChangeAspect="1"/>
          </p:cNvPicPr>
          <p:nvPr/>
        </p:nvPicPr>
        <p:blipFill>
          <a:blip r:embed="rId4"/>
          <a:stretch>
            <a:fillRect/>
          </a:stretch>
        </p:blipFill>
        <p:spPr>
          <a:xfrm>
            <a:off x="1447800" y="20574"/>
            <a:ext cx="3534462" cy="5143500"/>
          </a:xfrm>
          <a:prstGeom prst="rect">
            <a:avLst/>
          </a:prstGeom>
        </p:spPr>
      </p:pic>
    </p:spTree>
    <p:extLst>
      <p:ext uri="{BB962C8B-B14F-4D97-AF65-F5344CB8AC3E}">
        <p14:creationId xmlns:p14="http://schemas.microsoft.com/office/powerpoint/2010/main" val="51602046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50" y="-65513"/>
            <a:ext cx="8229600" cy="857250"/>
          </a:xfrm>
        </p:spPr>
        <p:txBody>
          <a:bodyPr/>
          <a:lstStyle/>
          <a:p>
            <a:r>
              <a:rPr lang="en-CA" sz="3600" dirty="0">
                <a:latin typeface="Tekton Pro" panose="020F0603020208020904" pitchFamily="34" charset="0"/>
              </a:rPr>
              <a:t>How do we detect exoplanets?</a:t>
            </a:r>
            <a:endParaRPr lang="en-US" sz="3600" dirty="0">
              <a:latin typeface="Tekton Pro" panose="020F0603020208020904" pitchFamily="34" charset="0"/>
            </a:endParaRPr>
          </a:p>
        </p:txBody>
      </p:sp>
      <p:pic>
        <p:nvPicPr>
          <p:cNvPr id="4" name="Picture 2" descr="Image result for kepler transit metho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8470" y="791737"/>
            <a:ext cx="7831160" cy="33331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5600" y="4171950"/>
            <a:ext cx="210134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rPr>
              <a:t>Credit: NASA Ames</a:t>
            </a:r>
          </a:p>
        </p:txBody>
      </p:sp>
    </p:spTree>
    <p:extLst>
      <p:ext uri="{BB962C8B-B14F-4D97-AF65-F5344CB8AC3E}">
        <p14:creationId xmlns:p14="http://schemas.microsoft.com/office/powerpoint/2010/main" val="415583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53F5-130C-4AE5-9E86-C20690B5E03C}"/>
              </a:ext>
            </a:extLst>
          </p:cNvPr>
          <p:cNvSpPr>
            <a:spLocks noGrp="1"/>
          </p:cNvSpPr>
          <p:nvPr>
            <p:ph type="title"/>
          </p:nvPr>
        </p:nvSpPr>
        <p:spPr>
          <a:xfrm>
            <a:off x="981061" y="93764"/>
            <a:ext cx="6744630" cy="820636"/>
          </a:xfrm>
        </p:spPr>
        <p:txBody>
          <a:bodyPr>
            <a:noAutofit/>
          </a:bodyPr>
          <a:lstStyle/>
          <a:p>
            <a:r>
              <a:rPr lang="en-US" dirty="0">
                <a:latin typeface="Tekton Pro" panose="020F0603020208020904" pitchFamily="34" charset="0"/>
              </a:rPr>
              <a:t>What happens to light near a black hole?</a:t>
            </a:r>
            <a:endParaRPr lang="en-CA" dirty="0">
              <a:latin typeface="Tekton Pro" panose="020F0603020208020904" pitchFamily="34" charset="0"/>
            </a:endParaRPr>
          </a:p>
        </p:txBody>
      </p:sp>
      <p:pic>
        <p:nvPicPr>
          <p:cNvPr id="1026" name="Picture 2" descr="Schematic representation of trajectories of light rays incident from infinity toward a black hole with different impact parameters. Photons with b &lt; b cr are absorbed by the black hole. The photons within b &gt; b cr after approaching black hole flies off to infinity. Light rays with b = b cr are travelling to a photon sphere which contains unstable photon circular orbits. For the Schwarzschild space-time the Schwarzschild radius equals to 2M, the photon sphere radius equals to 3M, and critical impact parameter equals to b cr = 3 â 3M. In case b 3 â 3M, the photon deflection angle is small and can be calculated by approximate Einstein formulÃ¢ Î± = 4M/b.">
            <a:extLst>
              <a:ext uri="{FF2B5EF4-FFF2-40B4-BE49-F238E27FC236}">
                <a16:creationId xmlns:a16="http://schemas.microsoft.com/office/drawing/2014/main" id="{EFD8373B-5DFD-4896-BEFA-D6CE87D367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58162" y="1449981"/>
            <a:ext cx="6834281" cy="24362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Formation of multiple images of the same source by gravitational lensing in vacuum. The left picture shows a general geometry of the problem and trajectories of the light rays. The right picture demonstrates the positions of images at the observer's sky. A dashed circle is the Einstein-Chwolson ring.">
            <a:extLst>
              <a:ext uri="{FF2B5EF4-FFF2-40B4-BE49-F238E27FC236}">
                <a16:creationId xmlns:a16="http://schemas.microsoft.com/office/drawing/2014/main" id="{6A17F373-14FA-4085-A3D9-A122AD4572AC}"/>
              </a:ext>
            </a:extLst>
          </p:cNvPr>
          <p:cNvSpPr>
            <a:spLocks noChangeAspect="1" noChangeArrowheads="1"/>
          </p:cNvSpPr>
          <p:nvPr/>
        </p:nvSpPr>
        <p:spPr bwMode="auto">
          <a:xfrm>
            <a:off x="2743200" y="31432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CA" sz="3300">
              <a:solidFill>
                <a:srgbClr val="E8EAE9"/>
              </a:solidFill>
            </a:endParaRPr>
          </a:p>
        </p:txBody>
      </p:sp>
      <p:sp>
        <p:nvSpPr>
          <p:cNvPr id="5" name="AutoShape 8" descr="Formation of multiple images of the same source by gravitational lensing in vacuum. The left picture shows a general geometry of the problem and trajectories of the light rays. The right picture demonstrates the positions of images at the observer's sky. A dashed circle is the Einstein-Chwolson ring.">
            <a:extLst>
              <a:ext uri="{FF2B5EF4-FFF2-40B4-BE49-F238E27FC236}">
                <a16:creationId xmlns:a16="http://schemas.microsoft.com/office/drawing/2014/main" id="{8A797F99-9B3C-452E-A7E6-CAF5ECF5C8B8}"/>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CA" sz="3300">
              <a:solidFill>
                <a:srgbClr val="E8EAE9"/>
              </a:solidFill>
            </a:endParaRPr>
          </a:p>
        </p:txBody>
      </p:sp>
      <p:sp>
        <p:nvSpPr>
          <p:cNvPr id="6" name="TextBox 5">
            <a:extLst>
              <a:ext uri="{FF2B5EF4-FFF2-40B4-BE49-F238E27FC236}">
                <a16:creationId xmlns:a16="http://schemas.microsoft.com/office/drawing/2014/main" id="{F8B08ACA-F844-4F5C-AD26-6DBA8193E531}"/>
              </a:ext>
            </a:extLst>
          </p:cNvPr>
          <p:cNvSpPr txBox="1"/>
          <p:nvPr/>
        </p:nvSpPr>
        <p:spPr>
          <a:xfrm>
            <a:off x="5886450" y="3896406"/>
            <a:ext cx="2105993" cy="300082"/>
          </a:xfrm>
          <a:prstGeom prst="rect">
            <a:avLst/>
          </a:prstGeom>
          <a:noFill/>
        </p:spPr>
        <p:txBody>
          <a:bodyPr wrap="square" rtlCol="0">
            <a:spAutoFit/>
          </a:bodyPr>
          <a:lstStyle/>
          <a:p>
            <a:r>
              <a:rPr lang="en-CA" sz="1350" dirty="0" err="1">
                <a:solidFill>
                  <a:schemeClr val="tx1"/>
                </a:solidFill>
                <a:latin typeface="Tekton Pro" panose="020F0603020208020904" pitchFamily="34" charset="0"/>
              </a:rPr>
              <a:t>Bisnovatyi</a:t>
            </a:r>
            <a:r>
              <a:rPr lang="en-CA" sz="1350" dirty="0">
                <a:solidFill>
                  <a:schemeClr val="tx1"/>
                </a:solidFill>
                <a:latin typeface="Tekton Pro" panose="020F0603020208020904" pitchFamily="34" charset="0"/>
              </a:rPr>
              <a:t>-Kogan &amp; </a:t>
            </a:r>
            <a:r>
              <a:rPr lang="en-CA" sz="1350" dirty="0" err="1">
                <a:solidFill>
                  <a:schemeClr val="tx1"/>
                </a:solidFill>
                <a:latin typeface="Tekton Pro" panose="020F0603020208020904" pitchFamily="34" charset="0"/>
              </a:rPr>
              <a:t>Tsupko</a:t>
            </a:r>
            <a:endParaRPr lang="en-CA" sz="1350" dirty="0">
              <a:solidFill>
                <a:schemeClr val="tx1"/>
              </a:solidFill>
              <a:latin typeface="Tekton Pro" panose="020F0603020208020904" pitchFamily="34" charset="0"/>
            </a:endParaRPr>
          </a:p>
        </p:txBody>
      </p:sp>
      <p:pic>
        <p:nvPicPr>
          <p:cNvPr id="7" name="Picture 6"/>
          <p:cNvPicPr>
            <a:picLocks noChangeAspect="1"/>
          </p:cNvPicPr>
          <p:nvPr/>
        </p:nvPicPr>
        <p:blipFill>
          <a:blip r:embed="rId4"/>
          <a:stretch>
            <a:fillRect/>
          </a:stretch>
        </p:blipFill>
        <p:spPr>
          <a:xfrm>
            <a:off x="6859927" y="4709261"/>
            <a:ext cx="865764" cy="286715"/>
          </a:xfrm>
          <a:prstGeom prst="rect">
            <a:avLst/>
          </a:prstGeom>
        </p:spPr>
      </p:pic>
    </p:spTree>
    <p:extLst>
      <p:ext uri="{BB962C8B-B14F-4D97-AF65-F5344CB8AC3E}">
        <p14:creationId xmlns:p14="http://schemas.microsoft.com/office/powerpoint/2010/main" val="306148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sz="2800" dirty="0"/>
              <a:t>Use a </a:t>
            </a:r>
            <a:r>
              <a:rPr lang="es-ES" sz="2800" dirty="0" err="1"/>
              <a:t>flashlight</a:t>
            </a:r>
            <a:r>
              <a:rPr lang="es-ES" sz="2800" dirty="0"/>
              <a:t>, </a:t>
            </a:r>
            <a:r>
              <a:rPr lang="es-ES" sz="2800" dirty="0" err="1"/>
              <a:t>sphere</a:t>
            </a:r>
            <a:r>
              <a:rPr lang="es-ES" sz="2800" dirty="0"/>
              <a:t> and a Smart </a:t>
            </a:r>
            <a:r>
              <a:rPr lang="es-ES" sz="2800" dirty="0" err="1"/>
              <a:t>phone</a:t>
            </a:r>
            <a:endParaRPr lang="en-US" sz="2800" dirty="0"/>
          </a:p>
        </p:txBody>
      </p:sp>
      <p:pic>
        <p:nvPicPr>
          <p:cNvPr id="1026" name="Picture 2" descr="Image result for flashlight 6V"/>
          <p:cNvPicPr>
            <a:picLocks noChangeAspect="1" noChangeArrowheads="1"/>
          </p:cNvPicPr>
          <p:nvPr/>
        </p:nvPicPr>
        <p:blipFill rotWithShape="1">
          <a:blip r:embed="rId3">
            <a:extLst>
              <a:ext uri="{28A0092B-C50C-407E-A947-70E740481C1C}">
                <a14:useLocalDpi xmlns:a14="http://schemas.microsoft.com/office/drawing/2010/main" val="0"/>
              </a:ext>
            </a:extLst>
          </a:blip>
          <a:srcRect r="38995" b="28519"/>
          <a:stretch/>
        </p:blipFill>
        <p:spPr bwMode="auto">
          <a:xfrm rot="20028593">
            <a:off x="1327423" y="1723899"/>
            <a:ext cx="2561993" cy="22495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886200" y="1771650"/>
            <a:ext cx="260526" cy="1314450"/>
            <a:chOff x="4148432" y="1581150"/>
            <a:chExt cx="347368" cy="1752600"/>
          </a:xfrm>
        </p:grpSpPr>
        <p:sp>
          <p:nvSpPr>
            <p:cNvPr id="4" name="Oval 3"/>
            <p:cNvSpPr/>
            <p:nvPr/>
          </p:nvSpPr>
          <p:spPr bwMode="auto">
            <a:xfrm>
              <a:off x="4148432" y="2991545"/>
              <a:ext cx="347368" cy="342205"/>
            </a:xfrm>
            <a:prstGeom prst="ellips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3300"/>
            </a:p>
          </p:txBody>
        </p:sp>
        <p:cxnSp>
          <p:nvCxnSpPr>
            <p:cNvPr id="6" name="Straight Connector 5"/>
            <p:cNvCxnSpPr>
              <a:stCxn id="4" idx="0"/>
            </p:cNvCxnSpPr>
            <p:nvPr/>
          </p:nvCxnSpPr>
          <p:spPr bwMode="auto">
            <a:xfrm flipV="1">
              <a:off x="4322116" y="1581150"/>
              <a:ext cx="0" cy="1410395"/>
            </a:xfrm>
            <a:prstGeom prst="line">
              <a:avLst/>
            </a:prstGeom>
            <a:ln w="57150">
              <a:solidFill>
                <a:srgbClr val="B56F4D"/>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1028" name="Picture 4" descr="Image result for smartphone light meter app"/>
          <p:cNvPicPr>
            <a:picLocks noChangeAspect="1" noChangeArrowheads="1"/>
          </p:cNvPicPr>
          <p:nvPr/>
        </p:nvPicPr>
        <p:blipFill rotWithShape="1">
          <a:blip r:embed="rId4">
            <a:extLst>
              <a:ext uri="{28A0092B-C50C-407E-A947-70E740481C1C}">
                <a14:useLocalDpi xmlns:a14="http://schemas.microsoft.com/office/drawing/2010/main" val="0"/>
              </a:ext>
            </a:extLst>
          </a:blip>
          <a:srcRect l="9846" t="11257" r="10850" b="-432"/>
          <a:stretch/>
        </p:blipFill>
        <p:spPr bwMode="auto">
          <a:xfrm>
            <a:off x="6400800" y="1502811"/>
            <a:ext cx="1257300" cy="2514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07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1" y="426626"/>
            <a:ext cx="7524749" cy="1078324"/>
          </a:xfrm>
        </p:spPr>
        <p:txBody>
          <a:bodyPr/>
          <a:lstStyle/>
          <a:p>
            <a:pPr algn="l"/>
            <a:r>
              <a:rPr lang="en-CA" b="1" dirty="0">
                <a:solidFill>
                  <a:schemeClr val="bg1"/>
                </a:solidFill>
              </a:rPr>
              <a:t>Predict:</a:t>
            </a:r>
            <a:br>
              <a:rPr lang="en-CA" dirty="0">
                <a:solidFill>
                  <a:schemeClr val="bg1"/>
                </a:solidFill>
              </a:rPr>
            </a:br>
            <a:r>
              <a:rPr lang="es-ES" sz="2400" dirty="0" err="1"/>
              <a:t>How</a:t>
            </a:r>
            <a:r>
              <a:rPr lang="es-ES" sz="2400" dirty="0"/>
              <a:t> </a:t>
            </a:r>
            <a:r>
              <a:rPr lang="es-ES" sz="2400" dirty="0" err="1"/>
              <a:t>does</a:t>
            </a:r>
            <a:r>
              <a:rPr lang="es-ES" sz="2400" dirty="0"/>
              <a:t> a </a:t>
            </a:r>
            <a:r>
              <a:rPr lang="es-ES" sz="2400" dirty="0" err="1"/>
              <a:t>planet’s</a:t>
            </a:r>
            <a:r>
              <a:rPr lang="es-ES" sz="2400" dirty="0"/>
              <a:t> </a:t>
            </a:r>
            <a:r>
              <a:rPr lang="es-ES" sz="2400" dirty="0" err="1"/>
              <a:t>size</a:t>
            </a:r>
            <a:r>
              <a:rPr lang="es-ES" sz="2400" dirty="0"/>
              <a:t> </a:t>
            </a:r>
            <a:r>
              <a:rPr lang="es-ES" sz="2400" dirty="0" err="1"/>
              <a:t>affect</a:t>
            </a:r>
            <a:r>
              <a:rPr lang="es-ES" sz="2400" dirty="0"/>
              <a:t> </a:t>
            </a:r>
            <a:r>
              <a:rPr lang="es-ES" sz="2400" dirty="0" err="1"/>
              <a:t>the</a:t>
            </a:r>
            <a:r>
              <a:rPr lang="es-ES" sz="2400" dirty="0"/>
              <a:t> light curve</a:t>
            </a:r>
            <a:r>
              <a:rPr lang="es-E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6783" y="1559053"/>
            <a:ext cx="8770434" cy="2971800"/>
          </a:xfrm>
          <a:prstGeom prst="rect">
            <a:avLst/>
          </a:prstGeom>
        </p:spPr>
      </p:pic>
    </p:spTree>
    <p:extLst>
      <p:ext uri="{BB962C8B-B14F-4D97-AF65-F5344CB8AC3E}">
        <p14:creationId xmlns:p14="http://schemas.microsoft.com/office/powerpoint/2010/main" val="183369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75486B2-1290-4013-A684-E4409ACA2375}"/>
              </a:ext>
            </a:extLst>
          </p:cNvPr>
          <p:cNvSpPr>
            <a:spLocks noGrp="1"/>
          </p:cNvSpPr>
          <p:nvPr>
            <p:ph type="title"/>
          </p:nvPr>
        </p:nvSpPr>
        <p:spPr>
          <a:xfrm>
            <a:off x="838200" y="209550"/>
            <a:ext cx="7772400" cy="1146335"/>
          </a:xfrm>
        </p:spPr>
        <p:txBody>
          <a:bodyPr/>
          <a:lstStyle/>
          <a:p>
            <a:pPr algn="l"/>
            <a:r>
              <a:rPr lang="en-CA" b="1" dirty="0">
                <a:solidFill>
                  <a:schemeClr val="bg1"/>
                </a:solidFill>
              </a:rPr>
              <a:t>Predict:</a:t>
            </a:r>
            <a:br>
              <a:rPr lang="en-CA" dirty="0">
                <a:solidFill>
                  <a:schemeClr val="bg1"/>
                </a:solidFill>
              </a:rPr>
            </a:br>
            <a:r>
              <a:rPr lang="es-ES" sz="2400" dirty="0" err="1"/>
              <a:t>How</a:t>
            </a:r>
            <a:r>
              <a:rPr lang="es-ES" sz="2400" dirty="0"/>
              <a:t> </a:t>
            </a:r>
            <a:r>
              <a:rPr lang="es-ES" sz="2400" dirty="0" err="1"/>
              <a:t>does</a:t>
            </a:r>
            <a:r>
              <a:rPr lang="es-ES" sz="2400" dirty="0"/>
              <a:t> a </a:t>
            </a:r>
            <a:r>
              <a:rPr lang="es-ES" sz="2400" dirty="0" err="1"/>
              <a:t>planet’s</a:t>
            </a:r>
            <a:r>
              <a:rPr lang="es-ES" sz="2400" dirty="0"/>
              <a:t> </a:t>
            </a:r>
            <a:r>
              <a:rPr lang="es-ES" sz="2400" dirty="0" err="1"/>
              <a:t>speed</a:t>
            </a:r>
            <a:r>
              <a:rPr lang="es-ES" sz="2400" dirty="0"/>
              <a:t> </a:t>
            </a:r>
            <a:r>
              <a:rPr lang="es-ES" sz="2400" dirty="0" err="1"/>
              <a:t>affect</a:t>
            </a:r>
            <a:r>
              <a:rPr lang="es-ES" sz="2400" dirty="0"/>
              <a:t> </a:t>
            </a:r>
            <a:r>
              <a:rPr lang="es-ES" sz="2400" dirty="0" err="1"/>
              <a:t>the</a:t>
            </a:r>
            <a:r>
              <a:rPr lang="es-ES" sz="2400" dirty="0"/>
              <a:t> light curve</a:t>
            </a:r>
            <a:r>
              <a:rPr lang="es-E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391699"/>
            <a:ext cx="9345836" cy="2849758"/>
          </a:xfrm>
          <a:prstGeom prst="rect">
            <a:avLst/>
          </a:prstGeom>
        </p:spPr>
      </p:pic>
    </p:spTree>
    <p:extLst>
      <p:ext uri="{BB962C8B-B14F-4D97-AF65-F5344CB8AC3E}">
        <p14:creationId xmlns:p14="http://schemas.microsoft.com/office/powerpoint/2010/main" val="196744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solidFill>
                  <a:schemeClr val="bg1"/>
                </a:solidFill>
              </a:rPr>
              <a:t>Real Data</a:t>
            </a:r>
            <a:endParaRPr lang="en-US" dirty="0">
              <a:solidFill>
                <a:schemeClr val="bg1"/>
              </a:solidFill>
            </a:endParaRPr>
          </a:p>
        </p:txBody>
      </p:sp>
      <p:grpSp>
        <p:nvGrpSpPr>
          <p:cNvPr id="5" name="Group 4"/>
          <p:cNvGrpSpPr/>
          <p:nvPr/>
        </p:nvGrpSpPr>
        <p:grpSpPr>
          <a:xfrm>
            <a:off x="914400" y="908852"/>
            <a:ext cx="6904530" cy="4329898"/>
            <a:chOff x="1295400" y="208896"/>
            <a:chExt cx="6826155" cy="4536699"/>
          </a:xfrm>
        </p:grpSpPr>
        <p:pic>
          <p:nvPicPr>
            <p:cNvPr id="3" name="Picture 2"/>
            <p:cNvPicPr>
              <a:picLocks noChangeAspect="1"/>
            </p:cNvPicPr>
            <p:nvPr/>
          </p:nvPicPr>
          <p:blipFill>
            <a:blip r:embed="rId3"/>
            <a:stretch>
              <a:fillRect/>
            </a:stretch>
          </p:blipFill>
          <p:spPr>
            <a:xfrm>
              <a:off x="1295400" y="208896"/>
              <a:ext cx="6826155" cy="4210564"/>
            </a:xfrm>
            <a:prstGeom prst="rect">
              <a:avLst/>
            </a:prstGeom>
          </p:spPr>
        </p:pic>
        <p:pic>
          <p:nvPicPr>
            <p:cNvPr id="4" name="Picture 3"/>
            <p:cNvPicPr>
              <a:picLocks noChangeAspect="1"/>
            </p:cNvPicPr>
            <p:nvPr/>
          </p:nvPicPr>
          <p:blipFill>
            <a:blip r:embed="rId4"/>
            <a:stretch>
              <a:fillRect/>
            </a:stretch>
          </p:blipFill>
          <p:spPr>
            <a:xfrm rot="5400000">
              <a:off x="4622071" y="2616789"/>
              <a:ext cx="326135" cy="3931477"/>
            </a:xfrm>
            <a:prstGeom prst="rect">
              <a:avLst/>
            </a:prstGeom>
          </p:spPr>
        </p:pic>
      </p:grpSp>
    </p:spTree>
    <p:extLst>
      <p:ext uri="{BB962C8B-B14F-4D97-AF65-F5344CB8AC3E}">
        <p14:creationId xmlns:p14="http://schemas.microsoft.com/office/powerpoint/2010/main" val="132217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latin typeface="Tekton Pro" panose="020F0603020208020904" pitchFamily="34" charset="0"/>
              </a:rPr>
              <a:t>Kepler is dead</a:t>
            </a:r>
            <a:endParaRPr lang="en-US" sz="4000" dirty="0">
              <a:latin typeface="Tekton Pro" panose="020F0603020208020904" pitchFamily="34" charset="0"/>
            </a:endParaRPr>
          </a:p>
        </p:txBody>
      </p:sp>
      <p:pic>
        <p:nvPicPr>
          <p:cNvPr id="4102" name="Picture 6" descr="Image result for kepler satellite dead">
            <a:extLst>
              <a:ext uri="{FF2B5EF4-FFF2-40B4-BE49-F238E27FC236}">
                <a16:creationId xmlns:a16="http://schemas.microsoft.com/office/drawing/2014/main" id="{6DB3FC44-235A-41E8-8C4C-EECE60219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 b="14880"/>
          <a:stretch/>
        </p:blipFill>
        <p:spPr bwMode="auto">
          <a:xfrm>
            <a:off x="1454941" y="1062450"/>
            <a:ext cx="6234117" cy="373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0D86-3BFA-455B-9A0A-CB668300C183}"/>
              </a:ext>
            </a:extLst>
          </p:cNvPr>
          <p:cNvSpPr>
            <a:spLocks noGrp="1"/>
          </p:cNvSpPr>
          <p:nvPr>
            <p:ph type="title"/>
          </p:nvPr>
        </p:nvSpPr>
        <p:spPr/>
        <p:txBody>
          <a:bodyPr/>
          <a:lstStyle/>
          <a:p>
            <a:endParaRPr lang="en-CA"/>
          </a:p>
        </p:txBody>
      </p:sp>
      <p:pic>
        <p:nvPicPr>
          <p:cNvPr id="5122" name="Picture 2" descr="https://cdn.vox-cdn.com/uploads/chorus_asset/file/13360287/10_24_by_the_numbers___mission_stats.jpg">
            <a:extLst>
              <a:ext uri="{FF2B5EF4-FFF2-40B4-BE49-F238E27FC236}">
                <a16:creationId xmlns:a16="http://schemas.microsoft.com/office/drawing/2014/main" id="{020E24C4-9C1A-4109-84E1-9A51A83D1C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477"/>
            <a:ext cx="9144000" cy="514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94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spock fascinating">
            <a:extLst>
              <a:ext uri="{FF2B5EF4-FFF2-40B4-BE49-F238E27FC236}">
                <a16:creationId xmlns:a16="http://schemas.microsoft.com/office/drawing/2014/main" id="{9BAADB67-9E19-4457-8343-B32DF5592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72939"/>
            <a:ext cx="3959975" cy="29620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955CC77-E2FF-45CA-AC0C-821EE667F325}"/>
              </a:ext>
            </a:extLst>
          </p:cNvPr>
          <p:cNvGrpSpPr/>
          <p:nvPr/>
        </p:nvGrpSpPr>
        <p:grpSpPr>
          <a:xfrm>
            <a:off x="76200" y="978906"/>
            <a:ext cx="4724401" cy="3217269"/>
            <a:chOff x="1008717" y="1581763"/>
            <a:chExt cx="6947346" cy="4536689"/>
          </a:xfrm>
        </p:grpSpPr>
        <p:pic>
          <p:nvPicPr>
            <p:cNvPr id="7" name="Picture 2" descr="An artist's illustration of the Kepler 1625 system. The star in the distance is called Kepler 1625. The gas giant is Kepler 1625B, and the exomoon orbiting it is unnamed. The moon is about as big as Neptune, but is a gas moon. Image: NASA, ESA, and L. Hustak (STScI)">
              <a:extLst>
                <a:ext uri="{FF2B5EF4-FFF2-40B4-BE49-F238E27FC236}">
                  <a16:creationId xmlns:a16="http://schemas.microsoft.com/office/drawing/2014/main" id="{67165885-F5AC-45EF-9851-970667C17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717" y="1581763"/>
              <a:ext cx="6947344" cy="41684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349A4F-6613-4988-AC2C-DDE12407F253}"/>
                </a:ext>
              </a:extLst>
            </p:cNvPr>
            <p:cNvSpPr txBox="1"/>
            <p:nvPr/>
          </p:nvSpPr>
          <p:spPr>
            <a:xfrm>
              <a:off x="3810067" y="5760404"/>
              <a:ext cx="4145996" cy="358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rPr>
                <a:t>Image taken from www.universetoday.com</a:t>
              </a:r>
            </a:p>
          </p:txBody>
        </p:sp>
      </p:grpSp>
    </p:spTree>
    <p:extLst>
      <p:ext uri="{BB962C8B-B14F-4D97-AF65-F5344CB8AC3E}">
        <p14:creationId xmlns:p14="http://schemas.microsoft.com/office/powerpoint/2010/main" val="368016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75D7-CC25-410F-B7A2-31D74BC68201}"/>
              </a:ext>
            </a:extLst>
          </p:cNvPr>
          <p:cNvSpPr>
            <a:spLocks noGrp="1"/>
          </p:cNvSpPr>
          <p:nvPr>
            <p:ph type="title"/>
          </p:nvPr>
        </p:nvSpPr>
        <p:spPr>
          <a:xfrm>
            <a:off x="460310" y="0"/>
            <a:ext cx="8229600" cy="857250"/>
          </a:xfrm>
        </p:spPr>
        <p:txBody>
          <a:bodyPr/>
          <a:lstStyle/>
          <a:p>
            <a:r>
              <a:rPr lang="en-US" sz="4000" dirty="0">
                <a:latin typeface="Tekton Pro" panose="020F0603020208020904" pitchFamily="34" charset="0"/>
              </a:rPr>
              <a:t>Exomoon</a:t>
            </a:r>
          </a:p>
        </p:txBody>
      </p:sp>
      <p:pic>
        <p:nvPicPr>
          <p:cNvPr id="1026" name="Picture 2" descr="Image result for kepler exomoon">
            <a:extLst>
              <a:ext uri="{FF2B5EF4-FFF2-40B4-BE49-F238E27FC236}">
                <a16:creationId xmlns:a16="http://schemas.microsoft.com/office/drawing/2014/main" id="{61A64857-6CF5-45ED-837F-69606C4D5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027" y="828869"/>
            <a:ext cx="4538663" cy="3971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epler exomoon">
            <a:extLst>
              <a:ext uri="{FF2B5EF4-FFF2-40B4-BE49-F238E27FC236}">
                <a16:creationId xmlns:a16="http://schemas.microsoft.com/office/drawing/2014/main" id="{D7A1BFE5-D02A-46A9-AFBD-2650C2C7E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13129"/>
            <a:ext cx="3765072" cy="211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6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2369"/>
            <a:ext cx="266015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dirty="0">
                <a:ln>
                  <a:noFill/>
                </a:ln>
                <a:solidFill>
                  <a:srgbClr val="000000"/>
                </a:solidFill>
                <a:effectLst/>
                <a:uLnTx/>
                <a:uFillTx/>
                <a:latin typeface="Tekton Pro" panose="020F0603020208020904" pitchFamily="34" charset="0"/>
              </a:rPr>
              <a:t>What’s next</a:t>
            </a:r>
            <a:r>
              <a:rPr kumimoji="0" lang="en-CA" sz="3600" b="0" i="0" u="none" strike="noStrike" kern="1200" cap="none" spc="0" normalizeH="0" baseline="0" noProof="0" dirty="0">
                <a:ln>
                  <a:noFill/>
                </a:ln>
                <a:solidFill>
                  <a:srgbClr val="000000"/>
                </a:solidFill>
                <a:effectLst/>
                <a:uLnTx/>
                <a:uFillTx/>
                <a:latin typeface="Tekton Pro" panose="020F0603020208020904" pitchFamily="34" charset="0"/>
                <a:cs typeface="Arial" panose="020B0604020202020204" pitchFamily="34" charset="0"/>
              </a:rPr>
              <a:t>?</a:t>
            </a:r>
          </a:p>
        </p:txBody>
      </p:sp>
      <p:sp>
        <p:nvSpPr>
          <p:cNvPr id="5" name="TextBox 4"/>
          <p:cNvSpPr txBox="1"/>
          <p:nvPr/>
        </p:nvSpPr>
        <p:spPr>
          <a:xfrm>
            <a:off x="516835" y="1314450"/>
            <a:ext cx="2759765" cy="2646878"/>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CA" sz="600" b="0" i="0" u="none" strike="noStrike" kern="1200" cap="none" spc="0" normalizeH="0" baseline="0" noProof="0" dirty="0">
              <a:ln>
                <a:noFill/>
              </a:ln>
              <a:solidFill>
                <a:srgbClr val="000000"/>
              </a:solidFill>
              <a:effectLst/>
              <a:uLnTx/>
              <a:uFillTx/>
              <a:latin typeface="Century Gothic" panose="020B050202020202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000000"/>
                </a:solidFill>
                <a:effectLst/>
                <a:uLnTx/>
                <a:uFillTx/>
                <a:latin typeface="Tekton Pro" panose="020F0603020208020904" pitchFamily="34" charset="0"/>
              </a:rPr>
              <a:t>T</a:t>
            </a:r>
            <a:r>
              <a:rPr kumimoji="0" lang="en-CA" sz="2800" b="0" i="0" u="none" strike="noStrike" kern="1200" cap="none" spc="0" normalizeH="0" baseline="0" noProof="0" dirty="0">
                <a:ln>
                  <a:noFill/>
                </a:ln>
                <a:solidFill>
                  <a:srgbClr val="000000"/>
                </a:solidFill>
                <a:effectLst/>
                <a:uLnTx/>
                <a:uFillTx/>
                <a:latin typeface="Tekton Pro" panose="020F0603020208020904" pitchFamily="34" charset="0"/>
              </a:rPr>
              <a:t>ransiting</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000000"/>
                </a:solidFill>
                <a:effectLst/>
                <a:uLnTx/>
                <a:uFillTx/>
                <a:latin typeface="Tekton Pro" panose="020F0603020208020904" pitchFamily="34" charset="0"/>
              </a:rPr>
              <a:t>E</a:t>
            </a:r>
            <a:r>
              <a:rPr kumimoji="0" lang="en-CA" sz="2800" b="0" i="0" u="none" strike="noStrike" kern="1200" cap="none" spc="0" normalizeH="0" baseline="0" noProof="0" dirty="0">
                <a:ln>
                  <a:noFill/>
                </a:ln>
                <a:solidFill>
                  <a:srgbClr val="000000"/>
                </a:solidFill>
                <a:effectLst/>
                <a:uLnTx/>
                <a:uFillTx/>
                <a:latin typeface="Tekton Pro" panose="020F0603020208020904" pitchFamily="34" charset="0"/>
              </a:rPr>
              <a:t>xoplanet</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000000"/>
                </a:solidFill>
                <a:effectLst/>
                <a:uLnTx/>
                <a:uFillTx/>
                <a:latin typeface="Tekton Pro" panose="020F0603020208020904" pitchFamily="34" charset="0"/>
              </a:rPr>
              <a:t>S</a:t>
            </a:r>
            <a:r>
              <a:rPr kumimoji="0" lang="en-CA" sz="2800" b="0" i="0" u="none" strike="noStrike" kern="1200" cap="none" spc="0" normalizeH="0" baseline="0" noProof="0" dirty="0">
                <a:ln>
                  <a:noFill/>
                </a:ln>
                <a:solidFill>
                  <a:srgbClr val="000000"/>
                </a:solidFill>
                <a:effectLst/>
                <a:uLnTx/>
                <a:uFillTx/>
                <a:latin typeface="Tekton Pro" panose="020F0603020208020904" pitchFamily="34" charset="0"/>
              </a:rPr>
              <a:t>urvey</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CA" sz="4000" b="1" i="0" u="none" strike="noStrike" kern="1200" cap="none" spc="0" normalizeH="0" baseline="0" noProof="0" dirty="0">
                <a:ln>
                  <a:noFill/>
                </a:ln>
                <a:solidFill>
                  <a:srgbClr val="000000"/>
                </a:solidFill>
                <a:effectLst/>
                <a:uLnTx/>
                <a:uFillTx/>
                <a:latin typeface="Tekton Pro" panose="020F0603020208020904" pitchFamily="34" charset="0"/>
              </a:rPr>
              <a:t>S</a:t>
            </a:r>
            <a:r>
              <a:rPr kumimoji="0" lang="en-CA" sz="2800" b="0" i="0" u="none" strike="noStrike" kern="1200" cap="none" spc="0" normalizeH="0" baseline="0" noProof="0" dirty="0">
                <a:ln>
                  <a:noFill/>
                </a:ln>
                <a:solidFill>
                  <a:srgbClr val="000000"/>
                </a:solidFill>
                <a:effectLst/>
                <a:uLnTx/>
                <a:uFillTx/>
                <a:latin typeface="Tekton Pro" panose="020F0603020208020904" pitchFamily="34" charset="0"/>
              </a:rPr>
              <a:t>atellite</a:t>
            </a:r>
          </a:p>
        </p:txBody>
      </p:sp>
      <p:grpSp>
        <p:nvGrpSpPr>
          <p:cNvPr id="3" name="Group 2">
            <a:extLst>
              <a:ext uri="{FF2B5EF4-FFF2-40B4-BE49-F238E27FC236}">
                <a16:creationId xmlns:a16="http://schemas.microsoft.com/office/drawing/2014/main" id="{BE625AEE-5F9C-4CB6-8B7E-131E734317CA}"/>
              </a:ext>
            </a:extLst>
          </p:cNvPr>
          <p:cNvGrpSpPr/>
          <p:nvPr/>
        </p:nvGrpSpPr>
        <p:grpSpPr>
          <a:xfrm>
            <a:off x="3264665" y="382369"/>
            <a:ext cx="5124450" cy="4041855"/>
            <a:chOff x="3048001" y="895350"/>
            <a:chExt cx="5029200" cy="411914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895350"/>
              <a:ext cx="4953000" cy="36266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67B52A-E11D-46A9-97C4-B2329DC7D92E}"/>
                </a:ext>
              </a:extLst>
            </p:cNvPr>
            <p:cNvSpPr txBox="1"/>
            <p:nvPr/>
          </p:nvSpPr>
          <p:spPr>
            <a:xfrm>
              <a:off x="3962401" y="4522047"/>
              <a:ext cx="4114800"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E8EAE9"/>
                  </a:solidFill>
                  <a:effectLst/>
                  <a:uLnTx/>
                  <a:uFillTx/>
                  <a:latin typeface="Arial" charset="0"/>
                </a:rPr>
                <a:t>MIT KAVLI Institute for Astrophysics and Space Research</a:t>
              </a:r>
            </a:p>
          </p:txBody>
        </p:sp>
      </p:grpSp>
    </p:spTree>
    <p:extLst>
      <p:ext uri="{BB962C8B-B14F-4D97-AF65-F5344CB8AC3E}">
        <p14:creationId xmlns:p14="http://schemas.microsoft.com/office/powerpoint/2010/main" val="1109363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1D7A-A94B-444B-9F0F-4868DBEB4600}"/>
              </a:ext>
            </a:extLst>
          </p:cNvPr>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B70CE525-E663-43B4-B788-AD30A2A5C6C8}"/>
              </a:ext>
            </a:extLst>
          </p:cNvPr>
          <p:cNvGrpSpPr/>
          <p:nvPr/>
        </p:nvGrpSpPr>
        <p:grpSpPr>
          <a:xfrm>
            <a:off x="990600" y="0"/>
            <a:ext cx="6858000" cy="5219419"/>
            <a:chOff x="1064925" y="0"/>
            <a:chExt cx="6721763" cy="5143500"/>
          </a:xfrm>
        </p:grpSpPr>
        <p:pic>
          <p:nvPicPr>
            <p:cNvPr id="2050" name="Picture 2" descr="https://exoplanets.nasa.gov/system/internal_resources/details/original/873_TESS_Moon_sky.jpeg">
              <a:extLst>
                <a:ext uri="{FF2B5EF4-FFF2-40B4-BE49-F238E27FC236}">
                  <a16:creationId xmlns:a16="http://schemas.microsoft.com/office/drawing/2014/main" id="{C804ED49-BF2D-4F9A-8D05-C30DBB3FF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2" y="0"/>
              <a:ext cx="6429376"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011795-F32C-4D6D-8EEA-AA9F8EF6745C}"/>
                </a:ext>
              </a:extLst>
            </p:cNvPr>
            <p:cNvSpPr txBox="1"/>
            <p:nvPr/>
          </p:nvSpPr>
          <p:spPr>
            <a:xfrm rot="16200000">
              <a:off x="266313" y="3962297"/>
              <a:ext cx="1905000" cy="3077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E8EAE9"/>
                  </a:solidFill>
                  <a:effectLst/>
                  <a:uLnTx/>
                  <a:uFillTx/>
                  <a:latin typeface="Arial" charset="0"/>
                  <a:ea typeface="ＭＳ Ｐゴシック" charset="0"/>
                </a:rPr>
                <a:t>Credit: NASA/MIT/TESS</a:t>
              </a:r>
              <a:endParaRPr kumimoji="0" lang="en-US" sz="900" b="0" i="0" u="none" strike="noStrike" kern="1200" cap="none" spc="0" normalizeH="0" baseline="0" noProof="0" dirty="0">
                <a:ln>
                  <a:noFill/>
                </a:ln>
                <a:solidFill>
                  <a:srgbClr val="E8EAE9"/>
                </a:solidFill>
                <a:effectLst/>
                <a:uLnTx/>
                <a:uFillTx/>
                <a:latin typeface="Arial" charset="0"/>
              </a:endParaRPr>
            </a:p>
          </p:txBody>
        </p:sp>
      </p:grpSp>
    </p:spTree>
    <p:extLst>
      <p:ext uri="{BB962C8B-B14F-4D97-AF65-F5344CB8AC3E}">
        <p14:creationId xmlns:p14="http://schemas.microsoft.com/office/powerpoint/2010/main" val="142425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1" name="Google Shape;361;p8"/>
          <p:cNvSpPr txBox="1"/>
          <p:nvPr/>
        </p:nvSpPr>
        <p:spPr>
          <a:xfrm>
            <a:off x="5181600" y="4288626"/>
            <a:ext cx="22098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200">
                <a:solidFill>
                  <a:schemeClr val="dk1"/>
                </a:solidFill>
                <a:latin typeface="Arial"/>
                <a:ea typeface="Arial"/>
                <a:cs typeface="Arial"/>
                <a:sym typeface="Arial"/>
              </a:rPr>
              <a:t>CREDIT: Nicolle R. fuller/NSF</a:t>
            </a:r>
            <a:endParaRPr sz="1200">
              <a:solidFill>
                <a:schemeClr val="dk1"/>
              </a:solidFill>
              <a:latin typeface="Arial"/>
              <a:ea typeface="Arial"/>
              <a:cs typeface="Arial"/>
              <a:sym typeface="Arial"/>
            </a:endParaRPr>
          </a:p>
        </p:txBody>
      </p:sp>
      <p:pic>
        <p:nvPicPr>
          <p:cNvPr id="2" name="eso1907n">
            <a:hlinkClick r:id="" action="ppaction://media"/>
            <a:extLst>
              <a:ext uri="{FF2B5EF4-FFF2-40B4-BE49-F238E27FC236}">
                <a16:creationId xmlns:a16="http://schemas.microsoft.com/office/drawing/2014/main" id="{AD5894D6-9F53-44B2-B34D-B6B08F06E9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8940" y="765101"/>
            <a:ext cx="6096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2104" y="174635"/>
            <a:ext cx="417229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srgbClr val="000000"/>
                </a:solidFill>
                <a:effectLst/>
                <a:uLnTx/>
                <a:uFillTx/>
                <a:latin typeface="Tekton Pro" panose="020F0603020208020904" pitchFamily="34" charset="0"/>
                <a:ea typeface="+mn-ea"/>
                <a:cs typeface="+mn-cs"/>
              </a:rPr>
              <a:t>What to Watch for!</a:t>
            </a:r>
          </a:p>
        </p:txBody>
      </p:sp>
      <p:sp>
        <p:nvSpPr>
          <p:cNvPr id="5" name="TextBox 4"/>
          <p:cNvSpPr txBox="1"/>
          <p:nvPr/>
        </p:nvSpPr>
        <p:spPr>
          <a:xfrm>
            <a:off x="678058" y="991655"/>
            <a:ext cx="74160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Tekton Pro" panose="020F0603020208020904" pitchFamily="34" charset="0"/>
                <a:ea typeface="+mn-ea"/>
                <a:cs typeface="+mn-cs"/>
              </a:rPr>
              <a:t>JWST – Exoplanet Atmospheres</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68" y="1747121"/>
            <a:ext cx="3810000" cy="26574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TRAPPIST transit Hubble">
            <a:extLst>
              <a:ext uri="{FF2B5EF4-FFF2-40B4-BE49-F238E27FC236}">
                <a16:creationId xmlns:a16="http://schemas.microsoft.com/office/drawing/2014/main" id="{86A664D8-13C5-41B8-A833-3182AA985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21851"/>
            <a:ext cx="3619500" cy="26060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D31383-9E27-4B12-A55A-6F26D56642B5}"/>
              </a:ext>
            </a:extLst>
          </p:cNvPr>
          <p:cNvSpPr txBox="1"/>
          <p:nvPr/>
        </p:nvSpPr>
        <p:spPr>
          <a:xfrm>
            <a:off x="3276600" y="4440630"/>
            <a:ext cx="2626553" cy="523220"/>
          </a:xfrm>
          <a:prstGeom prst="rect">
            <a:avLst/>
          </a:prstGeom>
          <a:noFill/>
        </p:spPr>
        <p:txBody>
          <a:bodyPr wrap="none" rtlCol="0">
            <a:spAutoFit/>
          </a:bodyPr>
          <a:lstStyle/>
          <a:p>
            <a:r>
              <a:rPr lang="en-US" sz="2800" dirty="0">
                <a:solidFill>
                  <a:schemeClr val="tx1"/>
                </a:solidFill>
                <a:latin typeface="Tekton Pro" panose="020F0603020208020904" pitchFamily="34" charset="0"/>
              </a:rPr>
              <a:t>Launching 2021</a:t>
            </a:r>
          </a:p>
        </p:txBody>
      </p:sp>
    </p:spTree>
    <p:extLst>
      <p:ext uri="{BB962C8B-B14F-4D97-AF65-F5344CB8AC3E}">
        <p14:creationId xmlns:p14="http://schemas.microsoft.com/office/powerpoint/2010/main" val="650360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0039" y="121312"/>
            <a:ext cx="37795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000000"/>
                </a:solidFill>
                <a:effectLst/>
                <a:uLnTx/>
                <a:uFillTx/>
                <a:latin typeface="Tekton Pro" panose="020F0603020208020904" pitchFamily="34" charset="0"/>
                <a:ea typeface="+mn-ea"/>
                <a:cs typeface="+mn-cs"/>
              </a:rPr>
              <a:t>What to Watch for!</a:t>
            </a:r>
          </a:p>
        </p:txBody>
      </p:sp>
      <p:sp>
        <p:nvSpPr>
          <p:cNvPr id="5" name="TextBox 4"/>
          <p:cNvSpPr txBox="1"/>
          <p:nvPr/>
        </p:nvSpPr>
        <p:spPr>
          <a:xfrm>
            <a:off x="762000" y="875236"/>
            <a:ext cx="74160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Tekton Pro" panose="020F0603020208020904" pitchFamily="34" charset="0"/>
                <a:ea typeface="+mn-ea"/>
                <a:cs typeface="+mn-cs"/>
              </a:rPr>
              <a:t>CHEOPS– Exoplanets</a:t>
            </a:r>
          </a:p>
        </p:txBody>
      </p:sp>
      <p:pic>
        <p:nvPicPr>
          <p:cNvPr id="2050" name="Picture 2" descr="http://sci.esa.int/science-e-media/img/70/CHEOPS_BEAUTY_FRONT_gradient_6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10804"/>
            <a:ext cx="2886075" cy="2886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xoplanet telescopes cheo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29161"/>
            <a:ext cx="4343400" cy="2443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DC7FF4-2837-4F71-A384-A1A2185C2F58}"/>
              </a:ext>
            </a:extLst>
          </p:cNvPr>
          <p:cNvSpPr txBox="1"/>
          <p:nvPr/>
        </p:nvSpPr>
        <p:spPr>
          <a:xfrm>
            <a:off x="1092450" y="4590960"/>
            <a:ext cx="2500108" cy="523220"/>
          </a:xfrm>
          <a:prstGeom prst="rect">
            <a:avLst/>
          </a:prstGeom>
          <a:noFill/>
        </p:spPr>
        <p:txBody>
          <a:bodyPr wrap="none" rtlCol="0">
            <a:spAutoFit/>
          </a:bodyPr>
          <a:lstStyle/>
          <a:p>
            <a:r>
              <a:rPr lang="en-US" sz="2800" dirty="0">
                <a:solidFill>
                  <a:schemeClr val="tx1"/>
                </a:solidFill>
                <a:latin typeface="Tekton Pro" panose="020F0603020208020904" pitchFamily="34" charset="0"/>
              </a:rPr>
              <a:t>November</a:t>
            </a:r>
            <a:r>
              <a:rPr lang="en-US" sz="2400" dirty="0">
                <a:solidFill>
                  <a:schemeClr val="tx1"/>
                </a:solidFill>
                <a:latin typeface="Tekton Pro" panose="020F0603020208020904" pitchFamily="34" charset="0"/>
              </a:rPr>
              <a:t> 2019</a:t>
            </a:r>
          </a:p>
        </p:txBody>
      </p:sp>
    </p:spTree>
    <p:extLst>
      <p:ext uri="{BB962C8B-B14F-4D97-AF65-F5344CB8AC3E}">
        <p14:creationId xmlns:p14="http://schemas.microsoft.com/office/powerpoint/2010/main" val="403453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906462"/>
          </a:xfrm>
        </p:spPr>
        <p:txBody>
          <a:bodyPr/>
          <a:lstStyle/>
          <a:p>
            <a:r>
              <a:rPr lang="en-CA" dirty="0" err="1">
                <a:latin typeface="Tekton Pro" panose="020F0603020208020904" pitchFamily="34" charset="0"/>
              </a:rPr>
              <a:t>eROSITA</a:t>
            </a:r>
            <a:r>
              <a:rPr lang="en-CA" dirty="0">
                <a:latin typeface="Tekton Pro" panose="020F0603020208020904" pitchFamily="34" charset="0"/>
              </a:rPr>
              <a:t> X-Ray Telescope</a:t>
            </a:r>
            <a:br>
              <a:rPr lang="en-CA" dirty="0">
                <a:latin typeface="Tekton Pro" panose="020F0603020208020904" pitchFamily="34" charset="0"/>
              </a:rPr>
            </a:br>
            <a:r>
              <a:rPr lang="en-CA" sz="2400" dirty="0">
                <a:latin typeface="Tekton Pro" panose="020F0603020208020904" pitchFamily="34" charset="0"/>
              </a:rPr>
              <a:t>First Images Revealed Oct </a:t>
            </a:r>
            <a:r>
              <a:rPr lang="en-CA" sz="2200" dirty="0">
                <a:latin typeface="Tekton Pro" panose="020F0603020208020904" pitchFamily="34" charset="0"/>
              </a:rPr>
              <a:t>22, 2019</a:t>
            </a:r>
            <a:r>
              <a:rPr lang="en-CA" sz="2400" dirty="0">
                <a:latin typeface="Tekton Pro" panose="020F0603020208020904" pitchFamily="34" charset="0"/>
              </a:rPr>
              <a:t> at Max Planck Institute</a:t>
            </a:r>
            <a:endParaRPr lang="en-US" dirty="0">
              <a:latin typeface="Tekton Pro" panose="020F0603020208020904" pitchFamily="34" charset="0"/>
            </a:endParaRPr>
          </a:p>
        </p:txBody>
      </p:sp>
      <p:sp>
        <p:nvSpPr>
          <p:cNvPr id="8" name="Rectangle 7"/>
          <p:cNvSpPr>
            <a:spLocks noChangeArrowheads="1"/>
          </p:cNvSpPr>
          <p:nvPr/>
        </p:nvSpPr>
        <p:spPr bwMode="auto">
          <a:xfrm>
            <a:off x="342900" y="4246770"/>
            <a:ext cx="845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Tekton Pro" panose="020F0603020208020904" pitchFamily="34" charset="0"/>
              </a:rPr>
              <a:t>(Image credit: T. </a:t>
            </a:r>
            <a:r>
              <a:rPr kumimoji="0" lang="en-US" altLang="en-US" sz="1200" b="0" i="0" u="none" strike="noStrike" cap="none" normalizeH="0" baseline="0" dirty="0" err="1">
                <a:ln>
                  <a:noFill/>
                </a:ln>
                <a:solidFill>
                  <a:schemeClr val="bg1"/>
                </a:solidFill>
                <a:effectLst/>
                <a:latin typeface="Tekton Pro" panose="020F0603020208020904" pitchFamily="34" charset="0"/>
              </a:rPr>
              <a:t>Reiprich</a:t>
            </a:r>
            <a:r>
              <a:rPr kumimoji="0" lang="en-US" altLang="en-US" sz="1200" b="0" i="0" u="none" strike="noStrike" cap="none" normalizeH="0" baseline="0" dirty="0">
                <a:ln>
                  <a:noFill/>
                </a:ln>
                <a:solidFill>
                  <a:schemeClr val="bg1"/>
                </a:solidFill>
                <a:effectLst/>
                <a:latin typeface="Tekton Pro" panose="020F0603020208020904" pitchFamily="34" charset="0"/>
              </a:rPr>
              <a:t> (University of Bonn), M. Ramos-Ceja (MPE), F. </a:t>
            </a:r>
            <a:r>
              <a:rPr kumimoji="0" lang="en-US" altLang="en-US" sz="1200" b="0" i="0" u="none" strike="noStrike" cap="none" normalizeH="0" baseline="0" dirty="0" err="1">
                <a:ln>
                  <a:noFill/>
                </a:ln>
                <a:solidFill>
                  <a:schemeClr val="bg1"/>
                </a:solidFill>
                <a:effectLst/>
                <a:latin typeface="Tekton Pro" panose="020F0603020208020904" pitchFamily="34" charset="0"/>
              </a:rPr>
              <a:t>Pacaud</a:t>
            </a:r>
            <a:r>
              <a:rPr kumimoji="0" lang="en-US" altLang="en-US" sz="1200" b="0" i="0" u="none" strike="noStrike" cap="none" normalizeH="0" baseline="0" dirty="0">
                <a:ln>
                  <a:noFill/>
                </a:ln>
                <a:solidFill>
                  <a:schemeClr val="bg1"/>
                </a:solidFill>
                <a:effectLst/>
                <a:latin typeface="Tekton Pro" panose="020F0603020208020904" pitchFamily="34" charset="0"/>
              </a:rPr>
              <a:t> (University of Bonn), D. Eckert (University of Geneva), J. Sanders (MPE), N. Ota (University of Bonn), E. Bulbul (MPE), V. </a:t>
            </a:r>
            <a:r>
              <a:rPr kumimoji="0" lang="en-US" altLang="en-US" sz="1200" b="0" i="0" u="none" strike="noStrike" cap="none" normalizeH="0" baseline="0" dirty="0" err="1">
                <a:ln>
                  <a:noFill/>
                </a:ln>
                <a:solidFill>
                  <a:schemeClr val="bg1"/>
                </a:solidFill>
                <a:effectLst/>
                <a:latin typeface="Tekton Pro" panose="020F0603020208020904" pitchFamily="34" charset="0"/>
              </a:rPr>
              <a:t>Ghirardini</a:t>
            </a:r>
            <a:r>
              <a:rPr kumimoji="0" lang="en-US" altLang="en-US" sz="1200" b="0" i="0" u="none" strike="noStrike" cap="none" normalizeH="0" baseline="0" dirty="0">
                <a:ln>
                  <a:noFill/>
                </a:ln>
                <a:solidFill>
                  <a:schemeClr val="bg1"/>
                </a:solidFill>
                <a:effectLst/>
                <a:latin typeface="Tekton Pro" panose="020F0603020208020904" pitchFamily="34" charset="0"/>
              </a:rPr>
              <a:t> (MPE), MPE/IKI)</a:t>
            </a:r>
          </a:p>
        </p:txBody>
      </p:sp>
      <p:sp>
        <p:nvSpPr>
          <p:cNvPr id="9" name="AutoShape 8" descr="This image from eROSITA shows A3391/3395, two interacting galaxy clusters that are 800 million light-years from Earth. This image was created with exposures from all seven of the telescope's mirror modules; the images were taken between Oct. 17 TKTK"/>
          <p:cNvSpPr>
            <a:spLocks noChangeAspect="1" noChangeArrowheads="1"/>
          </p:cNvSpPr>
          <p:nvPr/>
        </p:nvSpPr>
        <p:spPr bwMode="auto">
          <a:xfrm>
            <a:off x="134938"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s://cdn.mos.cms.futurecdn.net/4Ri5TuAaXG8uH4v4sP6hB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665304"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21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E24A-FDD7-4454-A36D-1F8D94C209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6BD85-DE41-4333-87BD-24A2975E87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5F098DA-1294-4474-8FF6-1D2BBE8A33EE}"/>
              </a:ext>
            </a:extLst>
          </p:cNvPr>
          <p:cNvPicPr>
            <a:picLocks noChangeAspect="1"/>
          </p:cNvPicPr>
          <p:nvPr/>
        </p:nvPicPr>
        <p:blipFill>
          <a:blip r:embed="rId2"/>
          <a:stretch>
            <a:fillRect/>
          </a:stretch>
        </p:blipFill>
        <p:spPr>
          <a:xfrm>
            <a:off x="304800" y="0"/>
            <a:ext cx="7892995" cy="5143500"/>
          </a:xfrm>
          <a:prstGeom prst="rect">
            <a:avLst/>
          </a:prstGeom>
        </p:spPr>
      </p:pic>
      <p:sp>
        <p:nvSpPr>
          <p:cNvPr id="5" name="TextBox 4">
            <a:extLst>
              <a:ext uri="{FF2B5EF4-FFF2-40B4-BE49-F238E27FC236}">
                <a16:creationId xmlns:a16="http://schemas.microsoft.com/office/drawing/2014/main" id="{03DFAF52-2668-499A-91A2-01C60BC3D96C}"/>
              </a:ext>
            </a:extLst>
          </p:cNvPr>
          <p:cNvSpPr txBox="1"/>
          <p:nvPr/>
        </p:nvSpPr>
        <p:spPr>
          <a:xfrm>
            <a:off x="3581400" y="4428195"/>
            <a:ext cx="4043094" cy="523220"/>
          </a:xfrm>
          <a:prstGeom prst="rect">
            <a:avLst/>
          </a:prstGeom>
          <a:noFill/>
        </p:spPr>
        <p:txBody>
          <a:bodyPr wrap="none" rtlCol="0">
            <a:spAutoFit/>
          </a:bodyPr>
          <a:lstStyle/>
          <a:p>
            <a:r>
              <a:rPr lang="en-US" sz="2800" dirty="0">
                <a:solidFill>
                  <a:schemeClr val="tx1"/>
                </a:solidFill>
                <a:latin typeface="Century Gothic" panose="020B0502020202020204" pitchFamily="34" charset="0"/>
              </a:rPr>
              <a:t>quantumtocosmos.ca</a:t>
            </a:r>
          </a:p>
        </p:txBody>
      </p:sp>
    </p:spTree>
    <p:extLst>
      <p:ext uri="{BB962C8B-B14F-4D97-AF65-F5344CB8AC3E}">
        <p14:creationId xmlns:p14="http://schemas.microsoft.com/office/powerpoint/2010/main" val="296595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330" y="484993"/>
            <a:ext cx="6172200" cy="434579"/>
          </a:xfrm>
        </p:spPr>
        <p:txBody>
          <a:bodyPr>
            <a:noAutofit/>
          </a:bodyPr>
          <a:lstStyle/>
          <a:p>
            <a:r>
              <a:rPr lang="en-US" sz="3600" b="0" dirty="0">
                <a:latin typeface="Tekton Pro" panose="020F0603020208020904" pitchFamily="34" charset="0"/>
              </a:rPr>
              <a:t>PI Resource Centre</a:t>
            </a:r>
          </a:p>
        </p:txBody>
      </p:sp>
      <p:sp>
        <p:nvSpPr>
          <p:cNvPr id="6" name="TextBox 5"/>
          <p:cNvSpPr txBox="1"/>
          <p:nvPr/>
        </p:nvSpPr>
        <p:spPr>
          <a:xfrm>
            <a:off x="1685752" y="3785650"/>
            <a:ext cx="6074099" cy="507831"/>
          </a:xfrm>
          <a:prstGeom prst="rect">
            <a:avLst/>
          </a:prstGeom>
          <a:noFill/>
        </p:spPr>
        <p:txBody>
          <a:bodyPr wrap="none" rtlCol="0">
            <a:spAutoFit/>
          </a:bodyPr>
          <a:lstStyle/>
          <a:p>
            <a:pPr defTabSz="685800" fontAlgn="auto">
              <a:spcBef>
                <a:spcPts val="0"/>
              </a:spcBef>
              <a:spcAft>
                <a:spcPts val="0"/>
              </a:spcAft>
            </a:pPr>
            <a:r>
              <a:rPr lang="en-US" sz="2700" kern="0" dirty="0">
                <a:solidFill>
                  <a:srgbClr val="000000"/>
                </a:solidFill>
                <a:latin typeface="Tekton Pro" panose="020F0603020208020904" pitchFamily="34" charset="0"/>
                <a:hlinkClick r:id="rId3"/>
              </a:rPr>
              <a:t>https://resources.perimeterinstitute.ca/</a:t>
            </a:r>
            <a:endParaRPr lang="en-US" sz="2700" kern="0" dirty="0">
              <a:solidFill>
                <a:srgbClr val="000000"/>
              </a:solidFill>
              <a:latin typeface="Tekton Pro" panose="020F0603020208020904" pitchFamily="34" charset="0"/>
            </a:endParaRPr>
          </a:p>
        </p:txBody>
      </p:sp>
      <p:pic>
        <p:nvPicPr>
          <p:cNvPr id="5" name="Picture 4"/>
          <p:cNvPicPr>
            <a:picLocks noChangeAspect="1"/>
          </p:cNvPicPr>
          <p:nvPr/>
        </p:nvPicPr>
        <p:blipFill>
          <a:blip r:embed="rId4"/>
          <a:stretch>
            <a:fillRect/>
          </a:stretch>
        </p:blipFill>
        <p:spPr>
          <a:xfrm>
            <a:off x="3032767" y="1284548"/>
            <a:ext cx="3132534" cy="2146296"/>
          </a:xfrm>
          <a:prstGeom prst="rect">
            <a:avLst/>
          </a:prstGeom>
        </p:spPr>
      </p:pic>
    </p:spTree>
    <p:extLst>
      <p:ext uri="{BB962C8B-B14F-4D97-AF65-F5344CB8AC3E}">
        <p14:creationId xmlns:p14="http://schemas.microsoft.com/office/powerpoint/2010/main" val="340571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135246" y="1254950"/>
            <a:ext cx="6858000" cy="3439988"/>
          </a:xfrm>
        </p:spPr>
        <p:txBody>
          <a:bodyPr vert="horz" lIns="91440" tIns="45720" rIns="91440" bIns="45720" rtlCol="0" anchor="t">
            <a:normAutofit/>
          </a:bodyPr>
          <a:lstStyle/>
          <a:p>
            <a:pPr marL="0" indent="0" algn="ctr">
              <a:buNone/>
            </a:pPr>
            <a:r>
              <a:rPr lang="en-CA" sz="3200" dirty="0">
                <a:solidFill>
                  <a:schemeClr val="tx1"/>
                </a:solidFill>
                <a:latin typeface="Tekton Pro"/>
              </a:rPr>
              <a:t>Dave Fish</a:t>
            </a:r>
            <a:endParaRPr lang="en-US" sz="3200">
              <a:solidFill>
                <a:schemeClr val="tx1"/>
              </a:solidFill>
            </a:endParaRPr>
          </a:p>
          <a:p>
            <a:pPr marL="0" indent="0" algn="ctr">
              <a:buNone/>
            </a:pPr>
            <a:r>
              <a:rPr lang="en-CA" sz="2000" dirty="0">
                <a:solidFill>
                  <a:schemeClr val="tx1"/>
                </a:solidFill>
                <a:latin typeface="Tekton Pro"/>
              </a:rPr>
              <a:t>PI Teacher-in-Residence Emeritus</a:t>
            </a:r>
            <a:endParaRPr lang="en-CA" sz="2000">
              <a:solidFill>
                <a:schemeClr val="tx1"/>
              </a:solidFill>
            </a:endParaRPr>
          </a:p>
          <a:p>
            <a:pPr marL="0" indent="0" algn="ctr">
              <a:buNone/>
            </a:pPr>
            <a:r>
              <a:rPr lang="en-US" sz="2000" dirty="0">
                <a:solidFill>
                  <a:schemeClr val="tx1"/>
                </a:solidFill>
                <a:latin typeface="Tekton Pro"/>
                <a:hlinkClick r:id="rId3"/>
              </a:rPr>
              <a:t>dfish@perimeterinstitute.ca</a:t>
            </a:r>
            <a:endParaRPr lang="en-US" sz="2000" dirty="0">
              <a:solidFill>
                <a:schemeClr val="tx1"/>
              </a:solidFill>
              <a:latin typeface="Tekton Pro"/>
            </a:endParaRPr>
          </a:p>
          <a:p>
            <a:pPr marL="0" indent="0" algn="ctr">
              <a:buNone/>
            </a:pPr>
            <a:r>
              <a:rPr lang="en-US" sz="2000" dirty="0">
                <a:solidFill>
                  <a:schemeClr val="tx1"/>
                </a:solidFill>
                <a:latin typeface="Tekton Pro"/>
              </a:rPr>
              <a:t>@</a:t>
            </a:r>
            <a:r>
              <a:rPr lang="en-US" sz="2000" dirty="0" err="1">
                <a:solidFill>
                  <a:schemeClr val="tx1"/>
                </a:solidFill>
                <a:latin typeface="Tekton Pro"/>
              </a:rPr>
              <a:t>DaveFishPI</a:t>
            </a:r>
            <a:endParaRPr lang="en-US" sz="2000" dirty="0">
              <a:solidFill>
                <a:schemeClr val="tx1"/>
              </a:solidFill>
              <a:latin typeface="Tekton Pro"/>
            </a:endParaRPr>
          </a:p>
          <a:p>
            <a:pPr marL="0" indent="0" algn="ctr">
              <a:buNone/>
            </a:pPr>
            <a:endParaRPr lang="en-US" sz="1600" dirty="0">
              <a:latin typeface="Tekton Pro"/>
            </a:endParaRPr>
          </a:p>
          <a:p>
            <a:pPr marL="0" indent="0" algn="ctr">
              <a:buNone/>
            </a:pPr>
            <a:r>
              <a:rPr lang="en-US" sz="3200" dirty="0">
                <a:latin typeface="Tekton Pro"/>
                <a:cs typeface="Century Gothic"/>
              </a:rPr>
              <a:t>Olga </a:t>
            </a:r>
            <a:r>
              <a:rPr lang="en-US" sz="3200" dirty="0" err="1">
                <a:latin typeface="Tekton Pro"/>
                <a:cs typeface="Century Gothic"/>
              </a:rPr>
              <a:t>Michalopoulos</a:t>
            </a:r>
            <a:endParaRPr lang="en-US" sz="3200" dirty="0">
              <a:latin typeface="Tekton Pro"/>
              <a:cs typeface="Century Gothic"/>
            </a:endParaRPr>
          </a:p>
          <a:p>
            <a:pPr marL="0" indent="0" algn="ctr">
              <a:buNone/>
            </a:pPr>
            <a:r>
              <a:rPr lang="en-US" sz="2000" dirty="0">
                <a:latin typeface="Tekton Pro"/>
                <a:cs typeface="Century Gothic"/>
              </a:rPr>
              <a:t>PI Teacher Network Lead for Greece</a:t>
            </a:r>
            <a:endParaRPr lang="en-US" sz="2000"/>
          </a:p>
          <a:p>
            <a:pPr marL="0" indent="0" algn="ctr">
              <a:buNone/>
            </a:pPr>
            <a:r>
              <a:rPr lang="en-US" sz="2000" dirty="0">
                <a:latin typeface="Tekton Pro"/>
                <a:cs typeface="Century Gothic"/>
                <a:hlinkClick r:id="rId4"/>
              </a:rPr>
              <a:t>omichalopoulos@gmail.com</a:t>
            </a:r>
            <a:endParaRPr lang="en-US" sz="2000">
              <a:latin typeface="Tekton Pro"/>
              <a:cs typeface="Century Gothic"/>
            </a:endParaRPr>
          </a:p>
          <a:p>
            <a:pPr marL="0" indent="0" algn="ctr">
              <a:buNone/>
            </a:pPr>
            <a:endParaRPr lang="en-US" sz="2400" dirty="0">
              <a:latin typeface="Tekton Pro" panose="020F0603020208020904" pitchFamily="34" charset="0"/>
              <a:cs typeface="Century Gothic"/>
            </a:endParaRPr>
          </a:p>
          <a:p>
            <a:pPr marL="0" indent="0" algn="ctr">
              <a:buNone/>
            </a:pPr>
            <a:endParaRPr lang="en-US" sz="1800" dirty="0">
              <a:latin typeface="Century Gothic"/>
              <a:cs typeface="Century Gothic"/>
            </a:endParaRPr>
          </a:p>
          <a:p>
            <a:pPr marL="0" indent="0" algn="ctr">
              <a:buNone/>
            </a:pPr>
            <a:endParaRPr lang="en-US" sz="1800" dirty="0">
              <a:latin typeface="Century Gothic"/>
              <a:cs typeface="Century Gothic"/>
            </a:endParaRPr>
          </a:p>
          <a:p>
            <a:pPr marL="0" indent="0" algn="ctr">
              <a:buNone/>
            </a:pPr>
            <a:endParaRPr lang="en-US" sz="1800" dirty="0">
              <a:latin typeface="Century Gothic"/>
              <a:cs typeface="Century Gothic"/>
            </a:endParaRPr>
          </a:p>
        </p:txBody>
      </p:sp>
      <p:sp>
        <p:nvSpPr>
          <p:cNvPr id="8" name="Title 2"/>
          <p:cNvSpPr txBox="1">
            <a:spLocks/>
          </p:cNvSpPr>
          <p:nvPr/>
        </p:nvSpPr>
        <p:spPr bwMode="auto">
          <a:xfrm>
            <a:off x="1135246" y="347213"/>
            <a:ext cx="6858000" cy="745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pPr defTabSz="685800"/>
            <a:r>
              <a:rPr lang="en-CA" sz="4000" kern="0" dirty="0">
                <a:solidFill>
                  <a:srgbClr val="000000"/>
                </a:solidFill>
                <a:latin typeface="Tekton Pro"/>
              </a:rPr>
              <a:t>Thank You! – </a:t>
            </a:r>
            <a:r>
              <a:rPr lang="el-GR" sz="4000" kern="0" dirty="0">
                <a:solidFill>
                  <a:srgbClr val="0000CC"/>
                </a:solidFill>
                <a:latin typeface="Tekton Pro" panose="020F0603020208020904" pitchFamily="34" charset="0"/>
              </a:rPr>
              <a:t>Ευχαριστώ!!</a:t>
            </a:r>
            <a:endParaRPr lang="en-CA" sz="4000" kern="0">
              <a:solidFill>
                <a:srgbClr val="0000CC"/>
              </a:solidFill>
              <a:latin typeface="Tekton Pro"/>
            </a:endParaRPr>
          </a:p>
        </p:txBody>
      </p:sp>
    </p:spTree>
    <p:extLst>
      <p:ext uri="{BB962C8B-B14F-4D97-AF65-F5344CB8AC3E}">
        <p14:creationId xmlns:p14="http://schemas.microsoft.com/office/powerpoint/2010/main" val="108231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94B5-6457-4C00-B741-9C7C047C43CE}"/>
              </a:ext>
            </a:extLst>
          </p:cNvPr>
          <p:cNvSpPr>
            <a:spLocks noGrp="1"/>
          </p:cNvSpPr>
          <p:nvPr>
            <p:ph type="title"/>
          </p:nvPr>
        </p:nvSpPr>
        <p:spPr>
          <a:xfrm>
            <a:off x="1493658" y="133350"/>
            <a:ext cx="6172200" cy="1110422"/>
          </a:xfrm>
        </p:spPr>
        <p:txBody>
          <a:bodyPr>
            <a:noAutofit/>
          </a:bodyPr>
          <a:lstStyle/>
          <a:p>
            <a:pPr algn="ctr"/>
            <a:r>
              <a:rPr lang="en-US" sz="3300" dirty="0">
                <a:latin typeface="Tekton Pro" panose="020F0603020208020904" pitchFamily="34" charset="0"/>
              </a:rPr>
              <a:t>The shadow is formed by the rays of light that are NOT escaping</a:t>
            </a:r>
            <a:endParaRPr lang="en-CA" sz="3300" dirty="0">
              <a:latin typeface="Tekton Pro" panose="020F0603020208020904" pitchFamily="34" charset="0"/>
            </a:endParaRPr>
          </a:p>
        </p:txBody>
      </p:sp>
      <p:pic>
        <p:nvPicPr>
          <p:cNvPr id="3074" name="Picture 2" descr="æå½±ç1">
            <a:extLst>
              <a:ext uri="{FF2B5EF4-FFF2-40B4-BE49-F238E27FC236}">
                <a16:creationId xmlns:a16="http://schemas.microsoft.com/office/drawing/2014/main" id="{0AA746DE-2B38-4EDB-9F6F-CD1554262D37}"/>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l="15263" t="-1" r="12363" b="-663"/>
          <a:stretch/>
        </p:blipFill>
        <p:spPr bwMode="auto">
          <a:xfrm rot="16200000">
            <a:off x="2986860" y="22552"/>
            <a:ext cx="3185796" cy="5907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859927" y="4709261"/>
            <a:ext cx="865764" cy="286715"/>
          </a:xfrm>
          <a:prstGeom prst="rect">
            <a:avLst/>
          </a:prstGeom>
        </p:spPr>
      </p:pic>
    </p:spTree>
    <p:extLst>
      <p:ext uri="{BB962C8B-B14F-4D97-AF65-F5344CB8AC3E}">
        <p14:creationId xmlns:p14="http://schemas.microsoft.com/office/powerpoint/2010/main" val="88926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heel(1)">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53F5-130C-4AE5-9E86-C20690B5E03C}"/>
              </a:ext>
            </a:extLst>
          </p:cNvPr>
          <p:cNvSpPr>
            <a:spLocks noGrp="1"/>
          </p:cNvSpPr>
          <p:nvPr>
            <p:ph type="title"/>
          </p:nvPr>
        </p:nvSpPr>
        <p:spPr/>
        <p:txBody>
          <a:bodyPr/>
          <a:lstStyle/>
          <a:p>
            <a:r>
              <a:rPr lang="en-US" sz="3600" dirty="0">
                <a:latin typeface="Tekton Pro" panose="020F0603020208020904" pitchFamily="34" charset="0"/>
              </a:rPr>
              <a:t>The shadow is NOT the event horizon</a:t>
            </a:r>
            <a:endParaRPr lang="en-CA" sz="3600" dirty="0">
              <a:latin typeface="Tekton Pro" panose="020F0603020208020904" pitchFamily="34" charset="0"/>
            </a:endParaRPr>
          </a:p>
        </p:txBody>
      </p:sp>
      <p:sp>
        <p:nvSpPr>
          <p:cNvPr id="4" name="AutoShape 6" descr="Formation of multiple images of the same source by gravitational lensing in vacuum. The left picture shows a general geometry of the problem and trajectories of the light rays. The right picture demonstrates the positions of images at the observer's sky. A dashed circle is the Einstein-Chwolson ring.">
            <a:extLst>
              <a:ext uri="{FF2B5EF4-FFF2-40B4-BE49-F238E27FC236}">
                <a16:creationId xmlns:a16="http://schemas.microsoft.com/office/drawing/2014/main" id="{6A17F373-14FA-4085-A3D9-A122AD4572AC}"/>
              </a:ext>
            </a:extLst>
          </p:cNvPr>
          <p:cNvSpPr>
            <a:spLocks noChangeAspect="1" noChangeArrowheads="1"/>
          </p:cNvSpPr>
          <p:nvPr/>
        </p:nvSpPr>
        <p:spPr bwMode="auto">
          <a:xfrm>
            <a:off x="2133600" y="3333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E8EAE9"/>
              </a:solidFill>
              <a:effectLst/>
              <a:uLnTx/>
              <a:uFillTx/>
              <a:latin typeface="Arial" charset="0"/>
            </a:endParaRPr>
          </a:p>
        </p:txBody>
      </p:sp>
      <p:sp>
        <p:nvSpPr>
          <p:cNvPr id="5" name="AutoShape 8" descr="Formation of multiple images of the same source by gravitational lensing in vacuum. The left picture shows a general geometry of the problem and trajectories of the light rays. The right picture demonstrates the positions of images at the observer's sky. A dashed circle is the Einstein-Chwolson ring.">
            <a:extLst>
              <a:ext uri="{FF2B5EF4-FFF2-40B4-BE49-F238E27FC236}">
                <a16:creationId xmlns:a16="http://schemas.microsoft.com/office/drawing/2014/main" id="{8A797F99-9B3C-452E-A7E6-CAF5ECF5C8B8}"/>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E8EAE9"/>
              </a:solidFill>
              <a:effectLst/>
              <a:uLnTx/>
              <a:uFillTx/>
              <a:latin typeface="Arial" charset="0"/>
            </a:endParaRPr>
          </a:p>
        </p:txBody>
      </p:sp>
      <p:grpSp>
        <p:nvGrpSpPr>
          <p:cNvPr id="6" name="Group 5">
            <a:extLst>
              <a:ext uri="{FF2B5EF4-FFF2-40B4-BE49-F238E27FC236}">
                <a16:creationId xmlns:a16="http://schemas.microsoft.com/office/drawing/2014/main" id="{55D13D08-92E3-44AC-8A74-BB54D00C8C92}"/>
              </a:ext>
            </a:extLst>
          </p:cNvPr>
          <p:cNvGrpSpPr/>
          <p:nvPr/>
        </p:nvGrpSpPr>
        <p:grpSpPr>
          <a:xfrm>
            <a:off x="1275876" y="971550"/>
            <a:ext cx="6900026" cy="4056171"/>
            <a:chOff x="1275876" y="971550"/>
            <a:chExt cx="6900026" cy="4056171"/>
          </a:xfrm>
        </p:grpSpPr>
        <p:pic>
          <p:nvPicPr>
            <p:cNvPr id="1028" name="Picture 4" descr="The shadow is bigger than just an image of black hole horizon.">
              <a:extLst>
                <a:ext uri="{FF2B5EF4-FFF2-40B4-BE49-F238E27FC236}">
                  <a16:creationId xmlns:a16="http://schemas.microsoft.com/office/drawing/2014/main" id="{CBA6CBFB-D8C6-4F80-9FD8-68682FF0D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876" y="971550"/>
              <a:ext cx="6592248" cy="4056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02B2A5A-3EA2-486F-9B4B-9729914C737A}"/>
                </a:ext>
              </a:extLst>
            </p:cNvPr>
            <p:cNvSpPr txBox="1"/>
            <p:nvPr/>
          </p:nvSpPr>
          <p:spPr>
            <a:xfrm rot="16200000">
              <a:off x="6366965" y="3218783"/>
              <a:ext cx="3310098" cy="307777"/>
            </a:xfrm>
            <a:prstGeom prst="rect">
              <a:avLst/>
            </a:prstGeom>
            <a:noFill/>
          </p:spPr>
          <p:txBody>
            <a:bodyPr wrap="square" rtlCol="0">
              <a:spAutoFit/>
            </a:bodyPr>
            <a:lstStyle/>
            <a:p>
              <a:r>
                <a:rPr lang="en-CA" sz="1400" dirty="0" err="1">
                  <a:solidFill>
                    <a:schemeClr val="tx1"/>
                  </a:solidFill>
                </a:rPr>
                <a:t>Bisnovatyi</a:t>
              </a:r>
              <a:r>
                <a:rPr lang="en-CA" sz="1400" dirty="0">
                  <a:solidFill>
                    <a:schemeClr val="tx1"/>
                  </a:solidFill>
                </a:rPr>
                <a:t>-Kogan &amp; </a:t>
              </a:r>
              <a:r>
                <a:rPr lang="en-CA" sz="1400" dirty="0" err="1">
                  <a:solidFill>
                    <a:schemeClr val="tx1"/>
                  </a:solidFill>
                </a:rPr>
                <a:t>Tsupko</a:t>
              </a:r>
              <a:endParaRPr lang="en-CA" sz="1400" dirty="0">
                <a:solidFill>
                  <a:schemeClr val="tx1"/>
                </a:solidFill>
              </a:endParaRPr>
            </a:p>
          </p:txBody>
        </p:sp>
      </p:grpSp>
    </p:spTree>
    <p:extLst>
      <p:ext uri="{BB962C8B-B14F-4D97-AF65-F5344CB8AC3E}">
        <p14:creationId xmlns:p14="http://schemas.microsoft.com/office/powerpoint/2010/main" val="26048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17C4-F789-46AD-A926-C591228D2D93}"/>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BC497889-8911-4A32-93DF-5178D195D7D1}"/>
              </a:ext>
            </a:extLst>
          </p:cNvPr>
          <p:cNvPicPr>
            <a:picLocks noGrp="1" noChangeAspect="1"/>
          </p:cNvPicPr>
          <p:nvPr>
            <p:ph idx="1"/>
          </p:nvPr>
        </p:nvPicPr>
        <p:blipFill rotWithShape="1">
          <a:blip r:embed="rId3"/>
          <a:srcRect l="15182" t="11712" r="15054" b="17775"/>
          <a:stretch/>
        </p:blipFill>
        <p:spPr>
          <a:xfrm>
            <a:off x="-83457" y="-118039"/>
            <a:ext cx="9227458" cy="5432989"/>
          </a:xfrm>
        </p:spPr>
      </p:pic>
    </p:spTree>
    <p:extLst>
      <p:ext uri="{BB962C8B-B14F-4D97-AF65-F5344CB8AC3E}">
        <p14:creationId xmlns:p14="http://schemas.microsoft.com/office/powerpoint/2010/main" val="266298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Arial"/>
        <a:ea typeface="MS Pゴシック"/>
        <a:cs typeface=""/>
      </a:majorFont>
      <a:minorFont>
        <a:latin typeface="Arial"/>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ue Horizon">
  <a:themeElements>
    <a:clrScheme name="">
      <a:dk1>
        <a:srgbClr val="808080"/>
      </a:dk1>
      <a:lt1>
        <a:srgbClr val="FFFFFF"/>
      </a:lt1>
      <a:dk2>
        <a:srgbClr val="000000"/>
      </a:dk2>
      <a:lt2>
        <a:srgbClr val="009DDC"/>
      </a:lt2>
      <a:accent1>
        <a:srgbClr val="99CCFF"/>
      </a:accent1>
      <a:accent2>
        <a:srgbClr val="CCCCFF"/>
      </a:accent2>
      <a:accent3>
        <a:srgbClr val="AAAAAA"/>
      </a:accent3>
      <a:accent4>
        <a:srgbClr val="DADADA"/>
      </a:accent4>
      <a:accent5>
        <a:srgbClr val="CAE2FF"/>
      </a:accent5>
      <a:accent6>
        <a:srgbClr val="B9B9E7"/>
      </a:accent6>
      <a:hlink>
        <a:srgbClr val="3333CC"/>
      </a:hlink>
      <a:folHlink>
        <a:srgbClr val="AF67FF"/>
      </a:folHlink>
    </a:clrScheme>
    <a:fontScheme name="Blue Horizon">
      <a:majorFont>
        <a:latin typeface="Arial"/>
        <a:ea typeface="MS Pゴシック"/>
        <a:cs typeface=""/>
      </a:majorFont>
      <a:minorFont>
        <a:latin typeface="Arial"/>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ue Horizon">
  <a:themeElements>
    <a:clrScheme name="">
      <a:dk1>
        <a:srgbClr val="808080"/>
      </a:dk1>
      <a:lt1>
        <a:srgbClr val="FFFFFF"/>
      </a:lt1>
      <a:dk2>
        <a:srgbClr val="000000"/>
      </a:dk2>
      <a:lt2>
        <a:srgbClr val="009DDC"/>
      </a:lt2>
      <a:accent1>
        <a:srgbClr val="99CCFF"/>
      </a:accent1>
      <a:accent2>
        <a:srgbClr val="CCCCFF"/>
      </a:accent2>
      <a:accent3>
        <a:srgbClr val="AAAAAA"/>
      </a:accent3>
      <a:accent4>
        <a:srgbClr val="DADADA"/>
      </a:accent4>
      <a:accent5>
        <a:srgbClr val="CAE2FF"/>
      </a:accent5>
      <a:accent6>
        <a:srgbClr val="B9B9E7"/>
      </a:accent6>
      <a:hlink>
        <a:srgbClr val="3333CC"/>
      </a:hlink>
      <a:folHlink>
        <a:srgbClr val="AF67FF"/>
      </a:folHlink>
    </a:clrScheme>
    <a:fontScheme name="Blue Horizon">
      <a:majorFont>
        <a:latin typeface="Arial"/>
        <a:ea typeface="MS Pゴシック"/>
        <a:cs typeface=""/>
      </a:majorFont>
      <a:minorFont>
        <a:latin typeface="Arial"/>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13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Jeffery GRFX:Applications:Templates:Presentations:Designs:Blue Horizon</Template>
  <TotalTime>40661</TotalTime>
  <Words>2397</Words>
  <Application>Microsoft Office PowerPoint</Application>
  <PresentationFormat>On-screen Show (16:9)</PresentationFormat>
  <Paragraphs>246</Paragraphs>
  <Slides>65</Slides>
  <Notes>45</Notes>
  <HiddenSlides>3</HiddenSlides>
  <MMClips>5</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65</vt:i4>
      </vt:variant>
    </vt:vector>
  </HeadingPairs>
  <TitlesOfParts>
    <vt:vector size="78" baseType="lpstr">
      <vt:lpstr>Arial</vt:lpstr>
      <vt:lpstr>Cambria Math</vt:lpstr>
      <vt:lpstr>Century Gothic</vt:lpstr>
      <vt:lpstr>Tekton Pro</vt:lpstr>
      <vt:lpstr>Times New Roman</vt:lpstr>
      <vt:lpstr>Wingdings</vt:lpstr>
      <vt:lpstr>Blue Horizon</vt:lpstr>
      <vt:lpstr>10_Custom Design</vt:lpstr>
      <vt:lpstr>2_Custom Design</vt:lpstr>
      <vt:lpstr>9_Custom Design</vt:lpstr>
      <vt:lpstr>1_Blue Horizon</vt:lpstr>
      <vt:lpstr>2_Blue Horizon</vt:lpstr>
      <vt:lpstr>2013 PPT Template</vt:lpstr>
      <vt:lpstr>PowerPoint Presentation</vt:lpstr>
      <vt:lpstr>Most exciting time in physics</vt:lpstr>
      <vt:lpstr>What Is A Black Hole?</vt:lpstr>
      <vt:lpstr>Black Hole Anatomy: Event Horizon</vt:lpstr>
      <vt:lpstr>What happens to light near a black hole?</vt:lpstr>
      <vt:lpstr>PowerPoint Presentation</vt:lpstr>
      <vt:lpstr>The shadow is formed by the rays of light that are NOT escaping</vt:lpstr>
      <vt:lpstr>The shadow is NOT the event horizon</vt:lpstr>
      <vt:lpstr>PowerPoint Presentation</vt:lpstr>
      <vt:lpstr>PowerPoint Presentation</vt:lpstr>
      <vt:lpstr>PowerPoint Presentation</vt:lpstr>
      <vt:lpstr>PowerPoint Presentation</vt:lpstr>
      <vt:lpstr>Zooming in on M87*</vt:lpstr>
      <vt:lpstr>How do you improve resolving power?</vt:lpstr>
      <vt:lpstr>PowerPoint Presentation</vt:lpstr>
      <vt:lpstr>PowerPoint Presentation</vt:lpstr>
      <vt:lpstr>Event Horizon Telescope</vt:lpstr>
      <vt:lpstr>More telescopes gives more resolution…</vt:lpstr>
      <vt:lpstr>Event Horizon Telescope</vt:lpstr>
      <vt:lpstr>Data Collection to Final Image</vt:lpstr>
      <vt:lpstr>Earlier this year…</vt:lpstr>
      <vt:lpstr>PowerPoint Presentation</vt:lpstr>
      <vt:lpstr>Gravitational Waves</vt:lpstr>
      <vt:lpstr>PowerPoint Presentation</vt:lpstr>
      <vt:lpstr>PowerPoint Presentation</vt:lpstr>
      <vt:lpstr>Space according to Einstein</vt:lpstr>
      <vt:lpstr>Accelerating Charges Produce EM Waves</vt:lpstr>
      <vt:lpstr>Accelerating Masses Produce Gravitational Waves</vt:lpstr>
      <vt:lpstr>Classroom Model of Inspiral Motion</vt:lpstr>
      <vt:lpstr>How did scientists detect gravitational waves?</vt:lpstr>
      <vt:lpstr>Hands-on LIGO Model</vt:lpstr>
      <vt:lpstr>Tuned arms:  </vt:lpstr>
      <vt:lpstr>PowerPoint Presentation</vt:lpstr>
      <vt:lpstr>Tuned arms  before:</vt:lpstr>
      <vt:lpstr>PowerPoint Presentation</vt:lpstr>
      <vt:lpstr>Entirely New Window into the Universe</vt:lpstr>
      <vt:lpstr>PowerPoint Presentation</vt:lpstr>
      <vt:lpstr>Binary Neutron Star Collision</vt:lpstr>
      <vt:lpstr>Gamma ray burst simultaneously observed by Fermi Space Telescope</vt:lpstr>
      <vt:lpstr>~70 optical telescopes quickly observed light from collision</vt:lpstr>
      <vt:lpstr>Huge amount of Au and Pt formed!</vt:lpstr>
      <vt:lpstr>PowerPoint Presentation</vt:lpstr>
      <vt:lpstr>The merger probably created the smallest black hole</vt:lpstr>
      <vt:lpstr>Download one these apps</vt:lpstr>
      <vt:lpstr>PowerPoint Presentation</vt:lpstr>
      <vt:lpstr>PowerPoint Presentation</vt:lpstr>
      <vt:lpstr>PowerPoint Presentation</vt:lpstr>
      <vt:lpstr>Exoplanet movie</vt:lpstr>
      <vt:lpstr>How do we detect exoplanets?</vt:lpstr>
      <vt:lpstr>Use a flashlight, sphere and a Smart phone</vt:lpstr>
      <vt:lpstr>Predict: How does a planet’s size affect the light curve?</vt:lpstr>
      <vt:lpstr>Predict: How does a planet’s speed affect the light curve?</vt:lpstr>
      <vt:lpstr>Real Data</vt:lpstr>
      <vt:lpstr>Kepler is dead</vt:lpstr>
      <vt:lpstr>PowerPoint Presentation</vt:lpstr>
      <vt:lpstr>PowerPoint Presentation</vt:lpstr>
      <vt:lpstr>Exomoon</vt:lpstr>
      <vt:lpstr>PowerPoint Presentation</vt:lpstr>
      <vt:lpstr>PowerPoint Presentation</vt:lpstr>
      <vt:lpstr>PowerPoint Presentation</vt:lpstr>
      <vt:lpstr>PowerPoint Presentation</vt:lpstr>
      <vt:lpstr>eROSITA X-Ray Telescope First Images Revealed Oct 22, 2019 at Max Planck Institute</vt:lpstr>
      <vt:lpstr>PowerPoint Presentation</vt:lpstr>
      <vt:lpstr>PI Resource Centre</vt:lpstr>
      <vt:lpstr>PowerPoint Presentation</vt:lpstr>
    </vt:vector>
  </TitlesOfParts>
  <Company>Perimeter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arobinson</dc:creator>
  <cp:lastModifiedBy>Dave Fish</cp:lastModifiedBy>
  <cp:revision>1748</cp:revision>
  <cp:lastPrinted>2016-09-29T15:03:40Z</cp:lastPrinted>
  <dcterms:created xsi:type="dcterms:W3CDTF">2004-12-02T14:55:47Z</dcterms:created>
  <dcterms:modified xsi:type="dcterms:W3CDTF">2019-11-19T22:27:14Z</dcterms:modified>
</cp:coreProperties>
</file>