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8" r:id="rId1"/>
    <p:sldMasterId id="2147484271" r:id="rId2"/>
    <p:sldMasterId id="2147484275" r:id="rId3"/>
    <p:sldMasterId id="2147484278" r:id="rId4"/>
    <p:sldMasterId id="2147484295" r:id="rId5"/>
  </p:sldMasterIdLst>
  <p:notesMasterIdLst>
    <p:notesMasterId r:id="rId22"/>
  </p:notesMasterIdLst>
  <p:handoutMasterIdLst>
    <p:handoutMasterId r:id="rId23"/>
  </p:handoutMasterIdLst>
  <p:sldIdLst>
    <p:sldId id="424" r:id="rId6"/>
    <p:sldId id="1318" r:id="rId7"/>
    <p:sldId id="1311" r:id="rId8"/>
    <p:sldId id="1327" r:id="rId9"/>
    <p:sldId id="1328" r:id="rId10"/>
    <p:sldId id="1329" r:id="rId11"/>
    <p:sldId id="1309" r:id="rId12"/>
    <p:sldId id="505" r:id="rId13"/>
    <p:sldId id="1322" r:id="rId14"/>
    <p:sldId id="507" r:id="rId15"/>
    <p:sldId id="487" r:id="rId16"/>
    <p:sldId id="1315" r:id="rId17"/>
    <p:sldId id="1316" r:id="rId18"/>
    <p:sldId id="476" r:id="rId19"/>
    <p:sldId id="1305" r:id="rId20"/>
    <p:sldId id="1308" r:id="rId2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MS Pゴシック" charset="0"/>
        <a:cs typeface="MS Pゴシック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MS Pゴシック" charset="0"/>
        <a:cs typeface="MS Pゴシック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MS Pゴシック" charset="0"/>
        <a:cs typeface="MS Pゴシック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MS Pゴシック" charset="0"/>
        <a:cs typeface="MS Pゴシック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MS Pゴシック" charset="0"/>
        <a:cs typeface="MS Pゴシック" charset="0"/>
      </a:defRPr>
    </a:lvl5pPr>
    <a:lvl6pPr marL="2286000" algn="l" defTabSz="457200" rtl="0" eaLnBrk="1" latinLnBrk="0" hangingPunct="1">
      <a:defRPr sz="4400" kern="1200">
        <a:solidFill>
          <a:schemeClr val="bg1"/>
        </a:solidFill>
        <a:latin typeface="Arial" charset="0"/>
        <a:ea typeface="MS Pゴシック" charset="0"/>
        <a:cs typeface="MS Pゴシック" charset="0"/>
      </a:defRPr>
    </a:lvl6pPr>
    <a:lvl7pPr marL="2743200" algn="l" defTabSz="457200" rtl="0" eaLnBrk="1" latinLnBrk="0" hangingPunct="1">
      <a:defRPr sz="4400" kern="1200">
        <a:solidFill>
          <a:schemeClr val="bg1"/>
        </a:solidFill>
        <a:latin typeface="Arial" charset="0"/>
        <a:ea typeface="MS Pゴシック" charset="0"/>
        <a:cs typeface="MS Pゴシック" charset="0"/>
      </a:defRPr>
    </a:lvl7pPr>
    <a:lvl8pPr marL="3200400" algn="l" defTabSz="457200" rtl="0" eaLnBrk="1" latinLnBrk="0" hangingPunct="1">
      <a:defRPr sz="4400" kern="1200">
        <a:solidFill>
          <a:schemeClr val="bg1"/>
        </a:solidFill>
        <a:latin typeface="Arial" charset="0"/>
        <a:ea typeface="MS Pゴシック" charset="0"/>
        <a:cs typeface="MS Pゴシック" charset="0"/>
      </a:defRPr>
    </a:lvl8pPr>
    <a:lvl9pPr marL="3657600" algn="l" defTabSz="457200" rtl="0" eaLnBrk="1" latinLnBrk="0" hangingPunct="1">
      <a:defRPr sz="4400" kern="1200">
        <a:solidFill>
          <a:schemeClr val="bg1"/>
        </a:solidFill>
        <a:latin typeface="Arial" charset="0"/>
        <a:ea typeface="MS Pゴシック" charset="0"/>
        <a:cs typeface="MS P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3CC6675-7F1D-4857-9118-CE55E87D999A}">
          <p14:sldIdLst>
            <p14:sldId id="424"/>
          </p14:sldIdLst>
        </p14:section>
        <p14:section name="Polydensity" id="{20B577C1-2560-46D3-8336-9132BE1D57FF}">
          <p14:sldIdLst>
            <p14:sldId id="1318"/>
          </p14:sldIdLst>
        </p14:section>
        <p14:section name="Black Box" id="{119A4430-CDBC-49DC-9FA6-5D97A1A04AC2}">
          <p14:sldIdLst/>
        </p14:section>
        <p14:section name="How Do Scientists Think? (Creativity)" id="{BD53DC19-7708-4C02-8E33-5C47FEF80EE7}">
          <p14:sldIdLst>
            <p14:sldId id="1311"/>
          </p14:sldIdLst>
        </p14:section>
        <p14:section name="3D Printing" id="{4D87C30E-FEFD-4A85-8CAF-58F7F7E224CC}">
          <p14:sldIdLst/>
        </p14:section>
        <p14:section name="Observation vs Inference" id="{53A40E58-12A7-46B3-8F7D-F14A00A19CB5}">
          <p14:sldIdLst>
            <p14:sldId id="1327"/>
            <p14:sldId id="1328"/>
            <p14:sldId id="1329"/>
          </p14:sldIdLst>
        </p14:section>
        <p14:section name="Material - Frayer Model" id="{9666186F-224F-4D37-A4DD-3BC8A153956A}">
          <p14:sldIdLst>
            <p14:sldId id="1309"/>
            <p14:sldId id="505"/>
            <p14:sldId id="1322"/>
            <p14:sldId id="507"/>
          </p14:sldIdLst>
        </p14:section>
        <p14:section name="Asking Questions" id="{3880D776-BB68-4029-9347-A353AEABFB6D}">
          <p14:sldIdLst>
            <p14:sldId id="487"/>
            <p14:sldId id="1315"/>
            <p14:sldId id="1316"/>
          </p14:sldIdLst>
        </p14:section>
        <p14:section name="Summary" id="{B69AB365-4B37-494A-900D-C26DFE0C8FFF}">
          <p14:sldIdLst>
            <p14:sldId id="476"/>
          </p14:sldIdLst>
        </p14:section>
        <p14:section name="Closing" id="{5A2DB32B-8B9D-4D1F-8364-DB6083489628}">
          <p14:sldIdLst>
            <p14:sldId id="1305"/>
            <p14:sldId id="1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68">
          <p15:clr>
            <a:srgbClr val="A4A3A4"/>
          </p15:clr>
        </p15:guide>
        <p15:guide id="2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345"/>
    <a:srgbClr val="F1AC32"/>
    <a:srgbClr val="9E4733"/>
    <a:srgbClr val="B56F4D"/>
    <a:srgbClr val="000000"/>
    <a:srgbClr val="0E3364"/>
    <a:srgbClr val="F28E50"/>
    <a:srgbClr val="DE2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DFBD0-731F-4A57-9EF6-E60F8DA99CF9}" v="1" dt="2019-11-07T05:46:58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7500" autoAdjust="0"/>
  </p:normalViewPr>
  <p:slideViewPr>
    <p:cSldViewPr>
      <p:cViewPr varScale="1">
        <p:scale>
          <a:sx n="63" d="100"/>
          <a:sy n="63" d="100"/>
        </p:scale>
        <p:origin x="1410" y="66"/>
      </p:cViewPr>
      <p:guideLst>
        <p:guide orient="horz" pos="768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F04A745-CA2F-9446-8CF4-A6A8960481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005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6266454-B220-D54C-9664-412C6F84C3D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903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This slide show is meant to accompany the Perimeter Resource,</a:t>
            </a:r>
            <a:r>
              <a:rPr lang="en-US" baseline="0" dirty="0"/>
              <a:t> Inspirations 02: The Process of Science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summary.</a:t>
            </a:r>
          </a:p>
        </p:txBody>
      </p:sp>
    </p:spTree>
    <p:extLst>
      <p:ext uri="{BB962C8B-B14F-4D97-AF65-F5344CB8AC3E}">
        <p14:creationId xmlns:p14="http://schemas.microsoft.com/office/powerpoint/2010/main" val="630826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Visit the website and show the teachers how to download</a:t>
            </a:r>
            <a:r>
              <a:rPr lang="en-CA" baseline="0" dirty="0"/>
              <a:t> the resources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5553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6876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5 </a:t>
            </a:r>
            <a:r>
              <a:rPr lang="en-CA" b="1" dirty="0" err="1"/>
              <a:t>mins</a:t>
            </a:r>
            <a:endParaRPr lang="en-CA" b="1" dirty="0"/>
          </a:p>
          <a:p>
            <a:r>
              <a:rPr lang="en-CA" dirty="0"/>
              <a:t>Scientists inquire and they are creative.</a:t>
            </a:r>
          </a:p>
          <a:p>
            <a:r>
              <a:rPr lang="en-CA" baseline="0" dirty="0"/>
              <a:t>Are we providing students with these opportunities? Are we building this capacity for students?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60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50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Challenge the participants to describe what is happening.  How do you know? Which story is right? Can we find additional evidence?</a:t>
            </a:r>
          </a:p>
        </p:txBody>
      </p:sp>
    </p:spTree>
    <p:extLst>
      <p:ext uri="{BB962C8B-B14F-4D97-AF65-F5344CB8AC3E}">
        <p14:creationId xmlns:p14="http://schemas.microsoft.com/office/powerpoint/2010/main" val="357808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you need is a good photo that students can use to make OBSERVATIONS and draw INFERENCES</a:t>
            </a:r>
          </a:p>
          <a:p>
            <a:endParaRPr lang="en-US" dirty="0"/>
          </a:p>
          <a:p>
            <a:r>
              <a:rPr lang="en-US" dirty="0"/>
              <a:t>ASK FOR IDEAS!!</a:t>
            </a:r>
          </a:p>
          <a:p>
            <a:endParaRPr lang="en-US" dirty="0"/>
          </a:p>
          <a:p>
            <a:r>
              <a:rPr lang="en-US" dirty="0"/>
              <a:t>From nature:</a:t>
            </a:r>
          </a:p>
          <a:p>
            <a:r>
              <a:rPr lang="en-US" dirty="0"/>
              <a:t>	tracks or scat or carcass…</a:t>
            </a:r>
          </a:p>
          <a:p>
            <a:endParaRPr lang="en-US" dirty="0"/>
          </a:p>
          <a:p>
            <a:r>
              <a:rPr lang="en-US" dirty="0"/>
              <a:t>From people:</a:t>
            </a:r>
          </a:p>
          <a:p>
            <a:r>
              <a:rPr lang="en-US" dirty="0"/>
              <a:t>	car accidents, crime scenes, messy house…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1373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next three slides are samples of an upcoming activity.  Using the “Why is it like that” pictures from the resource,</a:t>
            </a:r>
            <a:r>
              <a:rPr lang="en-CA" baseline="0" dirty="0"/>
              <a:t> stations can be setup where groups look at a picture and attempt to add to a </a:t>
            </a:r>
            <a:r>
              <a:rPr lang="en-CA" baseline="0" dirty="0" err="1"/>
              <a:t>Freyer</a:t>
            </a:r>
            <a:r>
              <a:rPr lang="en-CA" baseline="0" dirty="0"/>
              <a:t> graphic organizer.  After a defined amount of time, the groups can change stations.  It should be pointed out that the questions and observations become more detailed and descriptive over time.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046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ASHLEY</a:t>
            </a:r>
          </a:p>
          <a:p>
            <a:r>
              <a:rPr lang="en-CA" dirty="0"/>
              <a:t>[The next section describes the Science in the News activities from the resource. ] </a:t>
            </a:r>
          </a:p>
          <a:p>
            <a:endParaRPr lang="en-CA" dirty="0"/>
          </a:p>
          <a:p>
            <a:r>
              <a:rPr lang="en-CA" dirty="0"/>
              <a:t>Scientists do work individually,</a:t>
            </a:r>
            <a:r>
              <a:rPr lang="en-CA" baseline="0" dirty="0"/>
              <a:t> but they also work collaboratively to push theories forward. </a:t>
            </a:r>
          </a:p>
          <a:p>
            <a:endParaRPr lang="en-CA" baseline="0" dirty="0"/>
          </a:p>
          <a:p>
            <a:r>
              <a:rPr lang="en-CA" baseline="0" dirty="0"/>
              <a:t>It is just the same for students in the classroom.  It’s important for students to work together as co-learners and co-teachers.</a:t>
            </a:r>
          </a:p>
          <a:p>
            <a:endParaRPr lang="en-CA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/>
              <a:t>This is another important skill that kids need to learn that will be vital to their success in all aspects of their life.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0519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15 </a:t>
            </a:r>
            <a:r>
              <a:rPr lang="en-CA" b="1" dirty="0" err="1"/>
              <a:t>mins</a:t>
            </a:r>
            <a:endParaRPr lang="en-CA" b="1" dirty="0"/>
          </a:p>
          <a:p>
            <a:r>
              <a:rPr lang="en-CA" dirty="0"/>
              <a:t>21</a:t>
            </a:r>
            <a:r>
              <a:rPr lang="en-CA" baseline="30000" dirty="0"/>
              <a:t>st</a:t>
            </a:r>
            <a:r>
              <a:rPr lang="en-CA" dirty="0"/>
              <a:t> Century Skills </a:t>
            </a:r>
            <a:r>
              <a:rPr lang="en-CA" baseline="0" dirty="0"/>
              <a:t>for this activity:</a:t>
            </a:r>
          </a:p>
          <a:p>
            <a:r>
              <a:rPr lang="en-CA" baseline="0" dirty="0"/>
              <a:t>Creativity (Arts)</a:t>
            </a:r>
          </a:p>
          <a:p>
            <a:r>
              <a:rPr lang="en-CA" baseline="0" dirty="0"/>
              <a:t>Collaboration (working with a partner)</a:t>
            </a:r>
          </a:p>
          <a:p>
            <a:r>
              <a:rPr lang="en-CA" baseline="0" dirty="0"/>
              <a:t>Critical Thinking (how to measure ACTUAL volume of modelling clay used for sculpture.)</a:t>
            </a:r>
          </a:p>
          <a:p>
            <a:r>
              <a:rPr lang="en-CA" baseline="0" dirty="0"/>
              <a:t>Provide time for teachers to make with clay?</a:t>
            </a:r>
          </a:p>
          <a:p>
            <a:r>
              <a:rPr lang="en-CA" baseline="0" dirty="0"/>
              <a:t>Some other Critical Thinking action includes discussion around, “How might 3D printers positively impact our lives? How might they impact the environment?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63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https://www.youtube.com/watch?v=GUdnrtnjT5Q</a:t>
            </a:r>
          </a:p>
        </p:txBody>
      </p:sp>
    </p:spTree>
    <p:extLst>
      <p:ext uri="{BB962C8B-B14F-4D97-AF65-F5344CB8AC3E}">
        <p14:creationId xmlns:p14="http://schemas.microsoft.com/office/powerpoint/2010/main" val="146127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F9362E-9D1C-554D-921A-947B7147FB0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AD281A-E2A5-9447-A8A9-FADF015B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5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C67A4A0-091D-FB4B-8CE5-F6B3DB193AF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3FFC800-2518-F74B-9960-8266042F217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0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9BFC277-8285-E04A-AACD-FD6DE01A135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1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D55BC96-7BB3-394F-A022-CB3447420D2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0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FF446A0-D4E5-8843-8544-DDFD165CEE0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4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B5629F2-7650-E64C-BC5C-6FACFDC443A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0532436-B892-7649-A700-E4B2533CD9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F8FF2AA-E691-CE4A-B5DE-7970104EDE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8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C19EC7A-2F1F-0D49-BD46-4B5D90B8E03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5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332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332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FD4C6EA-DD67-F549-A7F6-C39685CCD3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1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30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453B196-1C78-7244-B8F7-18529026B92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6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986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22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409FDA-461B-AD41-988E-1D24C3DF77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0C8BA09-8EDC-134C-8C8F-452DC8EF8DB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598613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29AEA0A-AE96-7342-84F1-CE13FE9EDC8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9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986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322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D2FD08E-49C2-2B4C-B9E9-F90981290FD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6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F9362E-9D1C-554D-921A-947B7147FB0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67A4A0-091D-FB4B-8CE5-F6B3DB193A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3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2675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470025"/>
          </a:xfrm>
        </p:spPr>
        <p:txBody>
          <a:bodyPr>
            <a:normAutofit/>
          </a:bodyPr>
          <a:lstStyle>
            <a:lvl1pPr>
              <a:defRPr lang="en-CA" sz="4000" kern="1200" dirty="0">
                <a:solidFill>
                  <a:srgbClr val="00B0F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8D64A-9EBF-40FA-96FA-B4D2D01ABA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3446" y="6238005"/>
            <a:ext cx="1411954" cy="46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1"/>
            <a:ext cx="8229600" cy="5794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3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1"/>
            <a:ext cx="8229600" cy="5794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3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1"/>
            <a:ext cx="8229600" cy="5794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04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1"/>
            <a:ext cx="8229600" cy="5794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0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F9362E-9D1C-554D-921A-947B7147FB0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AD281A-E2A5-9447-A8A9-FADF015B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3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2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1"/>
            <a:ext cx="8229600" cy="5794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2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F9362E-9D1C-554D-921A-947B7147FB0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AD281A-E2A5-9447-A8A9-FADF015B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9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3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marL="0" indent="0" algn="r">
              <a:buFont typeface="Wingdings" pitchFamily="16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15B4B91-B4FC-E245-AB10-20538F3A205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5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4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2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5" r:id="rId2"/>
    <p:sldLayoutId id="2147484302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20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PI stacked neogram black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233" y="5896334"/>
            <a:ext cx="359389" cy="73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1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  <p:sldLayoutId id="2147484291" r:id="rId13"/>
    <p:sldLayoutId id="2147484292" r:id="rId14"/>
    <p:sldLayoutId id="2147484293" r:id="rId15"/>
    <p:sldLayoutId id="214748429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Century Gothic"/>
          <a:ea typeface="+mj-ea"/>
          <a:cs typeface="Century Gothic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  <a:cs typeface="MS P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DE2723"/>
          </a:solidFill>
          <a:latin typeface="Arial" charset="0"/>
          <a:ea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rgbClr val="000000"/>
          </a:solidFill>
          <a:latin typeface="Century Gothic"/>
          <a:ea typeface="+mn-ea"/>
          <a:cs typeface="Century 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rgbClr val="000000"/>
          </a:solidFill>
          <a:latin typeface="Century Gothic"/>
          <a:ea typeface="+mn-ea"/>
          <a:cs typeface="Century 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1800">
          <a:solidFill>
            <a:srgbClr val="000000"/>
          </a:solidFill>
          <a:latin typeface="Century Gothic"/>
          <a:ea typeface="+mn-ea"/>
          <a:cs typeface="Century 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1600">
          <a:solidFill>
            <a:srgbClr val="000000"/>
          </a:solidFill>
          <a:latin typeface="Century Gothic"/>
          <a:ea typeface="+mn-ea"/>
          <a:cs typeface="Century 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1400">
          <a:solidFill>
            <a:srgbClr val="000000"/>
          </a:solidFill>
          <a:latin typeface="Century Gothic"/>
          <a:ea typeface="+mn-ea"/>
          <a:cs typeface="Century 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5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GUdnrtnjT5Q" TargetMode="Externa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hyperlink" Target="https://resources.perimeterinstitute.ca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fish@perimeterinstitute.c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omichalopoulos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943600" y="2936875"/>
            <a:ext cx="146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/>
            <a:endParaRPr lang="en-CA" sz="2400" dirty="0">
              <a:latin typeface="Times New Roman" charset="0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0" y="2590800"/>
            <a:ext cx="9144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ゴシック" pitchFamily="-92" charset="-128"/>
                <a:cs typeface="+mn-cs"/>
              </a:rPr>
              <a:t>     </a:t>
            </a:r>
            <a:endParaRPr lang="en-CA" sz="3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ゴシック" pitchFamily="-92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73320"/>
            <a:ext cx="56300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Tekton Pro" panose="020F0603020208020904" pitchFamily="34" charset="0"/>
                <a:cs typeface="Arial"/>
              </a:rPr>
              <a:t>How Do Scientists Think?</a:t>
            </a:r>
          </a:p>
          <a:p>
            <a:r>
              <a:rPr lang="en-US" sz="2800" dirty="0">
                <a:solidFill>
                  <a:srgbClr val="000000"/>
                </a:solidFill>
                <a:latin typeface="Tekton Pro" panose="020F0603020208020904" pitchFamily="34" charset="0"/>
              </a:rPr>
              <a:t>The Process of Science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3" y="2132856"/>
            <a:ext cx="9138851" cy="34767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935" y="5877272"/>
            <a:ext cx="938865" cy="310923"/>
          </a:xfrm>
          <a:prstGeom prst="rect">
            <a:avLst/>
          </a:prstGeom>
        </p:spPr>
      </p:pic>
      <p:pic>
        <p:nvPicPr>
          <p:cNvPr id="6" name="Picture 2" descr="http://www.dinosaursrockca.com/images/DigFossilsCor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4063"/>
            <a:ext cx="2014215" cy="2232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skullsandskinsforsale.com/wp-content/uploads/2011/04/Mon-Skulls-for-website-019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97" y="3126093"/>
            <a:ext cx="3400218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img.ehowcdn.com/article-new/ehow/images/a06/5c/qh/identify-rocks-crystals-mined-utah-800x8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354" y="3330098"/>
            <a:ext cx="2350004" cy="1762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6" descr="http://www.abc.net.au/tv/collectors/img/2011/mystery_sp_m202130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69" y="1309113"/>
            <a:ext cx="2553860" cy="1436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http://upload.wikimedia.org/wikipedia/commons/8/80/Magnifying_glas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" y="4129384"/>
            <a:ext cx="1178845" cy="1868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seoenterprises.com/shop/images/T/t-16205-7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87" y="4153591"/>
            <a:ext cx="1654175" cy="1879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95536" y="253782"/>
            <a:ext cx="8229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 Pro" panose="020F0603020208020904" pitchFamily="34" charset="0"/>
              </a:rPr>
              <a:t>What else can you look at?</a:t>
            </a:r>
          </a:p>
        </p:txBody>
      </p:sp>
      <p:pic>
        <p:nvPicPr>
          <p:cNvPr id="2050" name="Picture 2" descr="Image result for leaves needl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74" y="1287591"/>
            <a:ext cx="2299928" cy="1517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7C0E0D-854A-41CF-BF63-90C492C35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90601" y="2973310"/>
            <a:ext cx="3206819" cy="12336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4000" dirty="0">
                <a:latin typeface="Tekton Pro" panose="020F0603020208020904" pitchFamily="34" charset="0"/>
              </a:rPr>
              <a:t>Scientists Collaborate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0" t="15259" r="20058" b="20043"/>
          <a:stretch/>
        </p:blipFill>
        <p:spPr>
          <a:xfrm>
            <a:off x="4724400" y="2195664"/>
            <a:ext cx="4038600" cy="3371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14500" y="1272128"/>
            <a:ext cx="6172200" cy="642938"/>
          </a:xfrm>
        </p:spPr>
        <p:txBody>
          <a:bodyPr>
            <a:normAutofit/>
          </a:bodyPr>
          <a:lstStyle/>
          <a:p>
            <a:r>
              <a:rPr lang="en-CA" sz="3300" dirty="0">
                <a:latin typeface="Tekton Pro" panose="020F0603020208020904" pitchFamily="34" charset="0"/>
              </a:rPr>
              <a:t>How Do Scientists Think?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4E8B59-84AE-4ACB-8A0E-F4C2A8386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935" y="5877272"/>
            <a:ext cx="938865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89388" y="1498061"/>
            <a:ext cx="4154619" cy="31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rgbClr val="000000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rgbClr val="000000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800">
                <a:solidFill>
                  <a:srgbClr val="000000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600">
                <a:solidFill>
                  <a:srgbClr val="000000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rgbClr val="000000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CA" sz="2800" kern="0" dirty="0">
                <a:latin typeface="Tekton Pro" panose="020F0603020208020904" pitchFamily="34" charset="0"/>
              </a:rPr>
              <a:t>With a partner, make a 3-D drawing of something to build with modelling clay.</a:t>
            </a:r>
          </a:p>
          <a:p>
            <a:pPr marL="0" indent="0">
              <a:buNone/>
            </a:pPr>
            <a:endParaRPr lang="en-CA" sz="1200" kern="0" dirty="0">
              <a:latin typeface="Tekton Pro" panose="020F0603020208020904" pitchFamily="34" charset="0"/>
            </a:endParaRPr>
          </a:p>
          <a:p>
            <a:pPr marL="0" indent="0">
              <a:buNone/>
            </a:pPr>
            <a:r>
              <a:rPr lang="en-CA" sz="2800" kern="0" dirty="0">
                <a:solidFill>
                  <a:srgbClr val="0070C0"/>
                </a:solidFill>
                <a:latin typeface="Tekton Pro" panose="020F0603020208020904" pitchFamily="34" charset="0"/>
              </a:rPr>
              <a:t>Draw and build your design to scale with labelled measurements.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979712" y="423655"/>
            <a:ext cx="5472608" cy="101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9pPr>
          </a:lstStyle>
          <a:p>
            <a:r>
              <a:rPr lang="en-CA" sz="4400" kern="0" dirty="0">
                <a:latin typeface="Tekton Pro" panose="020F0603020208020904" pitchFamily="34" charset="0"/>
              </a:rPr>
              <a:t>3-D Printing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498061"/>
            <a:ext cx="3644745" cy="2512197"/>
          </a:xfrm>
          <a:prstGeom prst="rect">
            <a:avLst/>
          </a:prstGeom>
        </p:spPr>
      </p:pic>
      <p:pic>
        <p:nvPicPr>
          <p:cNvPr id="7" name="Picture 2" descr="https://www.creativemindsltd.co.uk/image/cache/data/colour%20clay-500x5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10" y="4509118"/>
            <a:ext cx="1744419" cy="174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24445" y="4904275"/>
            <a:ext cx="5810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2800" kern="0" dirty="0">
                <a:solidFill>
                  <a:sysClr val="windowText" lastClr="000000"/>
                </a:solidFill>
                <a:latin typeface="Tekton Pro" panose="020F0603020208020904" pitchFamily="34" charset="0"/>
              </a:rPr>
              <a:t>How can you measure the actual volume of modelling clay used?</a:t>
            </a:r>
          </a:p>
        </p:txBody>
      </p:sp>
    </p:spTree>
    <p:extLst>
      <p:ext uri="{BB962C8B-B14F-4D97-AF65-F5344CB8AC3E}">
        <p14:creationId xmlns:p14="http://schemas.microsoft.com/office/powerpoint/2010/main" val="4162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ekton Pro" panose="020F0603020208020904" pitchFamily="34" charset="0"/>
              </a:rPr>
              <a:t>3D Concrete Printer</a:t>
            </a:r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993EB888-304D-4935-B670-FC76BE64AC4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05000" y="18288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7" y="-37508"/>
            <a:ext cx="9144793" cy="685859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73149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CA" sz="4000" dirty="0">
                <a:latin typeface="Tekton Pro" panose="020F0603020208020904" pitchFamily="34" charset="0"/>
              </a:rPr>
              <a:t>Science is a powerful way of thinking...</a:t>
            </a:r>
          </a:p>
        </p:txBody>
      </p:sp>
      <p:pic>
        <p:nvPicPr>
          <p:cNvPr id="5" name="Picture 4" descr="GR_fig_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040735"/>
            <a:ext cx="3312368" cy="2559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7" t="12646" r="31730" b="42020"/>
          <a:stretch/>
        </p:blipFill>
        <p:spPr>
          <a:xfrm>
            <a:off x="445752" y="1772816"/>
            <a:ext cx="2606044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27584" y="4580349"/>
            <a:ext cx="203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tx1"/>
                </a:solidFill>
                <a:latin typeface="Tekton Pro" panose="020F0603020208020904" pitchFamily="34" charset="0"/>
              </a:rPr>
              <a:t>Curiosity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3888" y="460029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tx1"/>
                </a:solidFill>
                <a:latin typeface="Tekton Pro" panose="020F0603020208020904" pitchFamily="34" charset="0"/>
              </a:rPr>
              <a:t>Creativity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8654" y="4580349"/>
            <a:ext cx="273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tx1"/>
                </a:solidFill>
                <a:latin typeface="Tekton Pro" panose="020F0603020208020904" pitchFamily="34" charset="0"/>
              </a:rPr>
              <a:t>Collaboration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02" t="4205" r="6487" b="9443"/>
          <a:stretch/>
        </p:blipFill>
        <p:spPr>
          <a:xfrm>
            <a:off x="2483768" y="1772816"/>
            <a:ext cx="360488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4563" y="5825471"/>
            <a:ext cx="938865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5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555" y="402146"/>
            <a:ext cx="5281230" cy="75457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ekton Pro" panose="020F0603020208020904" pitchFamily="34" charset="0"/>
                <a:cs typeface="Calibri" panose="020F0502020204030204" pitchFamily="34" charset="0"/>
              </a:rPr>
              <a:t>PI Resource Centre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974" y="1225473"/>
            <a:ext cx="2608051" cy="1137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582" y="4645224"/>
            <a:ext cx="7999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ekton Pro" panose="020F0603020208020904" pitchFamily="34" charset="0"/>
                <a:hlinkClick r:id="rId4"/>
              </a:rPr>
              <a:t>https://resources.perimeterinstitute.ca/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ekton Pro" panose="020F06030202080209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62" y="2280907"/>
            <a:ext cx="8709616" cy="243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0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23215" y="1988840"/>
            <a:ext cx="9144000" cy="43204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4000" dirty="0">
                <a:solidFill>
                  <a:schemeClr val="tx1"/>
                </a:solidFill>
                <a:latin typeface="Tekton Pro" panose="020F0603020208020904" pitchFamily="34" charset="0"/>
              </a:rPr>
              <a:t>Dave Fish</a:t>
            </a:r>
          </a:p>
          <a:p>
            <a:pPr marL="0" indent="0" algn="ctr">
              <a:buNone/>
            </a:pPr>
            <a:r>
              <a:rPr lang="en-CA" dirty="0">
                <a:solidFill>
                  <a:schemeClr val="tx1"/>
                </a:solidFill>
                <a:latin typeface="Tekton Pro" panose="020F0603020208020904" pitchFamily="34" charset="0"/>
              </a:rPr>
              <a:t>PI Teacher-in-Residence Emeritus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Tekton Pro" panose="020F0603020208020904" pitchFamily="34" charset="0"/>
                <a:hlinkClick r:id="rId3"/>
              </a:rPr>
              <a:t>dfish@perimeterinstitute.ca</a:t>
            </a:r>
            <a:endParaRPr lang="en-US" dirty="0">
              <a:solidFill>
                <a:schemeClr val="tx1"/>
              </a:solidFill>
              <a:latin typeface="Tekton Pro" panose="020F0603020208020904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Tekton Pro" panose="020F0603020208020904" pitchFamily="34" charset="0"/>
              </a:rPr>
              <a:t>@</a:t>
            </a:r>
            <a:r>
              <a:rPr lang="en-US" dirty="0" err="1">
                <a:solidFill>
                  <a:schemeClr val="tx1"/>
                </a:solidFill>
                <a:latin typeface="Tekton Pro" panose="020F0603020208020904" pitchFamily="34" charset="0"/>
              </a:rPr>
              <a:t>DaveFishPI</a:t>
            </a:r>
            <a:endParaRPr lang="en-US" dirty="0">
              <a:solidFill>
                <a:schemeClr val="tx1"/>
              </a:solidFill>
              <a:latin typeface="Tekton Pro" panose="020F06030202080209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Tekton Pro" panose="020F0603020208020904" pitchFamily="34" charset="0"/>
              <a:cs typeface="Century Gothic"/>
            </a:endParaRPr>
          </a:p>
          <a:p>
            <a:pPr marL="0" indent="0" algn="ctr">
              <a:buNone/>
            </a:pPr>
            <a:r>
              <a:rPr lang="en-US" sz="4000" dirty="0">
                <a:latin typeface="Tekton Pro" panose="020F0603020208020904" pitchFamily="34" charset="0"/>
                <a:cs typeface="Century Gothic"/>
              </a:rPr>
              <a:t>Olga </a:t>
            </a:r>
            <a:r>
              <a:rPr lang="en-US" sz="4000" dirty="0" err="1">
                <a:latin typeface="Tekton Pro" panose="020F0603020208020904" pitchFamily="34" charset="0"/>
                <a:cs typeface="Century Gothic"/>
              </a:rPr>
              <a:t>Michalopoulos</a:t>
            </a:r>
            <a:endParaRPr lang="en-US" sz="4000" dirty="0">
              <a:latin typeface="Tekton Pro" panose="020F0603020208020904" pitchFamily="34" charset="0"/>
              <a:cs typeface="Century Gothic"/>
            </a:endParaRPr>
          </a:p>
          <a:p>
            <a:pPr marL="0" indent="0" algn="ctr">
              <a:buNone/>
            </a:pPr>
            <a:r>
              <a:rPr lang="en-US" dirty="0">
                <a:latin typeface="Tekton Pro" panose="020F0603020208020904" pitchFamily="34" charset="0"/>
                <a:cs typeface="Century Gothic"/>
              </a:rPr>
              <a:t>PI Teacher Network Lead for Greece</a:t>
            </a:r>
          </a:p>
          <a:p>
            <a:pPr marL="0" indent="0" algn="ctr">
              <a:buNone/>
            </a:pPr>
            <a:r>
              <a:rPr lang="en-US" dirty="0">
                <a:latin typeface="Tekton Pro" panose="020F0603020208020904" pitchFamily="34" charset="0"/>
                <a:cs typeface="Century Gothic"/>
                <a:hlinkClick r:id="rId4"/>
              </a:rPr>
              <a:t>omichalopoulos@gmail.com</a:t>
            </a:r>
            <a:endParaRPr lang="en-US" dirty="0">
              <a:latin typeface="Tekton Pro" panose="020F0603020208020904" pitchFamily="34" charset="0"/>
              <a:cs typeface="Century Gothic"/>
            </a:endParaRPr>
          </a:p>
          <a:p>
            <a:pPr marL="0" indent="0" algn="ctr">
              <a:buNone/>
            </a:pPr>
            <a:endParaRPr lang="en-US" sz="3200" dirty="0">
              <a:latin typeface="Tekton Pro" panose="020F0603020208020904" pitchFamily="34" charset="0"/>
              <a:cs typeface="Century Gothic"/>
            </a:endParaRPr>
          </a:p>
          <a:p>
            <a:pPr marL="0" indent="0" algn="ctr">
              <a:buNone/>
            </a:pPr>
            <a:endParaRPr lang="en-US" sz="2400" dirty="0"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2400" dirty="0"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-23215" y="722114"/>
            <a:ext cx="91440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  <a:cs typeface="MS P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E2723"/>
                </a:solidFill>
                <a:latin typeface="Arial" charset="0"/>
                <a:ea typeface="MS Pゴシック" pitchFamily="-92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kton Pro" panose="020F0603020208020904" pitchFamily="34" charset="0"/>
                <a:ea typeface="+mj-ea"/>
                <a:cs typeface="Century Gothic"/>
              </a:rPr>
              <a:t>Thank You! – </a:t>
            </a:r>
            <a:r>
              <a:rPr kumimoji="0" lang="el-GR" sz="4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ekton Pro" panose="020F0603020208020904" pitchFamily="34" charset="0"/>
                <a:ea typeface="+mj-ea"/>
                <a:cs typeface="Century Gothic"/>
              </a:rPr>
              <a:t>Ευχαριστώ!!</a:t>
            </a:r>
            <a:endParaRPr kumimoji="0" lang="en-CA" sz="4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ekton Pro" panose="020F0603020208020904" pitchFamily="34" charset="0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991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43608" y="2132856"/>
            <a:ext cx="4049892" cy="27229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3900" dirty="0">
                <a:latin typeface="Tekton Pro" panose="020F0603020208020904" pitchFamily="34" charset="0"/>
              </a:rPr>
              <a:t>Scientists Are …</a:t>
            </a:r>
          </a:p>
          <a:p>
            <a:pPr marL="0" indent="0" algn="ctr">
              <a:buNone/>
            </a:pPr>
            <a:r>
              <a:rPr lang="en-CA" sz="3900" dirty="0">
                <a:latin typeface="Tekton Pro" panose="020F0603020208020904" pitchFamily="34" charset="0"/>
              </a:rPr>
              <a:t> Creative</a:t>
            </a:r>
          </a:p>
          <a:p>
            <a:pPr marL="0" indent="0" algn="ctr">
              <a:buNone/>
            </a:pPr>
            <a:r>
              <a:rPr lang="en-CA" sz="3900" dirty="0">
                <a:latin typeface="Tekton Pro" panose="020F0603020208020904" pitchFamily="34" charset="0"/>
              </a:rPr>
              <a:t>Curious</a:t>
            </a:r>
          </a:p>
          <a:p>
            <a:pPr marL="0" indent="0" algn="ctr">
              <a:buNone/>
            </a:pPr>
            <a:r>
              <a:rPr lang="en-CA" sz="3900" dirty="0">
                <a:latin typeface="Tekton Pro" panose="020F0603020208020904" pitchFamily="34" charset="0"/>
              </a:rPr>
              <a:t>Collaborative </a:t>
            </a:r>
          </a:p>
          <a:p>
            <a:pPr marL="0" indent="0" algn="ctr">
              <a:buNone/>
            </a:pPr>
            <a:endParaRPr lang="en-CA" sz="3000" dirty="0"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1423" r="80185" b="15143"/>
          <a:stretch/>
        </p:blipFill>
        <p:spPr>
          <a:xfrm rot="624738">
            <a:off x="6311357" y="1779847"/>
            <a:ext cx="1295400" cy="3429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54868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CA" sz="4800" dirty="0">
                <a:solidFill>
                  <a:prstClr val="black"/>
                </a:solidFill>
                <a:latin typeface="Tekton Pro" panose="020F0603020208020904" pitchFamily="34" charset="0"/>
              </a:rPr>
              <a:t>How Do Scientists Think?</a:t>
            </a:r>
          </a:p>
        </p:txBody>
      </p:sp>
    </p:spTree>
    <p:extLst>
      <p:ext uri="{BB962C8B-B14F-4D97-AF65-F5344CB8AC3E}">
        <p14:creationId xmlns:p14="http://schemas.microsoft.com/office/powerpoint/2010/main" val="135575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7321" y="471584"/>
            <a:ext cx="8229600" cy="857250"/>
          </a:xfrm>
        </p:spPr>
        <p:txBody>
          <a:bodyPr>
            <a:normAutofit/>
          </a:bodyPr>
          <a:lstStyle/>
          <a:p>
            <a:r>
              <a:rPr lang="en-CA" sz="4400" dirty="0">
                <a:latin typeface="Tekton Pro" panose="020F0603020208020904" pitchFamily="34" charset="0"/>
              </a:rPr>
              <a:t>How Do Scientists Think?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317377" y="2708920"/>
            <a:ext cx="4038600" cy="24711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>
                <a:latin typeface="Tekton Pro" panose="020F0603020208020904" pitchFamily="34" charset="0"/>
              </a:rPr>
              <a:t>Scientists Are Creative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129" y="1567239"/>
            <a:ext cx="3770644" cy="361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219" y="6199750"/>
            <a:ext cx="1393702" cy="46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9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67641"/>
            <a:ext cx="6480720" cy="579438"/>
          </a:xfrm>
        </p:spPr>
        <p:txBody>
          <a:bodyPr>
            <a:noAutofit/>
          </a:bodyPr>
          <a:lstStyle/>
          <a:p>
            <a:pPr algn="ctr"/>
            <a:r>
              <a:rPr lang="en-CA" sz="4800" dirty="0">
                <a:solidFill>
                  <a:srgbClr val="000099"/>
                </a:solidFill>
                <a:latin typeface="Tekton Pro" panose="020F0603020208020904" pitchFamily="34" charset="0"/>
              </a:rPr>
              <a:t>Observation vs Inference</a:t>
            </a:r>
            <a:endParaRPr lang="en-US" sz="4800" dirty="0">
              <a:solidFill>
                <a:srgbClr val="000099"/>
              </a:solidFill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973743"/>
            <a:ext cx="4269160" cy="37240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3500" b="1" dirty="0">
                <a:latin typeface="Tekton Pro" panose="020F0603020208020904" pitchFamily="34" charset="0"/>
              </a:rPr>
              <a:t>Inference: </a:t>
            </a:r>
          </a:p>
          <a:p>
            <a:pPr marL="0" indent="0">
              <a:buNone/>
            </a:pPr>
            <a:r>
              <a:rPr lang="en-CA" dirty="0">
                <a:latin typeface="Tekton Pro" panose="020F0603020208020904" pitchFamily="34" charset="0"/>
              </a:rPr>
              <a:t>A logical interpretation of an event based on observations and prior knowledge</a:t>
            </a:r>
            <a:r>
              <a:rPr lang="en-CA" sz="3000" dirty="0">
                <a:latin typeface="Tekton Pro" panose="020F0603020208020904" pitchFamily="34" charset="0"/>
              </a:rPr>
              <a:t>.</a:t>
            </a:r>
          </a:p>
          <a:p>
            <a:pPr marL="0" indent="0">
              <a:buNone/>
            </a:pPr>
            <a:endParaRPr lang="en-CA" sz="2600" dirty="0">
              <a:latin typeface="Tekton Pro" panose="020F0603020208020904" pitchFamily="34" charset="0"/>
            </a:endParaRPr>
          </a:p>
          <a:p>
            <a:pPr marL="0" indent="0">
              <a:buNone/>
            </a:pPr>
            <a:r>
              <a:rPr lang="el-GR" sz="3000" b="1" dirty="0"/>
              <a:t>Συμπέρασμα</a:t>
            </a:r>
            <a:r>
              <a:rPr lang="en-CA" sz="3000" b="1" dirty="0">
                <a:latin typeface="Tekton Pro" panose="020F0603020208020904" pitchFamily="34" charset="0"/>
              </a:rPr>
              <a:t>:</a:t>
            </a:r>
            <a:r>
              <a:rPr lang="el-GR" sz="3000" dirty="0"/>
              <a:t> </a:t>
            </a:r>
            <a:endParaRPr lang="en-CA" sz="3000" dirty="0">
              <a:latin typeface="Tekton Pro" panose="020F0603020208020904" pitchFamily="34" charset="0"/>
            </a:endParaRPr>
          </a:p>
          <a:p>
            <a:pPr marL="0" indent="0">
              <a:buNone/>
            </a:pPr>
            <a:r>
              <a:rPr lang="en-CA" sz="2400" dirty="0">
                <a:latin typeface="Tekton Pro" panose="020F0603020208020904" pitchFamily="34" charset="0"/>
              </a:rPr>
              <a:t>B</a:t>
            </a:r>
            <a:r>
              <a:rPr lang="el-GR" sz="2400" dirty="0"/>
              <a:t>γάζοντας αποτελέσματα βασιζόμενοι σε παρατηρήσεις και πληροφορίες</a:t>
            </a:r>
            <a:r>
              <a:rPr lang="en-CA" sz="2400" dirty="0">
                <a:latin typeface="Tekton Pro" panose="020F0603020208020904" pitchFamily="34" charset="0"/>
              </a:rPr>
              <a:t>.</a:t>
            </a:r>
            <a:endParaRPr lang="en-US" sz="2400" dirty="0">
              <a:latin typeface="Tekton Pro" panose="020F06030202080209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9881" y="4583505"/>
            <a:ext cx="3960440" cy="17258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kton Pro" panose="020F0603020208020904" pitchFamily="34" charset="0"/>
              </a:rPr>
              <a:t>Observation</a:t>
            </a:r>
            <a:r>
              <a:rPr kumimoji="0" lang="en-CA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kton Pro" panose="020F0603020208020904" pitchFamily="34" charset="0"/>
              </a:rPr>
              <a:t>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kton Pro" panose="020F0603020208020904" pitchFamily="34" charset="0"/>
              </a:rPr>
              <a:t>Based on the five senses: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kton Pro" panose="020F0603020208020904" pitchFamily="34" charset="0"/>
              </a:rPr>
              <a:t>sight, smell, touch, taste, hearing.</a:t>
            </a:r>
          </a:p>
        </p:txBody>
      </p:sp>
      <p:sp>
        <p:nvSpPr>
          <p:cNvPr id="8" name="Oval 7"/>
          <p:cNvSpPr/>
          <p:nvPr/>
        </p:nvSpPr>
        <p:spPr>
          <a:xfrm>
            <a:off x="4888320" y="4597961"/>
            <a:ext cx="3960440" cy="1711359"/>
          </a:xfrm>
          <a:prstGeom prst="ellipse">
            <a:avLst/>
          </a:prstGeom>
          <a:gradFill>
            <a:gsLst>
              <a:gs pos="100000">
                <a:srgbClr val="92D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kton Pro" panose="020F0603020208020904" pitchFamily="34" charset="0"/>
              </a:rPr>
              <a:t>inference</a:t>
            </a:r>
            <a:r>
              <a:rPr kumimoji="0" lang="en-CA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kton Pro" panose="020F0603020208020904" pitchFamily="34" charset="0"/>
              </a:rPr>
              <a:t>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kton Pro" panose="020F0603020208020904" pitchFamily="34" charset="0"/>
              </a:rPr>
              <a:t>Based on prior knowledge or opinion.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549" y="952744"/>
            <a:ext cx="39091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kton Pro" panose="020F0603020208020904" pitchFamily="34" charset="0"/>
              </a:rPr>
              <a:t>Observation: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kton Pro" panose="020F0603020208020904" pitchFamily="34" charset="0"/>
              </a:rPr>
              <a:t>We use our 5 senses to gather information about the world around us.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kton Pro" panose="020F06030202080209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Παρατήρηση</a:t>
            </a: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kton Pro" panose="020F0603020208020904" pitchFamily="34" charset="0"/>
              </a:rPr>
              <a:t>:</a:t>
            </a: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kton Pro" panose="020F0603020208020904" pitchFamily="34" charset="0"/>
              </a:rPr>
              <a:t>M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αθαίνοντας για το περιβάλλον σας διαμέσου των αισθήσεών σας.</a:t>
            </a:r>
            <a:endParaRPr kumimoji="0" lang="en-CA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kton Pro" panose="020F06030202080209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2292" y="5230388"/>
            <a:ext cx="504056" cy="432048"/>
          </a:xfrm>
          <a:prstGeom prst="rect">
            <a:avLst/>
          </a:prstGeom>
          <a:gradFill>
            <a:gsLst>
              <a:gs pos="100000">
                <a:srgbClr val="FFFF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kton Pro" panose="020F0603020208020904" pitchFamily="34" charset="0"/>
              </a:rPr>
              <a:t>vs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kton Pro" panose="020F06030202080209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458" y="6295050"/>
            <a:ext cx="1393702" cy="46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9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7321" y="411163"/>
            <a:ext cx="8229600" cy="857250"/>
          </a:xfrm>
        </p:spPr>
        <p:txBody>
          <a:bodyPr>
            <a:normAutofit/>
          </a:bodyPr>
          <a:lstStyle/>
          <a:p>
            <a:r>
              <a:rPr lang="en-CA" sz="4800" dirty="0">
                <a:latin typeface="Tekton Pro" panose="020F0603020208020904" pitchFamily="34" charset="0"/>
              </a:rPr>
              <a:t>What happened?</a:t>
            </a:r>
          </a:p>
        </p:txBody>
      </p:sp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5294324" cy="3528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219" y="6199750"/>
            <a:ext cx="1393702" cy="46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2222B-3A71-4689-A68F-9E66E4A2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73134"/>
            <a:ext cx="8229600" cy="579438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ekton Pro" panose="020F0603020208020904" pitchFamily="34" charset="0"/>
              </a:rPr>
              <a:t>Other versions?</a:t>
            </a:r>
            <a:endParaRPr lang="en-CA" sz="4000" dirty="0">
              <a:latin typeface="Tekton Pro" panose="020F0603020208020904" pitchFamily="34" charset="0"/>
            </a:endParaRPr>
          </a:p>
        </p:txBody>
      </p:sp>
      <p:pic>
        <p:nvPicPr>
          <p:cNvPr id="1026" name="Picture 2" descr="Image result for owl prints in the snow">
            <a:extLst>
              <a:ext uri="{FF2B5EF4-FFF2-40B4-BE49-F238E27FC236}">
                <a16:creationId xmlns:a16="http://schemas.microsoft.com/office/drawing/2014/main" id="{14489149-3491-4798-AA0F-368DE2EAB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89" y="1700808"/>
            <a:ext cx="748482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ccident scene reconstruction">
            <a:extLst>
              <a:ext uri="{FF2B5EF4-FFF2-40B4-BE49-F238E27FC236}">
                <a16:creationId xmlns:a16="http://schemas.microsoft.com/office/drawing/2014/main" id="{47413655-0640-4891-ADDE-6FA19E581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29833"/>
            <a:ext cx="8856984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rime scene">
            <a:extLst>
              <a:ext uri="{FF2B5EF4-FFF2-40B4-BE49-F238E27FC236}">
                <a16:creationId xmlns:a16="http://schemas.microsoft.com/office/drawing/2014/main" id="{CFD82E58-2015-4227-AB69-05C66E99A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" y="1154749"/>
            <a:ext cx="9021341" cy="600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52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54868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 Pro" panose="020F0603020208020904" pitchFamily="34" charset="0"/>
                <a:ea typeface="+mj-ea"/>
                <a:cs typeface="Arial"/>
              </a:rPr>
              <a:t>How Do Scientists Think?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38386" y="2626952"/>
            <a:ext cx="4038600" cy="2235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>
                <a:latin typeface="Tekton Pro" panose="020F0603020208020904" pitchFamily="34" charset="0"/>
              </a:rPr>
              <a:t>Scientists are Curious</a:t>
            </a:r>
          </a:p>
        </p:txBody>
      </p:sp>
      <p:pic>
        <p:nvPicPr>
          <p:cNvPr id="4098" name="Picture 2" descr="T:\Outreach\ARCHIVE\Perimeter Inspirations\Process of Science\Native Files and Disk Image\PI Process of Science\PI Process of Science\Images and Diagrams\AliceBob-ImagesforWordDocs\AB-ThinkingDeeper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86" y="1908954"/>
            <a:ext cx="3867422" cy="3197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219" y="6199750"/>
            <a:ext cx="1393702" cy="46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0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29600" cy="857250"/>
          </a:xfrm>
        </p:spPr>
        <p:txBody>
          <a:bodyPr>
            <a:normAutofit/>
          </a:bodyPr>
          <a:lstStyle/>
          <a:p>
            <a:r>
              <a:rPr lang="en-CA" sz="4400" dirty="0">
                <a:latin typeface="Tekton Pro" panose="020F0603020208020904" pitchFamily="34" charset="0"/>
              </a:rPr>
              <a:t>Why is it Like That?</a:t>
            </a: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0" t="12831" r="23242" b="19614"/>
          <a:stretch/>
        </p:blipFill>
        <p:spPr>
          <a:xfrm>
            <a:off x="107504" y="1192366"/>
            <a:ext cx="4176464" cy="4473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6877" y="5946605"/>
            <a:ext cx="938865" cy="310923"/>
          </a:xfrm>
          <a:prstGeom prst="rect">
            <a:avLst/>
          </a:prstGeom>
        </p:spPr>
      </p:pic>
      <p:pic>
        <p:nvPicPr>
          <p:cNvPr id="6" name="Picture 2" descr="A cacao seed pod in a farmer's hands, Ivory Coa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21" y="1844824"/>
            <a:ext cx="4268375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808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:\Outreach\ARCHIVE\Perimeter Inspirations\Process of Science\Native Files and Disk Image\PI Process of Science\PI Process of Science\Images and Diagrams\AliceBob-ImagesforWordDocs\FrayerMod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80728"/>
            <a:ext cx="7543800" cy="518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1948496"/>
            <a:ext cx="2696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solidFill>
                  <a:srgbClr val="FF0000"/>
                </a:solidFill>
                <a:latin typeface="Tekton Pro" panose="020F0603020208020904" pitchFamily="34" charset="0"/>
              </a:rPr>
              <a:t>Describing words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8987" y="1948496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solidFill>
                  <a:srgbClr val="FF0000"/>
                </a:solidFill>
                <a:latin typeface="Tekton Pro" panose="020F0603020208020904" pitchFamily="34" charset="0"/>
              </a:rPr>
              <a:t>Ideas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0516" y="4685907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solidFill>
                  <a:srgbClr val="FF0000"/>
                </a:solidFill>
                <a:latin typeface="Tekton Pro" panose="020F0603020208020904" pitchFamily="34" charset="0"/>
              </a:rPr>
              <a:t>Questions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DDBFBB-A1E4-495B-8C5C-33C1585F6199}"/>
              </a:ext>
            </a:extLst>
          </p:cNvPr>
          <p:cNvSpPr txBox="1"/>
          <p:nvPr/>
        </p:nvSpPr>
        <p:spPr>
          <a:xfrm>
            <a:off x="5254422" y="4679893"/>
            <a:ext cx="2007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solidFill>
                  <a:srgbClr val="FF0000"/>
                </a:solidFill>
                <a:latin typeface="Tekton Pro" panose="020F0603020208020904" pitchFamily="34" charset="0"/>
              </a:rPr>
              <a:t>Connections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563112"/>
          </a:xfrm>
        </p:spPr>
        <p:txBody>
          <a:bodyPr>
            <a:noAutofit/>
          </a:bodyPr>
          <a:lstStyle/>
          <a:p>
            <a:r>
              <a:rPr lang="en-CA" sz="4000" dirty="0" err="1">
                <a:latin typeface="Tekton Pro" panose="020F0603020208020904" pitchFamily="34" charset="0"/>
              </a:rPr>
              <a:t>Frayer</a:t>
            </a:r>
            <a:r>
              <a:rPr lang="en-CA" sz="4000" dirty="0">
                <a:latin typeface="Tekton Pro" panose="020F0603020208020904" pitchFamily="34" charset="0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391727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013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2013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2013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lue Horiz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9DDC"/>
      </a:lt2>
      <a:accent1>
        <a:srgbClr val="99CCFF"/>
      </a:accent1>
      <a:accent2>
        <a:srgbClr val="CCCCFF"/>
      </a:accent2>
      <a:accent3>
        <a:srgbClr val="AAAAAA"/>
      </a:accent3>
      <a:accent4>
        <a:srgbClr val="DADADA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Arial"/>
        <a:ea typeface="MS Pゴシック"/>
        <a:cs typeface=""/>
      </a:majorFont>
      <a:minorFont>
        <a:latin typeface="Arial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utreach White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utreach WhiteGrey" id="{C770083C-A095-4066-878B-24927AECA537}" vid="{71FBABBA-D1CA-46E6-8B4E-4AD82FD51252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 PPT Template</Template>
  <TotalTime>2137</TotalTime>
  <Words>619</Words>
  <Application>Microsoft Office PowerPoint</Application>
  <PresentationFormat>On-screen Show (4:3)</PresentationFormat>
  <Paragraphs>96</Paragraphs>
  <Slides>16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Century Gothic</vt:lpstr>
      <vt:lpstr>Tekton Pro</vt:lpstr>
      <vt:lpstr>Times New Roman</vt:lpstr>
      <vt:lpstr>Wingdings</vt:lpstr>
      <vt:lpstr>2013 PPT Template</vt:lpstr>
      <vt:lpstr>1_2013 PPT Template</vt:lpstr>
      <vt:lpstr>2_2013 PPT Template</vt:lpstr>
      <vt:lpstr>Blue Horizon</vt:lpstr>
      <vt:lpstr>1_Outreach WhiteGrey</vt:lpstr>
      <vt:lpstr>PowerPoint Presentation</vt:lpstr>
      <vt:lpstr>PowerPoint Presentation</vt:lpstr>
      <vt:lpstr>How Do Scientists Think?</vt:lpstr>
      <vt:lpstr>Observation vs Inference</vt:lpstr>
      <vt:lpstr>What happened?</vt:lpstr>
      <vt:lpstr>Other versions?</vt:lpstr>
      <vt:lpstr>PowerPoint Presentation</vt:lpstr>
      <vt:lpstr>Why is it Like That?</vt:lpstr>
      <vt:lpstr>Frayer Model</vt:lpstr>
      <vt:lpstr>PowerPoint Presentation</vt:lpstr>
      <vt:lpstr>How Do Scientists Think?</vt:lpstr>
      <vt:lpstr>PowerPoint Presentation</vt:lpstr>
      <vt:lpstr>3D Concrete Printer</vt:lpstr>
      <vt:lpstr>Science is a powerful way of thinking...</vt:lpstr>
      <vt:lpstr>PI Resource Centre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Foyle</dc:creator>
  <cp:lastModifiedBy>Dave Fish</cp:lastModifiedBy>
  <cp:revision>123</cp:revision>
  <cp:lastPrinted>2012-10-30T18:11:15Z</cp:lastPrinted>
  <dcterms:created xsi:type="dcterms:W3CDTF">2013-03-22T18:53:08Z</dcterms:created>
  <dcterms:modified xsi:type="dcterms:W3CDTF">2019-11-19T22:19:16Z</dcterms:modified>
</cp:coreProperties>
</file>