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  <p:sldMasterId id="2147484271" r:id="rId2"/>
    <p:sldMasterId id="2147484275" r:id="rId3"/>
    <p:sldMasterId id="2147484295" r:id="rId4"/>
    <p:sldMasterId id="2147484302" r:id="rId5"/>
  </p:sldMasterIdLst>
  <p:notesMasterIdLst>
    <p:notesMasterId r:id="rId23"/>
  </p:notesMasterIdLst>
  <p:handoutMasterIdLst>
    <p:handoutMasterId r:id="rId24"/>
  </p:handoutMasterIdLst>
  <p:sldIdLst>
    <p:sldId id="424" r:id="rId6"/>
    <p:sldId id="1318" r:id="rId7"/>
    <p:sldId id="1310" r:id="rId8"/>
    <p:sldId id="1322" r:id="rId9"/>
    <p:sldId id="1124" r:id="rId10"/>
    <p:sldId id="1125" r:id="rId11"/>
    <p:sldId id="1127" r:id="rId12"/>
    <p:sldId id="1336" r:id="rId13"/>
    <p:sldId id="1320" r:id="rId14"/>
    <p:sldId id="490" r:id="rId15"/>
    <p:sldId id="487" r:id="rId16"/>
    <p:sldId id="484" r:id="rId17"/>
    <p:sldId id="1330" r:id="rId18"/>
    <p:sldId id="485" r:id="rId19"/>
    <p:sldId id="476" r:id="rId20"/>
    <p:sldId id="1304" r:id="rId21"/>
    <p:sldId id="1308" r:id="rId2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6pPr>
    <a:lvl7pPr marL="27432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7pPr>
    <a:lvl8pPr marL="32004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8pPr>
    <a:lvl9pPr marL="36576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3CC6675-7F1D-4857-9118-CE55E87D999A}">
          <p14:sldIdLst>
            <p14:sldId id="424"/>
            <p14:sldId id="1318"/>
          </p14:sldIdLst>
        </p14:section>
        <p14:section name="Black Box" id="{119A4430-CDBC-49DC-9FA6-5D97A1A04AC2}">
          <p14:sldIdLst>
            <p14:sldId id="1310"/>
          </p14:sldIdLst>
        </p14:section>
        <p14:section name="Patterns" id="{D55E9D78-4407-4535-A997-82A1FA38FD64}">
          <p14:sldIdLst>
            <p14:sldId id="1322"/>
            <p14:sldId id="1124"/>
            <p14:sldId id="1125"/>
            <p14:sldId id="1127"/>
            <p14:sldId id="1336"/>
          </p14:sldIdLst>
        </p14:section>
        <p14:section name="Asking Questions" id="{A5121BF4-9266-4471-9EFD-6C71F27496A3}">
          <p14:sldIdLst>
            <p14:sldId id="1320"/>
            <p14:sldId id="490"/>
          </p14:sldIdLst>
        </p14:section>
        <p14:section name="NewsFlash" id="{25150AC1-2885-4AC2-8162-6F22A66489E4}">
          <p14:sldIdLst>
            <p14:sldId id="487"/>
            <p14:sldId id="484"/>
            <p14:sldId id="1330"/>
            <p14:sldId id="485"/>
          </p14:sldIdLst>
        </p14:section>
        <p14:section name="Summary" id="{B69AB365-4B37-494A-900D-C26DFE0C8FFF}">
          <p14:sldIdLst>
            <p14:sldId id="476"/>
          </p14:sldIdLst>
        </p14:section>
        <p14:section name="Closing" id="{5A2DB32B-8B9D-4D1F-8364-DB6083489628}">
          <p14:sldIdLst>
            <p14:sldId id="1304"/>
            <p14:sldId id="1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45"/>
    <a:srgbClr val="F1AC32"/>
    <a:srgbClr val="9E4733"/>
    <a:srgbClr val="B56F4D"/>
    <a:srgbClr val="000000"/>
    <a:srgbClr val="0E3364"/>
    <a:srgbClr val="F28E50"/>
    <a:srgbClr val="DE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67EE6-80D7-4F50-BC49-8275D48BB2B3}" v="2" dt="2019-11-07T05:48:28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7500" autoAdjust="0"/>
  </p:normalViewPr>
  <p:slideViewPr>
    <p:cSldViewPr>
      <p:cViewPr varScale="1">
        <p:scale>
          <a:sx n="63" d="100"/>
          <a:sy n="63" d="100"/>
        </p:scale>
        <p:origin x="1410" y="66"/>
      </p:cViewPr>
      <p:guideLst>
        <p:guide orient="horz" pos="754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04A745-CA2F-9446-8CF4-A6A8960481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05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266454-B220-D54C-9664-412C6F84C3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90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This slide show is meant to accompany the Perimeter Resource,</a:t>
            </a:r>
            <a:r>
              <a:rPr lang="en-US" baseline="0" dirty="0"/>
              <a:t> Inspirations 02: The Process of Science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1" dirty="0"/>
              <a:t> *Click “next” or arrow key and the video begins.</a:t>
            </a:r>
          </a:p>
          <a:p>
            <a:endParaRPr lang="en-CA" dirty="0"/>
          </a:p>
          <a:p>
            <a:r>
              <a:rPr lang="en-CA" dirty="0"/>
              <a:t>INFERENCE from the video?</a:t>
            </a:r>
          </a:p>
          <a:p>
            <a:r>
              <a:rPr lang="en-CA" b="1" dirty="0"/>
              <a:t>Presenters</a:t>
            </a:r>
            <a:r>
              <a:rPr lang="en-CA" b="1" baseline="0" dirty="0"/>
              <a:t> asking</a:t>
            </a:r>
            <a:r>
              <a:rPr lang="en-CA" b="1" dirty="0"/>
              <a:t>:  </a:t>
            </a:r>
            <a:r>
              <a:rPr lang="en-CA" dirty="0"/>
              <a:t>Scientists make observations and inferences.  What is the inference that Alice makes?  Why</a:t>
            </a:r>
            <a:r>
              <a:rPr lang="en-CA" baseline="0" dirty="0"/>
              <a:t> or how can she make these inferences (what observations did she have to make first)?</a:t>
            </a:r>
            <a:endParaRPr lang="en-CA" dirty="0"/>
          </a:p>
          <a:p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Inferring isn’t just a Language/Reading</a:t>
            </a:r>
            <a:r>
              <a:rPr lang="en-CA" baseline="0" dirty="0"/>
              <a:t> skill.  Inferring and justifying your answer could lead to more questions.</a:t>
            </a:r>
            <a:endParaRPr lang="en-CA" dirty="0"/>
          </a:p>
          <a:p>
            <a:endParaRPr lang="en-CA" dirty="0"/>
          </a:p>
          <a:p>
            <a:r>
              <a:rPr lang="en-CA" b="1" dirty="0"/>
              <a:t>Group Discussion:</a:t>
            </a:r>
            <a:r>
              <a:rPr lang="en-CA" b="1" baseline="0" dirty="0"/>
              <a:t> </a:t>
            </a:r>
            <a:r>
              <a:rPr lang="en-CA" dirty="0"/>
              <a:t>Challenge the participants to describe what is happening.  How do you know? Which story is right? Can we find additional evidence? Or How should we find</a:t>
            </a:r>
            <a:r>
              <a:rPr lang="en-CA" baseline="0" dirty="0"/>
              <a:t> additional evidence?</a:t>
            </a:r>
          </a:p>
          <a:p>
            <a:r>
              <a:rPr lang="en-CA" baseline="0" dirty="0"/>
              <a:t>These prints could have been made at different times/days/weeks.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178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ASHLEY</a:t>
            </a:r>
          </a:p>
          <a:p>
            <a:r>
              <a:rPr lang="en-CA" dirty="0"/>
              <a:t>[The next section describes the Science in the News activities from the resource. ] </a:t>
            </a:r>
          </a:p>
          <a:p>
            <a:endParaRPr lang="en-CA" dirty="0"/>
          </a:p>
          <a:p>
            <a:r>
              <a:rPr lang="en-CA" dirty="0"/>
              <a:t>Scientists do work individually,</a:t>
            </a:r>
            <a:r>
              <a:rPr lang="en-CA" baseline="0" dirty="0"/>
              <a:t> but they also work collaboratively to push theories forward. </a:t>
            </a:r>
          </a:p>
          <a:p>
            <a:endParaRPr lang="en-CA" baseline="0" dirty="0"/>
          </a:p>
          <a:p>
            <a:r>
              <a:rPr lang="en-CA" baseline="0" dirty="0"/>
              <a:t>It is just the same for students in the classroom.  It’s important for students to work together as co-learners and co-teachers.</a:t>
            </a:r>
          </a:p>
          <a:p>
            <a:endParaRPr lang="en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This is another important skill that kids need to learn that will be vital to their success in all aspects of their life.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051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summary.</a:t>
            </a:r>
          </a:p>
        </p:txBody>
      </p:sp>
    </p:spTree>
    <p:extLst>
      <p:ext uri="{BB962C8B-B14F-4D97-AF65-F5344CB8AC3E}">
        <p14:creationId xmlns:p14="http://schemas.microsoft.com/office/powerpoint/2010/main" val="63082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886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687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DDB06-A603-4A2C-B289-80A665B2114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06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(About 10-15 min) Using the</a:t>
            </a:r>
            <a:r>
              <a:rPr lang="en-CA" baseline="0" dirty="0"/>
              <a:t> Black Box:</a:t>
            </a:r>
          </a:p>
          <a:p>
            <a:r>
              <a:rPr lang="en-CA" baseline="0" dirty="0"/>
              <a:t>-Demonstrate the box by pulling several strings</a:t>
            </a:r>
          </a:p>
          <a:p>
            <a:r>
              <a:rPr lang="en-CA" baseline="0" dirty="0"/>
              <a:t>-Ask the participants to draw what they think is happening using their whiteboards</a:t>
            </a:r>
          </a:p>
          <a:p>
            <a:r>
              <a:rPr lang="en-CA" baseline="0" dirty="0"/>
              <a:t>-Ask 3-4 people with different ideas to come up at the same time.  Test their models, if they work, give their boards a checkmark</a:t>
            </a:r>
          </a:p>
          <a:p>
            <a:r>
              <a:rPr lang="en-CA" baseline="0" dirty="0"/>
              <a:t>-Explain how nature can be described using models.  We test these model/theories until they are proven wrong. At that point, they need to be thrown out or revised. Several, different models are capable of describing the same thing. </a:t>
            </a:r>
          </a:p>
          <a:p>
            <a:r>
              <a:rPr lang="en-CA" baseline="0" dirty="0"/>
              <a:t>-Shake the Black Box.  Show how some of the drawn models fail, while others survive.</a:t>
            </a:r>
          </a:p>
          <a:p>
            <a:endParaRPr lang="en-CA" baseline="0" dirty="0"/>
          </a:p>
          <a:p>
            <a:r>
              <a:rPr lang="en-CA" baseline="0" dirty="0"/>
              <a:t>-It is important to build vocabulary such as “predict, observe, model, etc.”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25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ASHLEY</a:t>
            </a:r>
          </a:p>
          <a:p>
            <a:r>
              <a:rPr lang="en-CA" dirty="0"/>
              <a:t>[The next section describes the Science in the News activities from the resource. ] </a:t>
            </a:r>
          </a:p>
          <a:p>
            <a:endParaRPr lang="en-CA" dirty="0"/>
          </a:p>
          <a:p>
            <a:r>
              <a:rPr lang="en-CA" dirty="0"/>
              <a:t>Scientists do work individually,</a:t>
            </a:r>
            <a:r>
              <a:rPr lang="en-CA" baseline="0" dirty="0"/>
              <a:t> but they also work collaboratively to push theories forward. </a:t>
            </a:r>
          </a:p>
          <a:p>
            <a:endParaRPr lang="en-CA" baseline="0" dirty="0"/>
          </a:p>
          <a:p>
            <a:r>
              <a:rPr lang="en-CA" baseline="0" dirty="0"/>
              <a:t>It is just the same for students in the classroom.  It’s important for students to work together as co-learners and co-teachers.</a:t>
            </a:r>
          </a:p>
          <a:p>
            <a:endParaRPr lang="en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This is another important skill that kids need to learn that will be vital to their success in all aspects of their life.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387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DB06-A603-4A2C-B289-80A665B2114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6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DB06-A603-4A2C-B289-80A665B2114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4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DB06-A603-4A2C-B289-80A665B2114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DDB06-A603-4A2C-B289-80A665B2114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284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</a:t>
            </a:r>
            <a:r>
              <a:rPr lang="en-CA" baseline="0" dirty="0"/>
              <a:t> natural response to curiosity is questions.</a:t>
            </a:r>
          </a:p>
          <a:p>
            <a:endParaRPr lang="en-CA" baseline="0" dirty="0"/>
          </a:p>
          <a:p>
            <a:r>
              <a:rPr lang="en-CA" baseline="0" dirty="0"/>
              <a:t>Scientists are just big toddlers that are good at asking questions.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543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470025"/>
          </a:xfrm>
        </p:spPr>
        <p:txBody>
          <a:bodyPr>
            <a:normAutofit/>
          </a:bodyPr>
          <a:lstStyle>
            <a:lvl1pPr>
              <a:defRPr lang="en-CA" sz="4000" kern="1200" dirty="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8D64A-9EBF-40FA-96FA-B4D2D01AB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3446" y="6238005"/>
            <a:ext cx="1411954" cy="4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6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55BC96-7BB3-394F-A022-CB3447420D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3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86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2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22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2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9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67A4A0-091D-FB4B-8CE5-F6B3DB193A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63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3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2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940979" cy="3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52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Century Gothic"/>
          <a:ea typeface="+mj-ea"/>
          <a:cs typeface="Century Gothic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Century Gothic"/>
          <a:ea typeface="+mn-ea"/>
          <a:cs typeface="Century 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00"/>
          </a:solidFill>
          <a:latin typeface="Century Gothic"/>
          <a:ea typeface="+mn-ea"/>
          <a:cs typeface="Century 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800">
          <a:solidFill>
            <a:srgbClr val="000000"/>
          </a:solidFill>
          <a:latin typeface="Century Gothic"/>
          <a:ea typeface="+mn-ea"/>
          <a:cs typeface="Century 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rgbClr val="000000"/>
          </a:solidFill>
          <a:latin typeface="Century Gothic"/>
          <a:ea typeface="+mn-ea"/>
          <a:cs typeface="Century 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000000"/>
          </a:solidFill>
          <a:latin typeface="Century Gothic"/>
          <a:ea typeface="+mn-ea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ources.perimeterinstitute.ca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perimeterinstitute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fish@perimeterinstitute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michalopoulo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943600" y="2936875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/>
            <a:endParaRPr lang="en-CA" sz="2400" dirty="0">
              <a:latin typeface="Times New Roman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2590800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ゴシック" pitchFamily="-92" charset="-128"/>
                <a:cs typeface="+mn-cs"/>
              </a:rPr>
              <a:t>     </a:t>
            </a:r>
            <a:endParaRPr lang="en-CA" sz="3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ゴシック" pitchFamily="-92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36" y="689673"/>
            <a:ext cx="5644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ekton Pro" panose="020F0603020208020904" pitchFamily="34" charset="0"/>
                <a:cs typeface="Arial"/>
              </a:rPr>
              <a:t>How Do Scientists Think?</a:t>
            </a:r>
          </a:p>
          <a:p>
            <a:r>
              <a:rPr lang="en-US" sz="2800" dirty="0">
                <a:solidFill>
                  <a:srgbClr val="000000"/>
                </a:solidFill>
                <a:latin typeface="Tekton Pro" panose="020F0603020208020904" pitchFamily="34" charset="0"/>
              </a:rPr>
              <a:t>The Process of Science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9488" cy="3480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6119" y="576262"/>
            <a:ext cx="6172200" cy="642938"/>
          </a:xfrm>
        </p:spPr>
        <p:txBody>
          <a:bodyPr>
            <a:noAutofit/>
          </a:bodyPr>
          <a:lstStyle/>
          <a:p>
            <a:r>
              <a:rPr lang="en-CA" sz="4400" dirty="0">
                <a:latin typeface="Tekton Pro" panose="020F0603020208020904" pitchFamily="34" charset="0"/>
              </a:rPr>
              <a:t>What do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5877272"/>
            <a:ext cx="938865" cy="310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1D282-01E1-4F90-802B-CFF8437A68C7}"/>
              </a:ext>
            </a:extLst>
          </p:cNvPr>
          <p:cNvSpPr txBox="1"/>
          <p:nvPr/>
        </p:nvSpPr>
        <p:spPr>
          <a:xfrm>
            <a:off x="971600" y="2348880"/>
            <a:ext cx="7200800" cy="1261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B050"/>
                </a:solidFill>
              </a:rPr>
              <a:t>Download the video at: </a:t>
            </a:r>
            <a:r>
              <a:rPr lang="en-CA" sz="3200" dirty="0">
                <a:solidFill>
                  <a:srgbClr val="00B050"/>
                </a:solidFill>
                <a:hlinkClick r:id="rId5"/>
              </a:rPr>
              <a:t>https://resources.perimeterinstitute.ca</a:t>
            </a:r>
            <a:endParaRPr lang="en-C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0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2821412"/>
            <a:ext cx="3028950" cy="1644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latin typeface="Tekton Pro" panose="020F0603020208020904" pitchFamily="34" charset="0"/>
              </a:rPr>
              <a:t>Scientists Collaborate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15259" r="20058" b="20043"/>
          <a:stretch/>
        </p:blipFill>
        <p:spPr>
          <a:xfrm>
            <a:off x="4571999" y="2024844"/>
            <a:ext cx="336431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957" y="5877272"/>
            <a:ext cx="938865" cy="3109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53171"/>
            <a:ext cx="8229600" cy="85725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Tekton Pro" panose="020F0603020208020904" pitchFamily="34" charset="0"/>
              </a:rPr>
              <a:t>How Do Scientists Think?</a:t>
            </a:r>
          </a:p>
        </p:txBody>
      </p:sp>
    </p:spTree>
    <p:extLst>
      <p:ext uri="{BB962C8B-B14F-4D97-AF65-F5344CB8AC3E}">
        <p14:creationId xmlns:p14="http://schemas.microsoft.com/office/powerpoint/2010/main" val="5660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5846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000" i="1" dirty="0">
                <a:solidFill>
                  <a:prstClr val="black"/>
                </a:solidFill>
                <a:latin typeface="Tekton Pro" panose="020F0603020208020904" pitchFamily="34" charset="0"/>
                <a:cs typeface="Arial" pitchFamily="34" charset="0"/>
              </a:rPr>
              <a:t>What caused the extinction?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35" y="5846039"/>
            <a:ext cx="938865" cy="310923"/>
          </a:xfrm>
          <a:prstGeom prst="rect">
            <a:avLst/>
          </a:prstGeom>
        </p:spPr>
      </p:pic>
      <p:pic>
        <p:nvPicPr>
          <p:cNvPr id="1026" name="Picture 2" descr="news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9036496" cy="51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0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C10DC-0B1B-4A81-8E85-C3DAB0ED68BD}"/>
              </a:ext>
            </a:extLst>
          </p:cNvPr>
          <p:cNvSpPr txBox="1"/>
          <p:nvPr/>
        </p:nvSpPr>
        <p:spPr>
          <a:xfrm>
            <a:off x="388744" y="374460"/>
            <a:ext cx="34221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>
                <a:solidFill>
                  <a:schemeClr val="tx1"/>
                </a:solidFill>
              </a:rPr>
              <a:t>Merrit</a:t>
            </a:r>
            <a:r>
              <a:rPr lang="en-CA" sz="2000" dirty="0">
                <a:solidFill>
                  <a:schemeClr val="tx1"/>
                </a:solidFill>
              </a:rPr>
              <a:t> Island is home to the Kennedy Space Center.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ACEF1-B257-4E2C-9980-CD729307E325}"/>
              </a:ext>
            </a:extLst>
          </p:cNvPr>
          <p:cNvSpPr txBox="1"/>
          <p:nvPr/>
        </p:nvSpPr>
        <p:spPr>
          <a:xfrm>
            <a:off x="4462601" y="220572"/>
            <a:ext cx="390538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DDT was used extensively in the 1940s to reduce the number of mosquitoes on </a:t>
            </a:r>
            <a:r>
              <a:rPr lang="en-CA" sz="2000" dirty="0" err="1">
                <a:solidFill>
                  <a:schemeClr val="tx1"/>
                </a:solidFill>
              </a:rPr>
              <a:t>Merrit</a:t>
            </a:r>
            <a:r>
              <a:rPr lang="en-CA" sz="2000" dirty="0">
                <a:solidFill>
                  <a:schemeClr val="tx1"/>
                </a:solidFill>
              </a:rPr>
              <a:t> Island.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A3BA3-3347-4303-A64D-C90EA7667D05}"/>
              </a:ext>
            </a:extLst>
          </p:cNvPr>
          <p:cNvSpPr txBox="1"/>
          <p:nvPr/>
        </p:nvSpPr>
        <p:spPr>
          <a:xfrm>
            <a:off x="4928737" y="1478502"/>
            <a:ext cx="38062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Salt marshes on </a:t>
            </a:r>
            <a:r>
              <a:rPr lang="en-CA" sz="2000" dirty="0" err="1">
                <a:solidFill>
                  <a:schemeClr val="tx1"/>
                </a:solidFill>
              </a:rPr>
              <a:t>Merrit</a:t>
            </a:r>
            <a:r>
              <a:rPr lang="en-CA" sz="2000" dirty="0">
                <a:solidFill>
                  <a:schemeClr val="tx1"/>
                </a:solidFill>
              </a:rPr>
              <a:t> Island were protected in 1973 by the Endangered Species Act.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057BF-9D3F-477C-A610-A43B9CA5750C}"/>
              </a:ext>
            </a:extLst>
          </p:cNvPr>
          <p:cNvSpPr txBox="1"/>
          <p:nvPr/>
        </p:nvSpPr>
        <p:spPr>
          <a:xfrm>
            <a:off x="492748" y="1359193"/>
            <a:ext cx="396985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One salt marsh was drained to build a highway to connect the Space Center with Disney World.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759E5-3D96-4CCE-A4EF-89BD69A6EB58}"/>
              </a:ext>
            </a:extLst>
          </p:cNvPr>
          <p:cNvSpPr txBox="1"/>
          <p:nvPr/>
        </p:nvSpPr>
        <p:spPr>
          <a:xfrm>
            <a:off x="388744" y="2673854"/>
            <a:ext cx="39698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The Dusky Seaside Sparrow was not hunted for sport or food.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F4D5F-BB43-45DB-A4E1-27E7CB808E7F}"/>
              </a:ext>
            </a:extLst>
          </p:cNvPr>
          <p:cNvSpPr txBox="1"/>
          <p:nvPr/>
        </p:nvSpPr>
        <p:spPr>
          <a:xfrm>
            <a:off x="298999" y="3752095"/>
            <a:ext cx="414934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 1963 one marsh on the island was flooded in an attempt to reduce the mosquito population.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E6429-6D6A-4A67-A8C2-23B1DD58E8B4}"/>
              </a:ext>
            </a:extLst>
          </p:cNvPr>
          <p:cNvSpPr txBox="1"/>
          <p:nvPr/>
        </p:nvSpPr>
        <p:spPr>
          <a:xfrm>
            <a:off x="4785405" y="2736432"/>
            <a:ext cx="354520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The introduction of a new predator can have a negative effect on populations.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9D85E6-9B43-4FA5-A3A7-CD4A4333DEF9}"/>
              </a:ext>
            </a:extLst>
          </p:cNvPr>
          <p:cNvSpPr txBox="1"/>
          <p:nvPr/>
        </p:nvSpPr>
        <p:spPr>
          <a:xfrm>
            <a:off x="4691498" y="3856004"/>
            <a:ext cx="38062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 the early 1970s Merritt Island experienced an increase in real estate development.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53175-BF94-4A61-BAB4-F3DF587B71AE}"/>
              </a:ext>
            </a:extLst>
          </p:cNvPr>
          <p:cNvSpPr txBox="1"/>
          <p:nvPr/>
        </p:nvSpPr>
        <p:spPr>
          <a:xfrm>
            <a:off x="588790" y="5111085"/>
            <a:ext cx="356975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The sparrows could only nest in the cordgrass that grows in the salt marshes.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C5190-9067-40AA-B115-41820308769A}"/>
              </a:ext>
            </a:extLst>
          </p:cNvPr>
          <p:cNvSpPr txBox="1"/>
          <p:nvPr/>
        </p:nvSpPr>
        <p:spPr>
          <a:xfrm>
            <a:off x="5046967" y="5111084"/>
            <a:ext cx="35697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The sparrows were ground foragers that ate insects and invertebrates on dry ground.</a:t>
            </a:r>
          </a:p>
        </p:txBody>
      </p:sp>
    </p:spTree>
    <p:extLst>
      <p:ext uri="{BB962C8B-B14F-4D97-AF65-F5344CB8AC3E}">
        <p14:creationId xmlns:p14="http://schemas.microsoft.com/office/powerpoint/2010/main" val="45155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1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140"/>
            <a:ext cx="6624736" cy="57943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ekton Pro" panose="020F0603020208020904" pitchFamily="34" charset="0"/>
              </a:rPr>
              <a:t>Science in the News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31" y="6058892"/>
            <a:ext cx="938865" cy="31092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1791" y="1263502"/>
            <a:ext cx="7834526" cy="47953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 dirty="0">
                <a:latin typeface="Tekton Pro" panose="020F0603020208020904" pitchFamily="34" charset="0"/>
              </a:rPr>
              <a:t>Seaside Sparrow Declared Extinct!</a:t>
            </a:r>
          </a:p>
          <a:p>
            <a:pPr marL="0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en-CA" sz="2400" dirty="0">
                <a:latin typeface="Tekton Pro" panose="020F0603020208020904" pitchFamily="34" charset="0"/>
              </a:rPr>
              <a:t>The demise of the Dusky Seaside Sparrow began with DDT spraying in the 1940s. DDT reduced the population from 2000 to 600 breeding pairs. </a:t>
            </a:r>
          </a:p>
          <a:p>
            <a:pPr marL="0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en-CA" sz="2400" dirty="0">
                <a:latin typeface="Tekton Pro" panose="020F0603020208020904" pitchFamily="34" charset="0"/>
              </a:rPr>
              <a:t>The sparrows were ground foragers so when the marshes were flooded in 1963, they declined further. </a:t>
            </a:r>
          </a:p>
          <a:p>
            <a:pPr marL="0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en-CA" sz="2400" dirty="0">
                <a:latin typeface="Tekton Pro" panose="020F0603020208020904" pitchFamily="34" charset="0"/>
              </a:rPr>
              <a:t>The final blow to the population came when the last remaining marsh was drained for development in the early 1970s. </a:t>
            </a:r>
          </a:p>
          <a:p>
            <a:pPr marL="0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en-CA" sz="2400" dirty="0">
                <a:latin typeface="Tekton Pro" panose="020F0603020208020904" pitchFamily="34" charset="0"/>
              </a:rPr>
              <a:t>The Endangered Species Act of 1973 came too late to save them: the damage had already been done and the population could not recover.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993" y="3719"/>
            <a:ext cx="2672075" cy="18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" y="-37508"/>
            <a:ext cx="9144793" cy="68585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73149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dirty="0">
                <a:latin typeface="Tekton Pro" panose="020F0603020208020904" pitchFamily="34" charset="0"/>
              </a:rPr>
              <a:t>Science is a powerful way of thinking...</a:t>
            </a:r>
          </a:p>
        </p:txBody>
      </p:sp>
      <p:pic>
        <p:nvPicPr>
          <p:cNvPr id="5" name="Picture 4" descr="GR_fig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40735"/>
            <a:ext cx="3312368" cy="255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12646" r="31730" b="42020"/>
          <a:stretch/>
        </p:blipFill>
        <p:spPr>
          <a:xfrm>
            <a:off x="445752" y="1772816"/>
            <a:ext cx="2606044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580349"/>
            <a:ext cx="203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/>
                </a:solidFill>
                <a:latin typeface="Tekton Pro" panose="020F0603020208020904" pitchFamily="34" charset="0"/>
              </a:rPr>
              <a:t>Curiosity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46002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/>
                </a:solidFill>
                <a:latin typeface="Tekton Pro" panose="020F0603020208020904" pitchFamily="34" charset="0"/>
              </a:rPr>
              <a:t>Creativity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8654" y="4580349"/>
            <a:ext cx="2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/>
                </a:solidFill>
                <a:latin typeface="Tekton Pro" panose="020F0603020208020904" pitchFamily="34" charset="0"/>
              </a:rPr>
              <a:t>Collaboration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2" t="4205" r="6487" b="9443"/>
          <a:stretch/>
        </p:blipFill>
        <p:spPr>
          <a:xfrm>
            <a:off x="2483768" y="1772816"/>
            <a:ext cx="360488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563" y="5825471"/>
            <a:ext cx="93886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646658"/>
            <a:ext cx="6914312" cy="579438"/>
          </a:xfrm>
        </p:spPr>
        <p:txBody>
          <a:bodyPr>
            <a:noAutofit/>
          </a:bodyPr>
          <a:lstStyle/>
          <a:p>
            <a:r>
              <a:rPr lang="en-US" sz="4800" b="0" dirty="0">
                <a:latin typeface="Tekton Pro" panose="020F0603020208020904" pitchFamily="34" charset="0"/>
              </a:rPr>
              <a:t>PI Resource Centre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68" y="5047532"/>
            <a:ext cx="799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kton Pro" panose="020F0603020208020904" pitchFamily="34" charset="0"/>
                <a:hlinkClick r:id="rId3"/>
              </a:rPr>
              <a:t>https://resources.perimeterinstitute.ca/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kton Pro" panose="020F06030202080209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689" y="1712731"/>
            <a:ext cx="4176712" cy="28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0339" y="1916832"/>
            <a:ext cx="9144000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900" dirty="0">
                <a:solidFill>
                  <a:schemeClr val="tx1"/>
                </a:solidFill>
                <a:latin typeface="Tekton Pro" panose="020F0603020208020904" pitchFamily="34" charset="0"/>
              </a:rPr>
              <a:t>Dave Fish</a:t>
            </a:r>
          </a:p>
          <a:p>
            <a:pPr marL="0" indent="0" algn="ctr">
              <a:buNone/>
            </a:pPr>
            <a:r>
              <a:rPr lang="en-CA" dirty="0">
                <a:solidFill>
                  <a:schemeClr val="tx1"/>
                </a:solidFill>
                <a:latin typeface="Tekton Pro" panose="020F0603020208020904" pitchFamily="34" charset="0"/>
              </a:rPr>
              <a:t>PI Teacher-in-Residence Emeritus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ekton Pro" panose="020F0603020208020904" pitchFamily="34" charset="0"/>
                <a:hlinkClick r:id="rId3"/>
              </a:rPr>
              <a:t>dfish@perimeterinstitute.ca</a:t>
            </a:r>
            <a:endParaRPr lang="en-US" dirty="0">
              <a:solidFill>
                <a:schemeClr val="tx1"/>
              </a:solidFill>
              <a:latin typeface="Tekton Pro" panose="020F06030202080209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ekton Pro" panose="020F0603020208020904" pitchFamily="34" charset="0"/>
              </a:rPr>
              <a:t>@</a:t>
            </a:r>
            <a:r>
              <a:rPr lang="en-US" dirty="0" err="1">
                <a:solidFill>
                  <a:schemeClr val="tx1"/>
                </a:solidFill>
                <a:latin typeface="Tekton Pro" panose="020F0603020208020904" pitchFamily="34" charset="0"/>
              </a:rPr>
              <a:t>DaveFishPI</a:t>
            </a:r>
            <a:endParaRPr lang="en-US" dirty="0">
              <a:solidFill>
                <a:schemeClr val="tx1"/>
              </a:solidFill>
              <a:latin typeface="Tekton Pro" panose="020F06030202080209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r>
              <a:rPr lang="en-US" sz="3900" dirty="0">
                <a:latin typeface="Tekton Pro" panose="020F0603020208020904" pitchFamily="34" charset="0"/>
                <a:cs typeface="Century Gothic"/>
              </a:rPr>
              <a:t>Olga </a:t>
            </a:r>
            <a:r>
              <a:rPr lang="en-US" sz="3900" dirty="0" err="1">
                <a:latin typeface="Tekton Pro" panose="020F0603020208020904" pitchFamily="34" charset="0"/>
                <a:cs typeface="Century Gothic"/>
              </a:rPr>
              <a:t>Michalopoulos</a:t>
            </a:r>
            <a:endParaRPr lang="en-US" sz="39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r>
              <a:rPr lang="en-US" dirty="0">
                <a:latin typeface="Tekton Pro" panose="020F0603020208020904" pitchFamily="34" charset="0"/>
                <a:cs typeface="Century Gothic"/>
              </a:rPr>
              <a:t>PI Teacher Network Lead for Greece</a:t>
            </a:r>
          </a:p>
          <a:p>
            <a:pPr marL="0" indent="0" algn="ctr">
              <a:buNone/>
            </a:pPr>
            <a:r>
              <a:rPr lang="en-US" dirty="0">
                <a:latin typeface="Tekton Pro" panose="020F0603020208020904" pitchFamily="34" charset="0"/>
                <a:cs typeface="Century Gothic"/>
                <a:hlinkClick r:id="rId4"/>
              </a:rPr>
              <a:t>omichalopoulos@gmail.com</a:t>
            </a:r>
            <a:endParaRPr lang="en-US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10339" y="699889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Century Gothic"/>
              </a:rPr>
              <a:t>Thank You! – </a:t>
            </a:r>
            <a:r>
              <a:rPr kumimoji="0" lang="el-GR" sz="4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Century Gothic"/>
              </a:rPr>
              <a:t>Ευχαριστώ!!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ekton Pro" panose="020F0603020208020904" pitchFamily="34" charset="0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99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ED1CD-60F9-460D-B9D2-18C545F88B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72" y="322392"/>
            <a:ext cx="4708456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74674"/>
            <a:ext cx="77107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Arial" pitchFamily="34" charset="0"/>
              </a:rPr>
              <a:t>How Do Scientists Think?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98275" y="2420888"/>
            <a:ext cx="3909723" cy="2235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latin typeface="Tekton Pro" panose="020F0603020208020904" pitchFamily="34" charset="0"/>
              </a:rPr>
              <a:t>Scientists Build and Revise Models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19" y="6199750"/>
            <a:ext cx="1393702" cy="4615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E484ADE-1240-4C2F-809A-192BFC85BBD1}"/>
              </a:ext>
            </a:extLst>
          </p:cNvPr>
          <p:cNvGrpSpPr/>
          <p:nvPr/>
        </p:nvGrpSpPr>
        <p:grpSpPr>
          <a:xfrm>
            <a:off x="5004048" y="2534195"/>
            <a:ext cx="3614233" cy="3559101"/>
            <a:chOff x="5004048" y="2534195"/>
            <a:chExt cx="3614233" cy="3559101"/>
          </a:xfrm>
        </p:grpSpPr>
        <p:pic>
          <p:nvPicPr>
            <p:cNvPr id="11" name="Picture 10" descr="Image result for wooden cube png">
              <a:extLst>
                <a:ext uri="{FF2B5EF4-FFF2-40B4-BE49-F238E27FC236}">
                  <a16:creationId xmlns:a16="http://schemas.microsoft.com/office/drawing/2014/main" id="{A7653FF6-B9EA-480A-96BE-623F1D9A2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534195"/>
              <a:ext cx="3614233" cy="355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8936EB-0CC6-49A9-8C02-57B032750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75334">
              <a:off x="6325153" y="3136411"/>
              <a:ext cx="1970835" cy="1921784"/>
            </a:xfrm>
            <a:prstGeom prst="parallelogram">
              <a:avLst>
                <a:gd name="adj" fmla="val 10392"/>
              </a:avLst>
            </a:prstGeom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311131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996952"/>
            <a:ext cx="3913008" cy="1571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</a:rPr>
              <a:t>Scientists Look for Patterns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15259" r="20058" b="20043"/>
          <a:stretch/>
        </p:blipFill>
        <p:spPr>
          <a:xfrm>
            <a:off x="4633245" y="1844824"/>
            <a:ext cx="4303184" cy="3592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445" y="768350"/>
            <a:ext cx="8229600" cy="85725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Tekton Pro" panose="020F0603020208020904" pitchFamily="34" charset="0"/>
              </a:rPr>
              <a:t>How Do Scientists Think?</a:t>
            </a:r>
          </a:p>
        </p:txBody>
      </p:sp>
    </p:spTree>
    <p:extLst>
      <p:ext uri="{BB962C8B-B14F-4D97-AF65-F5344CB8AC3E}">
        <p14:creationId xmlns:p14="http://schemas.microsoft.com/office/powerpoint/2010/main" val="377800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857250"/>
            <a:ext cx="82296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CA" sz="4000" dirty="0">
                <a:solidFill>
                  <a:schemeClr val="tx1"/>
                </a:solidFill>
                <a:latin typeface="Century Gothic" pitchFamily="34" charset="0"/>
              </a:rPr>
              <a:t>Looking for patterns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916832"/>
            <a:ext cx="5040560" cy="3721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spin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electric charge (Q)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  <a:sym typeface="Wingdings" pitchFamily="2" charset="2"/>
              </a:rPr>
              <a:t>strangeness (S)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mass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CA" sz="28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  <a:sym typeface="Wingdings" pitchFamily="2" charset="2"/>
              </a:rPr>
              <a:t>date</a:t>
            </a:r>
          </a:p>
          <a:p>
            <a:pPr>
              <a:defRPr/>
            </a:pPr>
            <a:endParaRPr lang="en-CA" sz="2800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115E5-070A-4EBC-9E77-A126C607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16832"/>
            <a:ext cx="3744144" cy="38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857250"/>
            <a:ext cx="82296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CA" sz="4000" dirty="0">
                <a:solidFill>
                  <a:schemeClr val="tx1"/>
                </a:solidFill>
                <a:latin typeface="Century Gothic" pitchFamily="34" charset="0"/>
              </a:rPr>
              <a:t>Finding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B3ECE-7A2A-401A-B9AE-C7FA9C13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20864">
            <a:off x="609849" y="2903708"/>
            <a:ext cx="1371600" cy="1398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E2941-338D-4976-889D-B103D1DC7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88740">
            <a:off x="2487273" y="2182132"/>
            <a:ext cx="1371600" cy="1422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F0BDE8-1A67-4622-9390-0A6F4E903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0039">
            <a:off x="4926964" y="1098614"/>
            <a:ext cx="1342342" cy="137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40743E-87CA-4918-835C-41763AF85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22997">
            <a:off x="1537203" y="4735481"/>
            <a:ext cx="1325606" cy="137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879402-AC3A-4157-BB59-8F6BA7B784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907" y="5284339"/>
            <a:ext cx="1303138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8B8A22-EC77-4D42-ADF9-269825C95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85308">
            <a:off x="6491415" y="2514742"/>
            <a:ext cx="1331063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919042-63D3-4AFD-B74D-8E0EDD354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73381">
            <a:off x="4394281" y="3374409"/>
            <a:ext cx="1347888" cy="1371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8FCC36-B905-43F8-9FCC-0124D5BEEF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17776">
            <a:off x="5814551" y="4735481"/>
            <a:ext cx="1345109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9B7D19-CA87-45B8-8881-0E4253FBF7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234683">
            <a:off x="6965626" y="701240"/>
            <a:ext cx="1356294" cy="1371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E0E6FE-74FD-434B-8E59-BA35F0056D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8389" y="4014328"/>
            <a:ext cx="12835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857250"/>
            <a:ext cx="82296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CA" sz="4000" dirty="0">
                <a:solidFill>
                  <a:schemeClr val="tx1"/>
                </a:solidFill>
                <a:latin typeface="Century Gothic" pitchFamily="34" charset="0"/>
              </a:rPr>
              <a:t>Finding patterns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702863-7F06-40A0-B9F4-6539174932AE}"/>
              </a:ext>
            </a:extLst>
          </p:cNvPr>
          <p:cNvGrpSpPr/>
          <p:nvPr/>
        </p:nvGrpSpPr>
        <p:grpSpPr>
          <a:xfrm>
            <a:off x="1385422" y="1923093"/>
            <a:ext cx="6393843" cy="4728468"/>
            <a:chOff x="1385422" y="1923093"/>
            <a:chExt cx="6393843" cy="47284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FB3ECE-7A2A-401A-B9AE-C7FA9C139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7665" y="5178725"/>
              <a:ext cx="1371600" cy="13983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CE2941-338D-4976-889D-B103D1DC7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1299" y="5229040"/>
              <a:ext cx="1371600" cy="142252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F0BDE8-1A67-4622-9390-0A6F4E90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2721" y="5279961"/>
              <a:ext cx="1342342" cy="1371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40743E-87CA-4918-835C-41763AF8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0662" y="3575830"/>
              <a:ext cx="1325606" cy="13716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879402-AC3A-4157-BB59-8F6BA7B78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9761" y="3575830"/>
              <a:ext cx="1303138" cy="1371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8B8A22-EC77-4D42-ADF9-269825C9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5422" y="5279961"/>
              <a:ext cx="1331063" cy="13716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919042-63D3-4AFD-B74D-8E0EDD35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07175" y="3613700"/>
              <a:ext cx="1347888" cy="13716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8FCC36-B905-43F8-9FCC-0124D5BE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1159" y="1923093"/>
              <a:ext cx="1345109" cy="13716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09B7D19-CA87-45B8-8881-0E4253FBF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1271" y="1923093"/>
              <a:ext cx="1356294" cy="13716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6E0E6FE-74FD-434B-8E59-BA35F0056D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6765" y="364602"/>
            <a:ext cx="1283523" cy="1371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E8A99A4-810D-45D7-BF56-53EE03069922}"/>
              </a:ext>
            </a:extLst>
          </p:cNvPr>
          <p:cNvGrpSpPr/>
          <p:nvPr/>
        </p:nvGrpSpPr>
        <p:grpSpPr>
          <a:xfrm>
            <a:off x="2112663" y="1744109"/>
            <a:ext cx="2435890" cy="4951616"/>
            <a:chOff x="3825320" y="426976"/>
            <a:chExt cx="2643999" cy="5982685"/>
          </a:xfrm>
        </p:grpSpPr>
        <p:sp>
          <p:nvSpPr>
            <p:cNvPr id="23" name="Rounded Rectangular Callout 15">
              <a:extLst>
                <a:ext uri="{FF2B5EF4-FFF2-40B4-BE49-F238E27FC236}">
                  <a16:creationId xmlns:a16="http://schemas.microsoft.com/office/drawing/2014/main" id="{D374C7A2-6E22-4A66-8EB3-21E3AA3BBE17}"/>
                </a:ext>
              </a:extLst>
            </p:cNvPr>
            <p:cNvSpPr/>
            <p:nvPr/>
          </p:nvSpPr>
          <p:spPr>
            <a:xfrm>
              <a:off x="3825320" y="426976"/>
              <a:ext cx="1581861" cy="1280216"/>
            </a:xfrm>
            <a:prstGeom prst="wedgeRoundRectCallout">
              <a:avLst>
                <a:gd name="adj1" fmla="val 50615"/>
                <a:gd name="adj2" fmla="val 76203"/>
                <a:gd name="adj3" fmla="val 16667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>
                  <a:solidFill>
                    <a:schemeClr val="tx1"/>
                  </a:solidFill>
                  <a:latin typeface="Century Gothic" pitchFamily="34" charset="0"/>
                </a:rPr>
                <a:t>Column:</a:t>
              </a:r>
            </a:p>
            <a:p>
              <a:pPr algn="ctr"/>
              <a:r>
                <a:rPr lang="en-CA" sz="2000" dirty="0">
                  <a:solidFill>
                    <a:schemeClr val="tx1"/>
                  </a:solidFill>
                  <a:latin typeface="Century Gothic" pitchFamily="34" charset="0"/>
                </a:rPr>
                <a:t>Same Charge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0DCFF4C-BD15-4EB1-9471-368F648916C7}"/>
                </a:ext>
              </a:extLst>
            </p:cNvPr>
            <p:cNvSpPr/>
            <p:nvPr/>
          </p:nvSpPr>
          <p:spPr bwMode="auto">
            <a:xfrm flipH="1" flipV="1">
              <a:off x="4530943" y="1975349"/>
              <a:ext cx="1938376" cy="4434312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98ACA7-7F21-4EC6-9358-16055A586EE6}"/>
              </a:ext>
            </a:extLst>
          </p:cNvPr>
          <p:cNvGrpSpPr/>
          <p:nvPr/>
        </p:nvGrpSpPr>
        <p:grpSpPr>
          <a:xfrm>
            <a:off x="279544" y="3485805"/>
            <a:ext cx="7683837" cy="1683185"/>
            <a:chOff x="13436" y="3397569"/>
            <a:chExt cx="8351067" cy="1402718"/>
          </a:xfrm>
        </p:grpSpPr>
        <p:sp>
          <p:nvSpPr>
            <p:cNvPr id="26" name="Rounded Rectangular Callout 14">
              <a:extLst>
                <a:ext uri="{FF2B5EF4-FFF2-40B4-BE49-F238E27FC236}">
                  <a16:creationId xmlns:a16="http://schemas.microsoft.com/office/drawing/2014/main" id="{B61B037F-C981-4C63-89F5-A1A8FDD3FF7D}"/>
                </a:ext>
              </a:extLst>
            </p:cNvPr>
            <p:cNvSpPr/>
            <p:nvPr/>
          </p:nvSpPr>
          <p:spPr>
            <a:xfrm>
              <a:off x="13436" y="3566155"/>
              <a:ext cx="1992298" cy="1019047"/>
            </a:xfrm>
            <a:prstGeom prst="wedgeRoundRectCallout">
              <a:avLst>
                <a:gd name="adj1" fmla="val 82151"/>
                <a:gd name="adj2" fmla="val 579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>
                  <a:solidFill>
                    <a:schemeClr val="tx1"/>
                  </a:solidFill>
                  <a:latin typeface="Century Gothic" pitchFamily="34" charset="0"/>
                </a:rPr>
                <a:t>Row:</a:t>
              </a:r>
            </a:p>
            <a:p>
              <a:pPr algn="ctr"/>
              <a:r>
                <a:rPr lang="en-CA" sz="2000" dirty="0">
                  <a:solidFill>
                    <a:schemeClr val="tx1"/>
                  </a:solidFill>
                  <a:latin typeface="Century Gothic" pitchFamily="34" charset="0"/>
                </a:rPr>
                <a:t>Same Strangeness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5163FC7-4C8D-4792-A475-C0167BD4354B}"/>
                </a:ext>
              </a:extLst>
            </p:cNvPr>
            <p:cNvSpPr/>
            <p:nvPr/>
          </p:nvSpPr>
          <p:spPr bwMode="auto">
            <a:xfrm>
              <a:off x="2661989" y="3397569"/>
              <a:ext cx="5702514" cy="1402718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EA1191-D652-4543-9026-8F61CFDCEFE8}"/>
              </a:ext>
            </a:extLst>
          </p:cNvPr>
          <p:cNvGrpSpPr/>
          <p:nvPr/>
        </p:nvGrpSpPr>
        <p:grpSpPr>
          <a:xfrm>
            <a:off x="8153400" y="2619276"/>
            <a:ext cx="688659" cy="2785635"/>
            <a:chOff x="8455341" y="1614915"/>
            <a:chExt cx="688659" cy="2468494"/>
          </a:xfrm>
        </p:grpSpPr>
        <p:sp>
          <p:nvSpPr>
            <p:cNvPr id="29" name="Up Arrow 16">
              <a:extLst>
                <a:ext uri="{FF2B5EF4-FFF2-40B4-BE49-F238E27FC236}">
                  <a16:creationId xmlns:a16="http://schemas.microsoft.com/office/drawing/2014/main" id="{EAFB69A8-C4FF-4DA2-8218-913EEDEF63C6}"/>
                </a:ext>
              </a:extLst>
            </p:cNvPr>
            <p:cNvSpPr/>
            <p:nvPr/>
          </p:nvSpPr>
          <p:spPr>
            <a:xfrm>
              <a:off x="8455341" y="1614915"/>
              <a:ext cx="688659" cy="24684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ECBCB6-50B7-4F9F-87A3-8813C87BFB24}"/>
                </a:ext>
              </a:extLst>
            </p:cNvPr>
            <p:cNvSpPr txBox="1"/>
            <p:nvPr/>
          </p:nvSpPr>
          <p:spPr>
            <a:xfrm>
              <a:off x="8532440" y="1635646"/>
              <a:ext cx="492443" cy="230425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sz="2000" dirty="0">
                  <a:latin typeface="Century Gothic" pitchFamily="34" charset="0"/>
                </a:rPr>
                <a:t>Increasing Mass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857250"/>
            <a:ext cx="8229600" cy="105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ekton Pro" panose="020F0603020208020904" pitchFamily="34" charset="0"/>
              </a:rPr>
              <a:t>Predicting particles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1916832"/>
            <a:ext cx="51125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ekton Pro" panose="020F0603020208020904" pitchFamily="34" charset="0"/>
              </a:rPr>
              <a:t>spin 3/2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ekton Pro" panose="020F0603020208020904" pitchFamily="34" charset="0"/>
              </a:rPr>
              <a:t>charge = -1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ekton Pro" panose="020F0603020208020904" pitchFamily="34" charset="0"/>
              </a:rPr>
              <a:t>strangeness = -3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ekton Pro" panose="020F0603020208020904" pitchFamily="34" charset="0"/>
              </a:rPr>
              <a:t>mass ≈ 1680 MeV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72" y="1916832"/>
            <a:ext cx="3829040" cy="22016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2363">
            <a:off x="1545343" y="1448490"/>
            <a:ext cx="6497586" cy="37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2817452"/>
            <a:ext cx="4038600" cy="2235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latin typeface="Tekton Pro" panose="020F0603020208020904" pitchFamily="34" charset="0"/>
              </a:rPr>
              <a:t>Scientists Ask Questions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6885" r="19151" b="14539"/>
          <a:stretch/>
        </p:blipFill>
        <p:spPr>
          <a:xfrm>
            <a:off x="4450506" y="1628800"/>
            <a:ext cx="4069659" cy="4036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7321" y="471584"/>
            <a:ext cx="8229600" cy="85725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Tekton Pro" panose="020F0603020208020904" pitchFamily="34" charset="0"/>
              </a:rPr>
              <a:t>How Do Scientists Think?</a:t>
            </a:r>
          </a:p>
        </p:txBody>
      </p:sp>
    </p:spTree>
    <p:extLst>
      <p:ext uri="{BB962C8B-B14F-4D97-AF65-F5344CB8AC3E}">
        <p14:creationId xmlns:p14="http://schemas.microsoft.com/office/powerpoint/2010/main" val="10419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utreach Whit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treach WhiteGrey" id="{C770083C-A095-4066-878B-24927AECA537}" vid="{71FBABBA-D1CA-46E6-8B4E-4AD82FD51252}"/>
    </a:ext>
  </a:extLst>
</a:theme>
</file>

<file path=ppt/theme/theme5.xml><?xml version="1.0" encoding="utf-8"?>
<a:theme xmlns:a="http://schemas.openxmlformats.org/drawingml/2006/main" name="Blue Horiz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9DDC"/>
      </a:lt2>
      <a:accent1>
        <a:srgbClr val="99CCFF"/>
      </a:accent1>
      <a:accent2>
        <a:srgbClr val="CCCCFF"/>
      </a:accent2>
      <a:accent3>
        <a:srgbClr val="AAAAAA"/>
      </a:accent3>
      <a:accent4>
        <a:srgbClr val="DADADA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"/>
      </a:majorFont>
      <a:minorFont>
        <a:latin typeface="Arial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PPT Template</Template>
  <TotalTime>2189</TotalTime>
  <Words>883</Words>
  <Application>Microsoft Office PowerPoint</Application>
  <PresentationFormat>On-screen Show (4:3)</PresentationFormat>
  <Paragraphs>108</Paragraphs>
  <Slides>17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Tekton Pro</vt:lpstr>
      <vt:lpstr>Times New Roman</vt:lpstr>
      <vt:lpstr>Wingdings</vt:lpstr>
      <vt:lpstr>2013 PPT Template</vt:lpstr>
      <vt:lpstr>1_2013 PPT Template</vt:lpstr>
      <vt:lpstr>2_2013 PPT Template</vt:lpstr>
      <vt:lpstr>1_Outreach WhiteGrey</vt:lpstr>
      <vt:lpstr>Blue Horizon</vt:lpstr>
      <vt:lpstr>PowerPoint Presentation</vt:lpstr>
      <vt:lpstr>PowerPoint Presentation</vt:lpstr>
      <vt:lpstr>PowerPoint Presentation</vt:lpstr>
      <vt:lpstr>How Do Scientists Think?</vt:lpstr>
      <vt:lpstr>PowerPoint Presentation</vt:lpstr>
      <vt:lpstr>PowerPoint Presentation</vt:lpstr>
      <vt:lpstr>PowerPoint Presentation</vt:lpstr>
      <vt:lpstr>PowerPoint Presentation</vt:lpstr>
      <vt:lpstr>How Do Scientists Think?</vt:lpstr>
      <vt:lpstr>What do you see?</vt:lpstr>
      <vt:lpstr>How Do Scientists Think?</vt:lpstr>
      <vt:lpstr>PowerPoint Presentation</vt:lpstr>
      <vt:lpstr>PowerPoint Presentation</vt:lpstr>
      <vt:lpstr>Science in the News</vt:lpstr>
      <vt:lpstr>Science is a powerful way of thinking...</vt:lpstr>
      <vt:lpstr>PI Resource Centre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Foyle</dc:creator>
  <cp:lastModifiedBy>Dave Fish</cp:lastModifiedBy>
  <cp:revision>131</cp:revision>
  <cp:lastPrinted>2012-10-30T18:11:15Z</cp:lastPrinted>
  <dcterms:created xsi:type="dcterms:W3CDTF">2013-03-22T18:53:08Z</dcterms:created>
  <dcterms:modified xsi:type="dcterms:W3CDTF">2019-11-19T22:22:46Z</dcterms:modified>
</cp:coreProperties>
</file>