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7" r:id="rId1"/>
  </p:sldMasterIdLst>
  <p:notesMasterIdLst>
    <p:notesMasterId r:id="rId61"/>
  </p:notesMasterIdLst>
  <p:handoutMasterIdLst>
    <p:handoutMasterId r:id="rId62"/>
  </p:handoutMasterIdLst>
  <p:sldIdLst>
    <p:sldId id="864" r:id="rId2"/>
    <p:sldId id="1296" r:id="rId3"/>
    <p:sldId id="957" r:id="rId4"/>
    <p:sldId id="1304" r:id="rId5"/>
    <p:sldId id="964" r:id="rId6"/>
    <p:sldId id="972" r:id="rId7"/>
    <p:sldId id="973" r:id="rId8"/>
    <p:sldId id="1006" r:id="rId9"/>
    <p:sldId id="1303" r:id="rId10"/>
    <p:sldId id="1270" r:id="rId11"/>
    <p:sldId id="1310" r:id="rId12"/>
    <p:sldId id="929" r:id="rId13"/>
    <p:sldId id="978" r:id="rId14"/>
    <p:sldId id="984" r:id="rId15"/>
    <p:sldId id="982" r:id="rId16"/>
    <p:sldId id="986" r:id="rId17"/>
    <p:sldId id="1297" r:id="rId18"/>
    <p:sldId id="992" r:id="rId19"/>
    <p:sldId id="990" r:id="rId20"/>
    <p:sldId id="1286" r:id="rId21"/>
    <p:sldId id="1045" r:id="rId22"/>
    <p:sldId id="1046" r:id="rId23"/>
    <p:sldId id="1047" r:id="rId24"/>
    <p:sldId id="1049" r:id="rId25"/>
    <p:sldId id="1050" r:id="rId26"/>
    <p:sldId id="1052" r:id="rId27"/>
    <p:sldId id="995" r:id="rId28"/>
    <p:sldId id="991" r:id="rId29"/>
    <p:sldId id="999" r:id="rId30"/>
    <p:sldId id="1000" r:id="rId31"/>
    <p:sldId id="989" r:id="rId32"/>
    <p:sldId id="1305" r:id="rId33"/>
    <p:sldId id="1002" r:id="rId34"/>
    <p:sldId id="1267" r:id="rId35"/>
    <p:sldId id="1263" r:id="rId36"/>
    <p:sldId id="1268" r:id="rId37"/>
    <p:sldId id="1001" r:id="rId38"/>
    <p:sldId id="987" r:id="rId39"/>
    <p:sldId id="979" r:id="rId40"/>
    <p:sldId id="1269" r:id="rId41"/>
    <p:sldId id="981" r:id="rId42"/>
    <p:sldId id="1262" r:id="rId43"/>
    <p:sldId id="932" r:id="rId44"/>
    <p:sldId id="1306" r:id="rId45"/>
    <p:sldId id="1307" r:id="rId46"/>
    <p:sldId id="1308" r:id="rId47"/>
    <p:sldId id="1309" r:id="rId48"/>
    <p:sldId id="1299" r:id="rId49"/>
    <p:sldId id="1311" r:id="rId50"/>
    <p:sldId id="1007" r:id="rId51"/>
    <p:sldId id="994" r:id="rId52"/>
    <p:sldId id="1300" r:id="rId53"/>
    <p:sldId id="938" r:id="rId54"/>
    <p:sldId id="936" r:id="rId55"/>
    <p:sldId id="1273" r:id="rId56"/>
    <p:sldId id="1274" r:id="rId57"/>
    <p:sldId id="1301" r:id="rId58"/>
    <p:sldId id="525" r:id="rId59"/>
    <p:sldId id="1312" r:id="rId60"/>
  </p:sldIdLst>
  <p:sldSz cx="9144000" cy="5143500" type="screen16x9"/>
  <p:notesSz cx="6858000" cy="9144000"/>
  <p:defaultTextStyle>
    <a:defPPr>
      <a:defRPr lang="en-US"/>
    </a:defPPr>
    <a:lvl1pPr algn="l" rtl="0" fontAlgn="base">
      <a:spcBef>
        <a:spcPct val="0"/>
      </a:spcBef>
      <a:spcAft>
        <a:spcPct val="0"/>
      </a:spcAft>
      <a:defRPr sz="4400" kern="1200">
        <a:solidFill>
          <a:schemeClr val="bg1"/>
        </a:solidFill>
        <a:latin typeface="Arial" charset="0"/>
        <a:ea typeface="MS Pゴシック" charset="0"/>
        <a:cs typeface="MS Pゴシック" charset="0"/>
      </a:defRPr>
    </a:lvl1pPr>
    <a:lvl2pPr marL="457200" algn="l" rtl="0" fontAlgn="base">
      <a:spcBef>
        <a:spcPct val="0"/>
      </a:spcBef>
      <a:spcAft>
        <a:spcPct val="0"/>
      </a:spcAft>
      <a:defRPr sz="4400" kern="1200">
        <a:solidFill>
          <a:schemeClr val="bg1"/>
        </a:solidFill>
        <a:latin typeface="Arial" charset="0"/>
        <a:ea typeface="MS Pゴシック" charset="0"/>
        <a:cs typeface="MS Pゴシック" charset="0"/>
      </a:defRPr>
    </a:lvl2pPr>
    <a:lvl3pPr marL="914400" algn="l" rtl="0" fontAlgn="base">
      <a:spcBef>
        <a:spcPct val="0"/>
      </a:spcBef>
      <a:spcAft>
        <a:spcPct val="0"/>
      </a:spcAft>
      <a:defRPr sz="4400" kern="1200">
        <a:solidFill>
          <a:schemeClr val="bg1"/>
        </a:solidFill>
        <a:latin typeface="Arial" charset="0"/>
        <a:ea typeface="MS Pゴシック" charset="0"/>
        <a:cs typeface="MS Pゴシック" charset="0"/>
      </a:defRPr>
    </a:lvl3pPr>
    <a:lvl4pPr marL="1371600" algn="l" rtl="0" fontAlgn="base">
      <a:spcBef>
        <a:spcPct val="0"/>
      </a:spcBef>
      <a:spcAft>
        <a:spcPct val="0"/>
      </a:spcAft>
      <a:defRPr sz="4400" kern="1200">
        <a:solidFill>
          <a:schemeClr val="bg1"/>
        </a:solidFill>
        <a:latin typeface="Arial" charset="0"/>
        <a:ea typeface="MS Pゴシック" charset="0"/>
        <a:cs typeface="MS Pゴシック" charset="0"/>
      </a:defRPr>
    </a:lvl4pPr>
    <a:lvl5pPr marL="1828800" algn="l" rtl="0" fontAlgn="base">
      <a:spcBef>
        <a:spcPct val="0"/>
      </a:spcBef>
      <a:spcAft>
        <a:spcPct val="0"/>
      </a:spcAft>
      <a:defRPr sz="4400" kern="1200">
        <a:solidFill>
          <a:schemeClr val="bg1"/>
        </a:solidFill>
        <a:latin typeface="Arial" charset="0"/>
        <a:ea typeface="MS Pゴシック" charset="0"/>
        <a:cs typeface="MS Pゴシック" charset="0"/>
      </a:defRPr>
    </a:lvl5pPr>
    <a:lvl6pPr marL="2286000" algn="l" defTabSz="457200" rtl="0" eaLnBrk="1" latinLnBrk="0" hangingPunct="1">
      <a:defRPr sz="4400" kern="1200">
        <a:solidFill>
          <a:schemeClr val="bg1"/>
        </a:solidFill>
        <a:latin typeface="Arial" charset="0"/>
        <a:ea typeface="MS Pゴシック" charset="0"/>
        <a:cs typeface="MS Pゴシック" charset="0"/>
      </a:defRPr>
    </a:lvl6pPr>
    <a:lvl7pPr marL="2743200" algn="l" defTabSz="457200" rtl="0" eaLnBrk="1" latinLnBrk="0" hangingPunct="1">
      <a:defRPr sz="4400" kern="1200">
        <a:solidFill>
          <a:schemeClr val="bg1"/>
        </a:solidFill>
        <a:latin typeface="Arial" charset="0"/>
        <a:ea typeface="MS Pゴシック" charset="0"/>
        <a:cs typeface="MS Pゴシック" charset="0"/>
      </a:defRPr>
    </a:lvl7pPr>
    <a:lvl8pPr marL="3200400" algn="l" defTabSz="457200" rtl="0" eaLnBrk="1" latinLnBrk="0" hangingPunct="1">
      <a:defRPr sz="4400" kern="1200">
        <a:solidFill>
          <a:schemeClr val="bg1"/>
        </a:solidFill>
        <a:latin typeface="Arial" charset="0"/>
        <a:ea typeface="MS Pゴシック" charset="0"/>
        <a:cs typeface="MS Pゴシック" charset="0"/>
      </a:defRPr>
    </a:lvl8pPr>
    <a:lvl9pPr marL="3657600" algn="l" defTabSz="457200" rtl="0" eaLnBrk="1" latinLnBrk="0" hangingPunct="1">
      <a:defRPr sz="4400" kern="1200">
        <a:solidFill>
          <a:schemeClr val="bg1"/>
        </a:solidFill>
        <a:latin typeface="Arial" charset="0"/>
        <a:ea typeface="MS Pゴシック" charset="0"/>
        <a:cs typeface="MS Pゴシック" charset="0"/>
      </a:defRPr>
    </a:lvl9pPr>
  </p:defaultTextStyle>
  <p:extLst>
    <p:ext uri="{521415D9-36F7-43E2-AB2F-B90AF26B5E84}">
      <p14:sectionLst xmlns:p14="http://schemas.microsoft.com/office/powerpoint/2010/main">
        <p14:section name="Default Section" id="{0033CBFD-FD2E-4ABA-A224-B53ECD003B15}">
          <p14:sldIdLst>
            <p14:sldId id="864"/>
            <p14:sldId id="1296"/>
            <p14:sldId id="957"/>
            <p14:sldId id="1304"/>
            <p14:sldId id="964"/>
            <p14:sldId id="972"/>
            <p14:sldId id="973"/>
            <p14:sldId id="1006"/>
            <p14:sldId id="1303"/>
            <p14:sldId id="1270"/>
            <p14:sldId id="1310"/>
          </p14:sldIdLst>
        </p14:section>
        <p14:section name="Heat Demos" id="{33C6004D-6C55-4B9D-B429-FC148BAD5941}">
          <p14:sldIdLst>
            <p14:sldId id="929"/>
            <p14:sldId id="978"/>
            <p14:sldId id="984"/>
            <p14:sldId id="982"/>
            <p14:sldId id="986"/>
            <p14:sldId id="1297"/>
          </p14:sldIdLst>
        </p14:section>
        <p14:section name="implications" id="{AFE86665-0ED3-4456-B9E7-CDC0AD47FFEB}">
          <p14:sldIdLst>
            <p14:sldId id="992"/>
            <p14:sldId id="990"/>
          </p14:sldIdLst>
        </p14:section>
        <p14:section name="Keeling Curve" id="{F9F7E09A-ED77-4257-A735-C02D48AF5398}">
          <p14:sldIdLst>
            <p14:sldId id="1286"/>
            <p14:sldId id="1045"/>
            <p14:sldId id="1046"/>
            <p14:sldId id="1047"/>
            <p14:sldId id="1049"/>
            <p14:sldId id="1050"/>
            <p14:sldId id="1052"/>
          </p14:sldIdLst>
        </p14:section>
        <p14:section name="Albedo" id="{C3B66CB5-0E83-480A-A926-156110622D00}">
          <p14:sldIdLst>
            <p14:sldId id="995"/>
            <p14:sldId id="991"/>
            <p14:sldId id="999"/>
          </p14:sldIdLst>
        </p14:section>
        <p14:section name="Thermal Content of Oceans" id="{44CD7590-9BA3-49D8-B5E9-F12D03388300}">
          <p14:sldIdLst>
            <p14:sldId id="1000"/>
            <p14:sldId id="989"/>
            <p14:sldId id="1305"/>
          </p14:sldIdLst>
        </p14:section>
        <p14:section name="Sea Level Rise" id="{A6B39852-1DF6-43C0-A355-FFBD2159244E}">
          <p14:sldIdLst>
            <p14:sldId id="1002"/>
            <p14:sldId id="1267"/>
            <p14:sldId id="1263"/>
            <p14:sldId id="1268"/>
            <p14:sldId id="1001"/>
            <p14:sldId id="987"/>
            <p14:sldId id="979"/>
            <p14:sldId id="1269"/>
            <p14:sldId id="981"/>
            <p14:sldId id="1262"/>
          </p14:sldIdLst>
        </p14:section>
        <p14:section name="Modelling" id="{B038F941-A429-45B2-B1F5-6E984E3567A1}">
          <p14:sldIdLst>
            <p14:sldId id="932"/>
            <p14:sldId id="1306"/>
            <p14:sldId id="1307"/>
            <p14:sldId id="1308"/>
            <p14:sldId id="1309"/>
          </p14:sldIdLst>
        </p14:section>
        <p14:section name="Effects of Climate Change" id="{3606E127-6E08-492F-9707-EE409B43AFD2}">
          <p14:sldIdLst>
            <p14:sldId id="1299"/>
            <p14:sldId id="1311"/>
            <p14:sldId id="1007"/>
            <p14:sldId id="994"/>
            <p14:sldId id="1300"/>
            <p14:sldId id="938"/>
          </p14:sldIdLst>
        </p14:section>
        <p14:section name="Other Lessons" id="{5B46DFFB-D30F-4455-9F4B-E29DF5D2992B}">
          <p14:sldIdLst>
            <p14:sldId id="936"/>
            <p14:sldId id="1273"/>
            <p14:sldId id="1274"/>
            <p14:sldId id="1301"/>
            <p14:sldId id="525"/>
            <p14:sldId id="1312"/>
          </p14:sldIdLst>
        </p14:section>
        <p14:section name="wrap up" id="{FA0A96AD-2E15-4605-BAC9-03F6DBFC859B}">
          <p14:sldIdLst/>
        </p14:section>
      </p14:sectionLst>
    </p:ext>
    <p:ext uri="{EFAFB233-063F-42B5-8137-9DF3F51BA10A}">
      <p15:sldGuideLst xmlns:p15="http://schemas.microsoft.com/office/powerpoint/2012/main">
        <p15:guide id="1" orient="horz" pos="576">
          <p15:clr>
            <a:srgbClr val="A4A3A4"/>
          </p15:clr>
        </p15:guide>
        <p15:guide id="2" pos="4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hael Duschenes" initials="MD"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56F4D"/>
    <a:srgbClr val="030F15"/>
    <a:srgbClr val="0E426D"/>
    <a:srgbClr val="45C2FD"/>
    <a:srgbClr val="31A2FA"/>
    <a:srgbClr val="32A3FD"/>
    <a:srgbClr val="3BB4FD"/>
    <a:srgbClr val="F58345"/>
    <a:srgbClr val="F1AC32"/>
    <a:srgbClr val="9E473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5E9A3D-839F-439D-A406-7061D1B43CE3}" v="41" dt="2019-11-06T15:34:31.202"/>
    <p1510:client id="{0CE16BAC-94AD-4032-A63E-0F0241EF4520}" v="236" dt="2019-11-05T23:16:00.5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5333" autoAdjust="0"/>
  </p:normalViewPr>
  <p:slideViewPr>
    <p:cSldViewPr>
      <p:cViewPr varScale="1">
        <p:scale>
          <a:sx n="82" d="100"/>
          <a:sy n="82" d="100"/>
        </p:scale>
        <p:origin x="1080" y="72"/>
      </p:cViewPr>
      <p:guideLst>
        <p:guide orient="horz" pos="576"/>
        <p:guide pos="4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6" d="100"/>
          <a:sy n="66" d="100"/>
        </p:scale>
        <p:origin x="3134"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commentAuthors" Target="commentAuthors.xml"/><Relationship Id="rId68"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defRPr sz="1200">
                <a:solidFill>
                  <a:schemeClr val="tx1"/>
                </a:solidFill>
                <a:latin typeface="Arial" charset="0"/>
                <a:ea typeface="+mn-ea"/>
                <a:cs typeface="+mn-cs"/>
              </a:defRPr>
            </a:lvl1pPr>
          </a:lstStyle>
          <a:p>
            <a:pPr>
              <a:defRPr/>
            </a:pPr>
            <a:endParaRPr lang="en-US" dirty="0"/>
          </a:p>
        </p:txBody>
      </p:sp>
      <p:sp>
        <p:nvSpPr>
          <p:cNvPr id="36867" name="Rectangle 3"/>
          <p:cNvSpPr>
            <a:spLocks noGrp="1" noChangeArrowheads="1"/>
          </p:cNvSpPr>
          <p:nvPr>
            <p:ph type="dt" sz="quarter" idx="1"/>
          </p:nvPr>
        </p:nvSpPr>
        <p:spPr bwMode="auto">
          <a:xfrm>
            <a:off x="3884614" y="0"/>
            <a:ext cx="29718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a:defRPr sz="1200">
                <a:solidFill>
                  <a:schemeClr val="tx1"/>
                </a:solidFill>
                <a:latin typeface="Arial" charset="0"/>
                <a:ea typeface="+mn-ea"/>
                <a:cs typeface="+mn-cs"/>
              </a:defRPr>
            </a:lvl1pPr>
          </a:lstStyle>
          <a:p>
            <a:pPr>
              <a:defRPr/>
            </a:pPr>
            <a:endParaRPr lang="en-US" dirty="0"/>
          </a:p>
        </p:txBody>
      </p:sp>
      <p:sp>
        <p:nvSpPr>
          <p:cNvPr id="36868"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27" tIns="45714" rIns="91427" bIns="45714" numCol="1" anchor="b" anchorCtr="0" compatLnSpc="1">
            <a:prstTxWarp prst="textNoShape">
              <a:avLst/>
            </a:prstTxWarp>
          </a:bodyPr>
          <a:lstStyle>
            <a:lvl1pPr>
              <a:defRPr sz="1200">
                <a:solidFill>
                  <a:schemeClr val="tx1"/>
                </a:solidFill>
                <a:latin typeface="Arial" charset="0"/>
                <a:ea typeface="+mn-ea"/>
                <a:cs typeface="+mn-cs"/>
              </a:defRPr>
            </a:lvl1pPr>
          </a:lstStyle>
          <a:p>
            <a:pPr>
              <a:defRPr/>
            </a:pPr>
            <a:endParaRPr lang="en-US" dirty="0"/>
          </a:p>
        </p:txBody>
      </p:sp>
      <p:sp>
        <p:nvSpPr>
          <p:cNvPr id="36869" name="Rectangle 5"/>
          <p:cNvSpPr>
            <a:spLocks noGrp="1" noChangeArrowheads="1"/>
          </p:cNvSpPr>
          <p:nvPr>
            <p:ph type="sldNum" sz="quarter" idx="3"/>
          </p:nvPr>
        </p:nvSpPr>
        <p:spPr bwMode="auto">
          <a:xfrm>
            <a:off x="3884614" y="8685213"/>
            <a:ext cx="2971800" cy="457200"/>
          </a:xfrm>
          <a:prstGeom prst="rect">
            <a:avLst/>
          </a:prstGeom>
          <a:noFill/>
          <a:ln w="9525">
            <a:noFill/>
            <a:miter lim="800000"/>
            <a:headEnd/>
            <a:tailEnd/>
          </a:ln>
          <a:effectLst/>
        </p:spPr>
        <p:txBody>
          <a:bodyPr vert="horz" wrap="square" lIns="91427" tIns="45714" rIns="91427" bIns="45714" numCol="1" anchor="b" anchorCtr="0" compatLnSpc="1">
            <a:prstTxWarp prst="textNoShape">
              <a:avLst/>
            </a:prstTxWarp>
          </a:bodyPr>
          <a:lstStyle>
            <a:lvl1pPr algn="r">
              <a:defRPr sz="1200">
                <a:solidFill>
                  <a:schemeClr val="tx1"/>
                </a:solidFill>
              </a:defRPr>
            </a:lvl1pPr>
          </a:lstStyle>
          <a:p>
            <a:fld id="{BF04A745-CA2F-9446-8CF4-A6A8960481A7}" type="slidenum">
              <a:rPr lang="en-US"/>
              <a:pPr/>
              <a:t>‹#›</a:t>
            </a:fld>
            <a:endParaRPr lang="en-US" dirty="0"/>
          </a:p>
        </p:txBody>
      </p:sp>
    </p:spTree>
    <p:extLst>
      <p:ext uri="{BB962C8B-B14F-4D97-AF65-F5344CB8AC3E}">
        <p14:creationId xmlns:p14="http://schemas.microsoft.com/office/powerpoint/2010/main" val="2627500569"/>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defRPr sz="1200">
                <a:solidFill>
                  <a:schemeClr val="tx1"/>
                </a:solidFill>
                <a:latin typeface="Arial" charset="0"/>
                <a:ea typeface="+mn-ea"/>
                <a:cs typeface="+mn-cs"/>
              </a:defRPr>
            </a:lvl1pPr>
          </a:lstStyle>
          <a:p>
            <a:pPr>
              <a:defRPr/>
            </a:pPr>
            <a:endParaRPr lang="en-US" dirty="0"/>
          </a:p>
        </p:txBody>
      </p:sp>
      <p:sp>
        <p:nvSpPr>
          <p:cNvPr id="84995" name="Rectangle 3"/>
          <p:cNvSpPr>
            <a:spLocks noGrp="1" noChangeArrowheads="1"/>
          </p:cNvSpPr>
          <p:nvPr>
            <p:ph type="dt" idx="1"/>
          </p:nvPr>
        </p:nvSpPr>
        <p:spPr bwMode="auto">
          <a:xfrm>
            <a:off x="3884614" y="0"/>
            <a:ext cx="29718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a:defRPr sz="1200">
                <a:solidFill>
                  <a:schemeClr val="tx1"/>
                </a:solidFill>
                <a:latin typeface="Arial" charset="0"/>
                <a:ea typeface="+mn-ea"/>
                <a:cs typeface="+mn-cs"/>
              </a:defRPr>
            </a:lvl1pPr>
          </a:lstStyle>
          <a:p>
            <a:pPr>
              <a:defRPr/>
            </a:pPr>
            <a:endParaRPr lang="en-US" dirty="0"/>
          </a:p>
        </p:txBody>
      </p:sp>
      <p:sp>
        <p:nvSpPr>
          <p:cNvPr id="70660" name="Rectangle 4"/>
          <p:cNvSpPr>
            <a:spLocks noGrp="1" noRot="1" noChangeAspect="1" noChangeArrowheads="1" noTextEdit="1"/>
          </p:cNvSpPr>
          <p:nvPr>
            <p:ph type="sldImg" idx="2"/>
          </p:nvPr>
        </p:nvSpPr>
        <p:spPr bwMode="auto">
          <a:xfrm>
            <a:off x="382588" y="687388"/>
            <a:ext cx="6092825" cy="34274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8499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499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27" tIns="45714" rIns="91427" bIns="45714" numCol="1" anchor="b" anchorCtr="0" compatLnSpc="1">
            <a:prstTxWarp prst="textNoShape">
              <a:avLst/>
            </a:prstTxWarp>
          </a:bodyPr>
          <a:lstStyle>
            <a:lvl1pPr>
              <a:defRPr sz="1200">
                <a:solidFill>
                  <a:schemeClr val="tx1"/>
                </a:solidFill>
                <a:latin typeface="Arial" charset="0"/>
                <a:ea typeface="+mn-ea"/>
                <a:cs typeface="+mn-cs"/>
              </a:defRPr>
            </a:lvl1pPr>
          </a:lstStyle>
          <a:p>
            <a:pPr>
              <a:defRPr/>
            </a:pPr>
            <a:endParaRPr lang="en-US" dirty="0"/>
          </a:p>
        </p:txBody>
      </p:sp>
      <p:sp>
        <p:nvSpPr>
          <p:cNvPr id="84999" name="Rectangle 7"/>
          <p:cNvSpPr>
            <a:spLocks noGrp="1" noChangeArrowheads="1"/>
          </p:cNvSpPr>
          <p:nvPr>
            <p:ph type="sldNum" sz="quarter" idx="5"/>
          </p:nvPr>
        </p:nvSpPr>
        <p:spPr bwMode="auto">
          <a:xfrm>
            <a:off x="3884614" y="8685213"/>
            <a:ext cx="2971800" cy="457200"/>
          </a:xfrm>
          <a:prstGeom prst="rect">
            <a:avLst/>
          </a:prstGeom>
          <a:noFill/>
          <a:ln w="9525">
            <a:noFill/>
            <a:miter lim="800000"/>
            <a:headEnd/>
            <a:tailEnd/>
          </a:ln>
          <a:effectLst/>
        </p:spPr>
        <p:txBody>
          <a:bodyPr vert="horz" wrap="square" lIns="91427" tIns="45714" rIns="91427" bIns="45714" numCol="1" anchor="b" anchorCtr="0" compatLnSpc="1">
            <a:prstTxWarp prst="textNoShape">
              <a:avLst/>
            </a:prstTxWarp>
          </a:bodyPr>
          <a:lstStyle>
            <a:lvl1pPr algn="r">
              <a:defRPr sz="1200">
                <a:solidFill>
                  <a:schemeClr val="tx1"/>
                </a:solidFill>
              </a:defRPr>
            </a:lvl1pPr>
          </a:lstStyle>
          <a:p>
            <a:fld id="{C6266454-B220-D54C-9664-412C6F84C3D3}" type="slidenum">
              <a:rPr lang="en-US"/>
              <a:pPr/>
              <a:t>‹#›</a:t>
            </a:fld>
            <a:endParaRPr lang="en-US" dirty="0"/>
          </a:p>
        </p:txBody>
      </p:sp>
    </p:spTree>
    <p:extLst>
      <p:ext uri="{BB962C8B-B14F-4D97-AF65-F5344CB8AC3E}">
        <p14:creationId xmlns:p14="http://schemas.microsoft.com/office/powerpoint/2010/main" val="2465090395"/>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g1.ipcc.ch/publications/wg1-ar4/faq/wg1_faq-1.3.html"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carbonbrief.org/mapped-how-every-part-of-the-world-has-warmed-and-could-continue-to-warm"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science2017.globalchange.gov/chapter/2/"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canada.ca/en/health-canada/services/climate-change-health.html"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skepticalscience.com/"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showyourstripes.info/"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www.berkeleyearth.org/"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cmar.csiro.au/"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climate.nasa.gov/vital-signs/sea-level/"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xfrm>
            <a:off x="382588" y="687388"/>
            <a:ext cx="6092825" cy="3427412"/>
          </a:xfrm>
          <a:ln/>
        </p:spPr>
      </p:sp>
      <p:sp>
        <p:nvSpPr>
          <p:cNvPr id="716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29742403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kern="1200" dirty="0">
                <a:solidFill>
                  <a:schemeClr val="tx1"/>
                </a:solidFill>
                <a:effectLst/>
                <a:latin typeface="Arial" charset="0"/>
                <a:ea typeface="ＭＳ Ｐゴシック" charset="0"/>
                <a:cs typeface="+mn-cs"/>
              </a:rPr>
              <a:t>Mean sea level in the Mediterranean is expected to rise at the rate of 5 cm/decade. In particular sea level will rise about 50 cm by the year 2100 (with an uncertainty range of 20-86 cm). Delta Nile, Venice and Thessalonica appear to be the more sensitive areas in the Mediterranean (1).</a:t>
            </a:r>
            <a:endParaRPr lang="en-US" dirty="0"/>
          </a:p>
        </p:txBody>
      </p:sp>
    </p:spTree>
    <p:extLst>
      <p:ext uri="{BB962C8B-B14F-4D97-AF65-F5344CB8AC3E}">
        <p14:creationId xmlns:p14="http://schemas.microsoft.com/office/powerpoint/2010/main" val="4601859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Heat</a:t>
            </a:r>
          </a:p>
          <a:p>
            <a:r>
              <a:rPr lang="en-US" sz="1200" dirty="0"/>
              <a:t>Predict</a:t>
            </a:r>
          </a:p>
          <a:p>
            <a:r>
              <a:rPr lang="en-US" sz="1200" dirty="0"/>
              <a:t>Observe</a:t>
            </a:r>
          </a:p>
          <a:p>
            <a:r>
              <a:rPr lang="en-US" sz="1200" dirty="0"/>
              <a:t>Explain</a:t>
            </a:r>
          </a:p>
          <a:p>
            <a:r>
              <a:rPr lang="en-US" sz="1200" dirty="0"/>
              <a:t>Apply</a:t>
            </a:r>
          </a:p>
        </p:txBody>
      </p:sp>
    </p:spTree>
    <p:extLst>
      <p:ext uri="{BB962C8B-B14F-4D97-AF65-F5344CB8AC3E}">
        <p14:creationId xmlns:p14="http://schemas.microsoft.com/office/powerpoint/2010/main" val="9966037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What happens when ice heats up?</a:t>
            </a:r>
          </a:p>
          <a:p>
            <a:r>
              <a:rPr lang="en-US" dirty="0"/>
              <a:t>How does this relate to Earth?</a:t>
            </a:r>
          </a:p>
        </p:txBody>
      </p:sp>
    </p:spTree>
    <p:extLst>
      <p:ext uri="{BB962C8B-B14F-4D97-AF65-F5344CB8AC3E}">
        <p14:creationId xmlns:p14="http://schemas.microsoft.com/office/powerpoint/2010/main" val="22290873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What happens when water heats up?</a:t>
            </a:r>
          </a:p>
          <a:p>
            <a:r>
              <a:rPr lang="en-US" dirty="0"/>
              <a:t>How does this relate to the Earth?</a:t>
            </a:r>
          </a:p>
        </p:txBody>
      </p:sp>
    </p:spTree>
    <p:extLst>
      <p:ext uri="{BB962C8B-B14F-4D97-AF65-F5344CB8AC3E}">
        <p14:creationId xmlns:p14="http://schemas.microsoft.com/office/powerpoint/2010/main" val="18118798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What happens to the balloons?</a:t>
            </a:r>
          </a:p>
          <a:p>
            <a:r>
              <a:rPr lang="en-US" b="0" dirty="0"/>
              <a:t>How does this relate to the Earth?</a:t>
            </a:r>
          </a:p>
        </p:txBody>
      </p:sp>
    </p:spTree>
    <p:extLst>
      <p:ext uri="{BB962C8B-B14F-4D97-AF65-F5344CB8AC3E}">
        <p14:creationId xmlns:p14="http://schemas.microsoft.com/office/powerpoint/2010/main" val="15744183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How will this feel?</a:t>
            </a:r>
          </a:p>
          <a:p>
            <a:r>
              <a:rPr lang="en-US" b="0" dirty="0"/>
              <a:t>How does this relate to the Earth?</a:t>
            </a:r>
          </a:p>
        </p:txBody>
      </p:sp>
    </p:spTree>
    <p:extLst>
      <p:ext uri="{BB962C8B-B14F-4D97-AF65-F5344CB8AC3E}">
        <p14:creationId xmlns:p14="http://schemas.microsoft.com/office/powerpoint/2010/main" val="27835075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implications</a:t>
            </a:r>
          </a:p>
          <a:p>
            <a:r>
              <a:rPr lang="en-US" dirty="0"/>
              <a:t>How does this relate to the Earth?</a:t>
            </a:r>
          </a:p>
        </p:txBody>
      </p:sp>
    </p:spTree>
    <p:extLst>
      <p:ext uri="{BB962C8B-B14F-4D97-AF65-F5344CB8AC3E}">
        <p14:creationId xmlns:p14="http://schemas.microsoft.com/office/powerpoint/2010/main" val="10155609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Earth’s atmosphere traps heat; analogy isn’t strong… don’t push it!</a:t>
            </a:r>
          </a:p>
          <a:p>
            <a:endParaRPr lang="en-US" dirty="0"/>
          </a:p>
          <a:p>
            <a:pPr rtl="0" fontAlgn="base"/>
            <a:r>
              <a:rPr lang="en-US" sz="1200" b="0" i="0" kern="1200" dirty="0">
                <a:solidFill>
                  <a:schemeClr val="tx1"/>
                </a:solidFill>
                <a:effectLst/>
                <a:latin typeface="Arial" charset="0"/>
                <a:ea typeface="ＭＳ Ｐゴシック" charset="0"/>
                <a:cs typeface="+mn-cs"/>
              </a:rPr>
              <a:t>Image source</a:t>
            </a:r>
          </a:p>
          <a:p>
            <a:pPr rtl="0" fontAlgn="base"/>
            <a:r>
              <a:rPr lang="en-US" sz="1200" b="0" i="0" kern="1200" dirty="0">
                <a:solidFill>
                  <a:schemeClr val="tx1"/>
                </a:solidFill>
                <a:effectLst/>
                <a:latin typeface="Arial" charset="0"/>
                <a:ea typeface="ＭＳ Ｐゴシック" charset="0"/>
                <a:cs typeface="+mn-cs"/>
              </a:rPr>
              <a:t>International Panel on Climate Change 2007b: The image is described as an “idealized model of the natural greenhouse effect”</a:t>
            </a:r>
          </a:p>
          <a:p>
            <a:pPr rtl="0" fontAlgn="base"/>
            <a:r>
              <a:rPr lang="en-US" sz="1200" b="0" i="0" kern="1200" dirty="0">
                <a:solidFill>
                  <a:schemeClr val="tx1"/>
                </a:solidFill>
                <a:effectLst/>
                <a:latin typeface="Arial" charset="0"/>
                <a:ea typeface="ＭＳ Ｐゴシック" charset="0"/>
                <a:cs typeface="+mn-cs"/>
                <a:hlinkClick r:id="rId3"/>
              </a:rPr>
              <a:t>https://wg1.ipcc.ch/publications/wg1-ar4/faq/wg1_faq-1.3.html</a:t>
            </a:r>
            <a:endParaRPr lang="en-US" sz="1200" b="0" i="0" kern="1200" dirty="0">
              <a:solidFill>
                <a:schemeClr val="tx1"/>
              </a:solidFill>
              <a:effectLst/>
              <a:latin typeface="Arial" charset="0"/>
              <a:ea typeface="ＭＳ Ｐゴシック" charset="0"/>
              <a:cs typeface="+mn-cs"/>
            </a:endParaRPr>
          </a:p>
          <a:p>
            <a:endParaRPr lang="en-US" dirty="0"/>
          </a:p>
        </p:txBody>
      </p:sp>
    </p:spTree>
    <p:extLst>
      <p:ext uri="{BB962C8B-B14F-4D97-AF65-F5344CB8AC3E}">
        <p14:creationId xmlns:p14="http://schemas.microsoft.com/office/powerpoint/2010/main" val="27346294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Faster then in Dec</a:t>
            </a:r>
          </a:p>
        </p:txBody>
      </p:sp>
    </p:spTree>
    <p:extLst>
      <p:ext uri="{BB962C8B-B14F-4D97-AF65-F5344CB8AC3E}">
        <p14:creationId xmlns:p14="http://schemas.microsoft.com/office/powerpoint/2010/main" val="6873155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https://scripps.ucsd.edu/programs/keelingcurve/wp-content/plugins/sio-bluemoon/graphs/mlo_one_month.png</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What do you notice?</a:t>
            </a:r>
          </a:p>
          <a:p>
            <a:endParaRPr lang="en-US" dirty="0"/>
          </a:p>
        </p:txBody>
      </p:sp>
    </p:spTree>
    <p:extLst>
      <p:ext uri="{BB962C8B-B14F-4D97-AF65-F5344CB8AC3E}">
        <p14:creationId xmlns:p14="http://schemas.microsoft.com/office/powerpoint/2010/main" val="40720339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believe this is land temperature, right? Averaged over many different sites.</a:t>
            </a:r>
          </a:p>
        </p:txBody>
      </p:sp>
    </p:spTree>
    <p:extLst>
      <p:ext uri="{BB962C8B-B14F-4D97-AF65-F5344CB8AC3E}">
        <p14:creationId xmlns:p14="http://schemas.microsoft.com/office/powerpoint/2010/main" val="26529619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https://scripps.ucsd.edu/programs/keelingcurve/wp-content/plugins/sio-bluemoon/graphs/mlo_six_months.png</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What do you notice?</a:t>
            </a:r>
          </a:p>
          <a:p>
            <a:endParaRPr lang="en-US" dirty="0"/>
          </a:p>
        </p:txBody>
      </p:sp>
    </p:spTree>
    <p:extLst>
      <p:ext uri="{BB962C8B-B14F-4D97-AF65-F5344CB8AC3E}">
        <p14:creationId xmlns:p14="http://schemas.microsoft.com/office/powerpoint/2010/main" val="24552125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https://scripps.ucsd.edu/programs/keelingcurve/wp-content/plugins/sio-bluemoon/graphs/mlo_one_year.png</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What do you notice?</a:t>
            </a:r>
          </a:p>
          <a:p>
            <a:endParaRPr lang="en-US" dirty="0"/>
          </a:p>
        </p:txBody>
      </p:sp>
    </p:spTree>
    <p:extLst>
      <p:ext uri="{BB962C8B-B14F-4D97-AF65-F5344CB8AC3E}">
        <p14:creationId xmlns:p14="http://schemas.microsoft.com/office/powerpoint/2010/main" val="41494642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https://scripps.ucsd.edu/programs/keelingcurve/wp-content/plugins/sio-bluemoon/graphs/mlo_full_record.png</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What do you notice?</a:t>
            </a:r>
          </a:p>
          <a:p>
            <a:endParaRPr lang="en-US" dirty="0"/>
          </a:p>
          <a:p>
            <a:r>
              <a:rPr lang="en-US" dirty="0"/>
              <a:t>Consider what you saw in the video about how carbon dioxide interacts with IR light. What does this imply about the energy in the atmosphere.</a:t>
            </a:r>
          </a:p>
        </p:txBody>
      </p:sp>
    </p:spTree>
    <p:extLst>
      <p:ext uri="{BB962C8B-B14F-4D97-AF65-F5344CB8AC3E}">
        <p14:creationId xmlns:p14="http://schemas.microsoft.com/office/powerpoint/2010/main" val="11153672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https://scripps.ucsd.edu/programs/keelingcurve/wp-content/plugins/sio-bluemoon/graphs/co2_800k_zoom.png</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This graph combines Mauna Loa data with ice core measurements. What do you notice? What historical events coincide with the change in CO2 levels?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Law Dome ice cores from the late 1990s provided continuity of measurement by confirming CO2 levels in bubbles up to the mid 1970s. </a:t>
            </a:r>
          </a:p>
        </p:txBody>
      </p:sp>
    </p:spTree>
    <p:extLst>
      <p:ext uri="{BB962C8B-B14F-4D97-AF65-F5344CB8AC3E}">
        <p14:creationId xmlns:p14="http://schemas.microsoft.com/office/powerpoint/2010/main" val="40230586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https://scripps.ucsd.edu/programs/keelingcurve/wp-content/plugins/sio-bluemoon/graphs/co2_800k.png</a:t>
            </a:r>
          </a:p>
          <a:p>
            <a:endParaRPr lang="en-US" dirty="0"/>
          </a:p>
          <a:p>
            <a:r>
              <a:rPr lang="en-US" dirty="0"/>
              <a:t>Climate deniers often say that Earth’s climate has cycles and we are in another cycle. How is this true and how is this false?</a:t>
            </a:r>
          </a:p>
          <a:p>
            <a:endParaRPr lang="en-US" dirty="0"/>
          </a:p>
          <a:p>
            <a:endParaRPr lang="en-US" dirty="0"/>
          </a:p>
        </p:txBody>
      </p:sp>
    </p:spTree>
    <p:extLst>
      <p:ext uri="{BB962C8B-B14F-4D97-AF65-F5344CB8AC3E}">
        <p14:creationId xmlns:p14="http://schemas.microsoft.com/office/powerpoint/2010/main" val="33829029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Oceans absorb 90% of the heat from climate change</a:t>
            </a:r>
          </a:p>
        </p:txBody>
      </p:sp>
    </p:spTree>
    <p:extLst>
      <p:ext uri="{BB962C8B-B14F-4D97-AF65-F5344CB8AC3E}">
        <p14:creationId xmlns:p14="http://schemas.microsoft.com/office/powerpoint/2010/main" val="2518409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 sea ice accelerates climate change</a:t>
            </a:r>
          </a:p>
        </p:txBody>
      </p:sp>
    </p:spTree>
    <p:extLst>
      <p:ext uri="{BB962C8B-B14F-4D97-AF65-F5344CB8AC3E}">
        <p14:creationId xmlns:p14="http://schemas.microsoft.com/office/powerpoint/2010/main" val="29553870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Shape 120"/>
          <p:cNvSpPr>
            <a:spLocks noGrp="1" noRot="1" noChangeAspect="1"/>
          </p:cNvSpPr>
          <p:nvPr>
            <p:ph type="sldImg"/>
          </p:nvPr>
        </p:nvSpPr>
        <p:spPr>
          <a:xfrm>
            <a:off x="381000" y="685800"/>
            <a:ext cx="6096000" cy="3429000"/>
          </a:xfrm>
          <a:prstGeom prst="rect">
            <a:avLst/>
          </a:prstGeom>
        </p:spPr>
        <p:txBody>
          <a:bodyPr/>
          <a:lstStyle/>
          <a:p>
            <a:endParaRPr/>
          </a:p>
        </p:txBody>
      </p:sp>
      <p:sp>
        <p:nvSpPr>
          <p:cNvPr id="121" name="Shape 121"/>
          <p:cNvSpPr>
            <a:spLocks noGrp="1"/>
          </p:cNvSpPr>
          <p:nvPr>
            <p:ph type="body" sz="quarter" idx="1"/>
          </p:nvPr>
        </p:nvSpPr>
        <p:spPr>
          <a:prstGeom prst="rect">
            <a:avLst/>
          </a:prstGeom>
        </p:spPr>
        <p:txBody>
          <a:bodyPr/>
          <a:lstStyle/>
          <a:p>
            <a:r>
              <a:t>One significant change in the Arctic region in recent years has been the rapid decline in perennial sea ice. Perennial sea ice, also known as multi-year ice, is the portion of the sea ice that survives the summer melt season. Perennial ice may have a life-span of nine years or more and represents the thickest component of the sea ice; perennial ice can grow up to four meters thick. By contrast, first year ice that grows during a single winter is generally at most two meters thick.</a:t>
            </a:r>
          </a:p>
          <a:p>
            <a:endParaRPr/>
          </a:p>
          <a:p>
            <a:r>
              <a:t>Below is an animation of the  weekly sea ice age between 1984 and 2016. The animation shows the seasonal variability of the ice, growing in the Arctic winter and melting in the summer. In addition, this also shows the changes from year to year, depicting the age of the sea ice in different colors. Younger sea ice, or first-year ice, is shown in a dark shade of blue while the ice that is four years old or older is shown as white. A color scale identifies the age of the intermediary years.</a:t>
            </a:r>
          </a:p>
          <a:p>
            <a:endParaRPr/>
          </a:p>
          <a:p>
            <a:r>
              <a:t>A graph in the lower, right corner the quantifies the change over time by showing the area in millions of square kilometers covered by each age category of perennial sea ice. This graph also includes a memory bar - the green line that here represents the current maximum value seen thus far in the animation for the particular week displayed. For example, when showing the first week in September, the memory bar will show the maximum value seen for all prior years' first week of September since the beginning of the animation (January 1, 1984).</a:t>
            </a:r>
          </a:p>
          <a:p>
            <a:endParaRPr/>
          </a:p>
          <a:p>
            <a:r>
              <a:t>Correction: The original release on 10/28/2016 incorrectly labeled the oldest category on the graph as "5+". This was corrected to read "4+" on 10/30/2016.</a:t>
            </a:r>
          </a:p>
        </p:txBody>
      </p:sp>
    </p:spTree>
    <p:extLst>
      <p:ext uri="{BB962C8B-B14F-4D97-AF65-F5344CB8AC3E}">
        <p14:creationId xmlns:p14="http://schemas.microsoft.com/office/powerpoint/2010/main" val="3056884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224452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70% of the Earth is covered by water</a:t>
            </a:r>
          </a:p>
        </p:txBody>
      </p:sp>
    </p:spTree>
    <p:extLst>
      <p:ext uri="{BB962C8B-B14F-4D97-AF65-F5344CB8AC3E}">
        <p14:creationId xmlns:p14="http://schemas.microsoft.com/office/powerpoint/2010/main" val="36307237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Data taken from Carbon Brief (</a:t>
            </a:r>
            <a:r>
              <a:rPr lang="en-CA" dirty="0">
                <a:hlinkClick r:id="rId3"/>
              </a:rPr>
              <a:t>https://www.carbonbrief.org/mapped-how-every-part-of-the-world-has-warmed-and-could-continue-to-warm</a:t>
            </a:r>
            <a:r>
              <a:rPr lang="en-CA" dirty="0"/>
              <a:t>) Interactive Map</a:t>
            </a:r>
          </a:p>
          <a:p>
            <a:endParaRPr lang="en-US" dirty="0"/>
          </a:p>
          <a:p>
            <a:r>
              <a:rPr lang="en-US" dirty="0"/>
              <a:t>B</a:t>
            </a:r>
            <a:r>
              <a:rPr lang="en-CA" dirty="0" err="1"/>
              <a:t>ased</a:t>
            </a:r>
            <a:r>
              <a:rPr lang="en-CA" dirty="0"/>
              <a:t> on Berkeley Earth degree by degree avg temperature</a:t>
            </a:r>
          </a:p>
          <a:p>
            <a:endParaRPr lang="en-US" dirty="0"/>
          </a:p>
          <a:p>
            <a:r>
              <a:rPr lang="en-US" dirty="0"/>
              <a:t>D</a:t>
            </a:r>
            <a:r>
              <a:rPr lang="en-CA" dirty="0" err="1"/>
              <a:t>iscuss</a:t>
            </a:r>
            <a:r>
              <a:rPr lang="en-CA" dirty="0"/>
              <a:t> with your neighbours. What are the reasons that you have heard for rising temperatures?</a:t>
            </a:r>
          </a:p>
        </p:txBody>
      </p:sp>
    </p:spTree>
    <p:extLst>
      <p:ext uri="{BB962C8B-B14F-4D97-AF65-F5344CB8AC3E}">
        <p14:creationId xmlns:p14="http://schemas.microsoft.com/office/powerpoint/2010/main" val="12780272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ARGO measures salinity and temperature at two different depths</a:t>
            </a:r>
          </a:p>
          <a:p>
            <a:endParaRPr lang="en-CA" dirty="0"/>
          </a:p>
        </p:txBody>
      </p:sp>
    </p:spTree>
    <p:extLst>
      <p:ext uri="{BB962C8B-B14F-4D97-AF65-F5344CB8AC3E}">
        <p14:creationId xmlns:p14="http://schemas.microsoft.com/office/powerpoint/2010/main" val="30075613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Almost 4000 probes spread around the globe</a:t>
            </a:r>
            <a:endParaRPr lang="en-CA" dirty="0"/>
          </a:p>
        </p:txBody>
      </p:sp>
    </p:spTree>
    <p:extLst>
      <p:ext uri="{BB962C8B-B14F-4D97-AF65-F5344CB8AC3E}">
        <p14:creationId xmlns:p14="http://schemas.microsoft.com/office/powerpoint/2010/main" val="42124409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Land ice vs Sea Ice</a:t>
            </a:r>
          </a:p>
        </p:txBody>
      </p:sp>
    </p:spTree>
    <p:extLst>
      <p:ext uri="{BB962C8B-B14F-4D97-AF65-F5344CB8AC3E}">
        <p14:creationId xmlns:p14="http://schemas.microsoft.com/office/powerpoint/2010/main" val="26478174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latin typeface="Century Gothic" panose="020B0502020202020204" pitchFamily="34" charset="0"/>
              </a:rPr>
              <a:t>A melting ice berg does not cause a direct change in sea level</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latin typeface="Century Gothic" panose="020B0502020202020204" pitchFamily="34" charset="0"/>
              </a:rPr>
              <a:t>A melting glacier adds water to the ocean and causes a direct change in sea level</a:t>
            </a:r>
          </a:p>
          <a:p>
            <a:endParaRPr lang="en-US" dirty="0"/>
          </a:p>
        </p:txBody>
      </p:sp>
    </p:spTree>
    <p:extLst>
      <p:ext uri="{BB962C8B-B14F-4D97-AF65-F5344CB8AC3E}">
        <p14:creationId xmlns:p14="http://schemas.microsoft.com/office/powerpoint/2010/main" val="26325986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satellites orbiting 220 km apart. Exact separation is measured using microwaves and GPS.</a:t>
            </a:r>
          </a:p>
          <a:p>
            <a:endParaRPr lang="en-US" dirty="0"/>
          </a:p>
          <a:p>
            <a:r>
              <a:rPr lang="en-US" dirty="0"/>
              <a:t>As lead satellite approaches more mass it accelerates slightly and moves away from trailing satellite.</a:t>
            </a:r>
          </a:p>
          <a:p>
            <a:endParaRPr lang="en-US" dirty="0"/>
          </a:p>
          <a:p>
            <a:r>
              <a:rPr lang="en-US" dirty="0"/>
              <a:t>GRACE can map out gravitational anomaly (and therefore mass) with great precision. </a:t>
            </a:r>
            <a:endParaRPr lang="en-CA" dirty="0"/>
          </a:p>
        </p:txBody>
      </p:sp>
    </p:spTree>
    <p:extLst>
      <p:ext uri="{BB962C8B-B14F-4D97-AF65-F5344CB8AC3E}">
        <p14:creationId xmlns:p14="http://schemas.microsoft.com/office/powerpoint/2010/main" val="18039332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latin typeface="Century Gothic" panose="020B0502020202020204" pitchFamily="34" charset="0"/>
              </a:rPr>
              <a:t>Antarctica ice mass is decreasing at 127 </a:t>
            </a:r>
            <a:r>
              <a:rPr lang="en-US" sz="1200" dirty="0" err="1">
                <a:latin typeface="Century Gothic" panose="020B0502020202020204" pitchFamily="34" charset="0"/>
              </a:rPr>
              <a:t>Gigatonnes</a:t>
            </a:r>
            <a:r>
              <a:rPr lang="en-US" sz="1200" dirty="0">
                <a:latin typeface="Century Gothic" panose="020B0502020202020204" pitchFamily="34" charset="0"/>
              </a:rPr>
              <a:t> per year</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latin typeface="Century Gothic" panose="020B0502020202020204" pitchFamily="34" charset="0"/>
              </a:rPr>
              <a:t>Greenland ice mass is decreasing at 286 </a:t>
            </a:r>
            <a:r>
              <a:rPr lang="en-US" sz="1200" dirty="0" err="1">
                <a:latin typeface="Century Gothic" panose="020B0502020202020204" pitchFamily="34" charset="0"/>
              </a:rPr>
              <a:t>Gigatonnes</a:t>
            </a:r>
            <a:r>
              <a:rPr lang="en-US" sz="1200" dirty="0">
                <a:latin typeface="Century Gothic" panose="020B0502020202020204" pitchFamily="34" charset="0"/>
              </a:rPr>
              <a:t> per year</a:t>
            </a:r>
          </a:p>
          <a:p>
            <a:endParaRPr lang="en-US" dirty="0"/>
          </a:p>
        </p:txBody>
      </p:sp>
    </p:spTree>
    <p:extLst>
      <p:ext uri="{BB962C8B-B14F-4D97-AF65-F5344CB8AC3E}">
        <p14:creationId xmlns:p14="http://schemas.microsoft.com/office/powerpoint/2010/main" val="25958112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combine the sea level rise determined by ARGO (Thermal expansion) and GRACE (Added meltwater) we get the total observed sea level rise.</a:t>
            </a:r>
            <a:endParaRPr lang="en-CA" dirty="0"/>
          </a:p>
        </p:txBody>
      </p:sp>
    </p:spTree>
    <p:extLst>
      <p:ext uri="{BB962C8B-B14F-4D97-AF65-F5344CB8AC3E}">
        <p14:creationId xmlns:p14="http://schemas.microsoft.com/office/powerpoint/2010/main" val="28278621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JIGSAW groups of 6.  </a:t>
            </a:r>
            <a:r>
              <a:rPr lang="en-CA" b="0" dirty="0"/>
              <a:t>(One from each forcing group)</a:t>
            </a:r>
            <a:endParaRPr lang="en-CA" b="1" dirty="0"/>
          </a:p>
          <a:p>
            <a:r>
              <a:rPr lang="en-CA" b="1" dirty="0"/>
              <a:t>Examine all the data </a:t>
            </a:r>
          </a:p>
          <a:p>
            <a:pPr>
              <a:lnSpc>
                <a:spcPct val="150000"/>
              </a:lnSpc>
            </a:pPr>
            <a:r>
              <a:rPr lang="en-US" sz="1200" dirty="0">
                <a:latin typeface="Century Gothic" panose="020B0502020202020204" pitchFamily="34" charset="0"/>
              </a:rPr>
              <a:t>Put the factors in order from largest to smallest contributor.</a:t>
            </a:r>
          </a:p>
          <a:p>
            <a:pPr marL="342900" indent="-342900">
              <a:lnSpc>
                <a:spcPct val="150000"/>
              </a:lnSpc>
              <a:buFont typeface="Arial" panose="020B0604020202020204" pitchFamily="34" charset="0"/>
              <a:buChar char="•"/>
            </a:pPr>
            <a:endParaRPr lang="en-CA" sz="1200" dirty="0">
              <a:latin typeface="Century Gothic" panose="020B0502020202020204" pitchFamily="34" charset="0"/>
            </a:endParaRPr>
          </a:p>
          <a:p>
            <a:pPr>
              <a:lnSpc>
                <a:spcPct val="150000"/>
              </a:lnSpc>
            </a:pPr>
            <a:r>
              <a:rPr lang="en-CA" sz="1200" dirty="0">
                <a:latin typeface="Century Gothic" panose="020B0502020202020204" pitchFamily="34" charset="0"/>
              </a:rPr>
              <a:t>Which ones are positive </a:t>
            </a:r>
            <a:r>
              <a:rPr lang="en-CA" sz="1200" dirty="0" err="1">
                <a:latin typeface="Century Gothic" panose="020B0502020202020204" pitchFamily="34" charset="0"/>
              </a:rPr>
              <a:t>forcings</a:t>
            </a:r>
            <a:r>
              <a:rPr lang="en-CA" sz="1200" dirty="0">
                <a:latin typeface="Century Gothic" panose="020B0502020202020204" pitchFamily="34" charset="0"/>
              </a:rPr>
              <a:t>?</a:t>
            </a:r>
          </a:p>
          <a:p>
            <a:pPr>
              <a:lnSpc>
                <a:spcPct val="150000"/>
              </a:lnSpc>
            </a:pPr>
            <a:endParaRPr lang="en-CA" sz="1200" dirty="0">
              <a:latin typeface="Century Gothic" panose="020B0502020202020204" pitchFamily="34" charset="0"/>
            </a:endParaRPr>
          </a:p>
          <a:p>
            <a:pPr>
              <a:lnSpc>
                <a:spcPct val="150000"/>
              </a:lnSpc>
            </a:pPr>
            <a:r>
              <a:rPr lang="en-CA" sz="1200" dirty="0">
                <a:latin typeface="Century Gothic" panose="020B0502020202020204" pitchFamily="34" charset="0"/>
              </a:rPr>
              <a:t>Which ones are anthropogenic?</a:t>
            </a:r>
          </a:p>
          <a:p>
            <a:pPr>
              <a:lnSpc>
                <a:spcPct val="150000"/>
              </a:lnSpc>
            </a:pPr>
            <a:endParaRPr lang="en-CA" sz="1200" dirty="0">
              <a:latin typeface="Century Gothic" panose="020B0502020202020204" pitchFamily="34" charset="0"/>
            </a:endParaRPr>
          </a:p>
          <a:p>
            <a:pPr>
              <a:lnSpc>
                <a:spcPct val="150000"/>
              </a:lnSpc>
            </a:pPr>
            <a:r>
              <a:rPr lang="en-CA" sz="1200" dirty="0">
                <a:latin typeface="Century Gothic" panose="020B0502020202020204" pitchFamily="34" charset="0"/>
              </a:rPr>
              <a:t>Predict the overall temperature &amp; share your predict with the facilitator.</a:t>
            </a:r>
            <a:endParaRPr lang="en-US" sz="1200" dirty="0">
              <a:latin typeface="Century Gothic" panose="020B0502020202020204" pitchFamily="34" charset="0"/>
            </a:endParaRPr>
          </a:p>
          <a:p>
            <a:endParaRPr lang="en-US" b="1" dirty="0"/>
          </a:p>
        </p:txBody>
      </p:sp>
    </p:spTree>
    <p:extLst>
      <p:ext uri="{BB962C8B-B14F-4D97-AF65-F5344CB8AC3E}">
        <p14:creationId xmlns:p14="http://schemas.microsoft.com/office/powerpoint/2010/main" val="10692683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hlinkClick r:id="rId3"/>
              </a:rPr>
              <a:t>https://science2017.globalchange.gov/chapter/2/</a:t>
            </a:r>
            <a:endParaRPr lang="en-CA" dirty="0"/>
          </a:p>
        </p:txBody>
      </p:sp>
    </p:spTree>
    <p:extLst>
      <p:ext uri="{BB962C8B-B14F-4D97-AF65-F5344CB8AC3E}">
        <p14:creationId xmlns:p14="http://schemas.microsoft.com/office/powerpoint/2010/main" val="22637685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Effects of Climate Change</a:t>
            </a:r>
          </a:p>
          <a:p>
            <a:r>
              <a:rPr lang="en-US" dirty="0"/>
              <a:t>Rising sea levels</a:t>
            </a:r>
          </a:p>
          <a:p>
            <a:endParaRPr lang="en-US" dirty="0"/>
          </a:p>
          <a:p>
            <a:r>
              <a:rPr lang="en-US" dirty="0"/>
              <a:t>86 mm since 1993</a:t>
            </a:r>
          </a:p>
          <a:p>
            <a:r>
              <a:rPr lang="en-US" dirty="0"/>
              <a:t>https://climate.nasa.gov/vital-signs/sea-level/</a:t>
            </a:r>
          </a:p>
          <a:p>
            <a:endParaRPr lang="en-US" dirty="0"/>
          </a:p>
        </p:txBody>
      </p:sp>
    </p:spTree>
    <p:extLst>
      <p:ext uri="{BB962C8B-B14F-4D97-AF65-F5344CB8AC3E}">
        <p14:creationId xmlns:p14="http://schemas.microsoft.com/office/powerpoint/2010/main" val="20459947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might think that 2 degrees isn’t much but…</a:t>
            </a:r>
          </a:p>
        </p:txBody>
      </p:sp>
    </p:spTree>
    <p:extLst>
      <p:ext uri="{BB962C8B-B14F-4D97-AF65-F5344CB8AC3E}">
        <p14:creationId xmlns:p14="http://schemas.microsoft.com/office/powerpoint/2010/main" val="21041797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Effects of Climate Change</a:t>
            </a:r>
          </a:p>
          <a:p>
            <a:r>
              <a:rPr lang="en-US" dirty="0"/>
              <a:t>More extreme weather events</a:t>
            </a:r>
          </a:p>
          <a:p>
            <a:endParaRPr lang="en-US" dirty="0"/>
          </a:p>
          <a:p>
            <a:r>
              <a:rPr lang="en-US" dirty="0"/>
              <a:t>https://climate.nasa.gov/effects/</a:t>
            </a:r>
          </a:p>
        </p:txBody>
      </p:sp>
    </p:spTree>
    <p:extLst>
      <p:ext uri="{BB962C8B-B14F-4D97-AF65-F5344CB8AC3E}">
        <p14:creationId xmlns:p14="http://schemas.microsoft.com/office/powerpoint/2010/main" val="6847353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Effects of Climate Change</a:t>
            </a:r>
          </a:p>
          <a:p>
            <a:r>
              <a:rPr lang="en-US" dirty="0"/>
              <a:t>More extreme weather events</a:t>
            </a:r>
          </a:p>
          <a:p>
            <a:endParaRPr lang="en-US" dirty="0"/>
          </a:p>
          <a:p>
            <a:r>
              <a:rPr lang="en-US" dirty="0"/>
              <a:t>https://www.ucsusa.org/sites/default/files/legacy/assets/documents/global_warming/ucs-ca-wildfires-1.pdf</a:t>
            </a:r>
          </a:p>
          <a:p>
            <a:endParaRPr lang="en-US" dirty="0"/>
          </a:p>
          <a:p>
            <a:endParaRPr lang="en-US" dirty="0"/>
          </a:p>
        </p:txBody>
      </p:sp>
    </p:spTree>
    <p:extLst>
      <p:ext uri="{BB962C8B-B14F-4D97-AF65-F5344CB8AC3E}">
        <p14:creationId xmlns:p14="http://schemas.microsoft.com/office/powerpoint/2010/main" val="19422192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Effects of Climate Change</a:t>
            </a:r>
          </a:p>
          <a:p>
            <a:r>
              <a:rPr lang="en-US" dirty="0"/>
              <a:t>Thawing permafrost</a:t>
            </a:r>
          </a:p>
          <a:p>
            <a:endParaRPr lang="en-US" dirty="0"/>
          </a:p>
          <a:p>
            <a:r>
              <a:rPr lang="en-US" dirty="0"/>
              <a:t>https://blogs.ei.columbia.edu/2018/01/11/thawing-permafrost-matters/</a:t>
            </a:r>
          </a:p>
          <a:p>
            <a:endParaRPr lang="en-US" dirty="0"/>
          </a:p>
        </p:txBody>
      </p:sp>
    </p:spTree>
    <p:extLst>
      <p:ext uri="{BB962C8B-B14F-4D97-AF65-F5344CB8AC3E}">
        <p14:creationId xmlns:p14="http://schemas.microsoft.com/office/powerpoint/2010/main" val="25836729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Effects of Climate Change</a:t>
            </a:r>
          </a:p>
          <a:p>
            <a:r>
              <a:rPr lang="en-US" dirty="0"/>
              <a:t>Mosquitoes and Ticks are examples of changing vector-borne diseases</a:t>
            </a:r>
          </a:p>
          <a:p>
            <a:endParaRPr lang="en-US" dirty="0"/>
          </a:p>
          <a:p>
            <a:r>
              <a:rPr lang="en-CA" dirty="0">
                <a:hlinkClick r:id="rId3"/>
              </a:rPr>
              <a:t>https://www.canada.ca/en/health-canada/services/climate-change-health.html</a:t>
            </a:r>
            <a:endParaRPr lang="en-US" dirty="0"/>
          </a:p>
        </p:txBody>
      </p:sp>
    </p:spTree>
    <p:extLst>
      <p:ext uri="{BB962C8B-B14F-4D97-AF65-F5344CB8AC3E}">
        <p14:creationId xmlns:p14="http://schemas.microsoft.com/office/powerpoint/2010/main" val="144439124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1040988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sz="1200" dirty="0"/>
              <a:t>Kathrine </a:t>
            </a:r>
            <a:r>
              <a:rPr lang="en-CA" sz="1200" dirty="0" err="1"/>
              <a:t>Hayhoe</a:t>
            </a:r>
            <a:r>
              <a:rPr lang="en-CA" sz="1200" dirty="0"/>
              <a:t> is a Canadian climate scientist in Texas. Follow her on Twitter and YouTube.</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CA" sz="1200" dirty="0" err="1">
                <a:hlinkClick r:id="rId3"/>
              </a:rPr>
              <a:t>SkepticalScience</a:t>
            </a:r>
            <a:r>
              <a:rPr lang="en-CA" sz="1200" dirty="0"/>
              <a:t> is a fantastic website/app with a huge amount of climate information. They had an app but it seems to have been removed from Google Play Store.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CA" sz="12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CA" sz="1200" dirty="0"/>
              <a:t>https://www.carbonbrief.org/ is an excellent environmental website with lots of good, current data and analysis.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CA" sz="12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CA" sz="1200" dirty="0"/>
              <a:t>https://climate.nasa.gov/ is the official NASA Climate site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CA" sz="12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CA" sz="1200" dirty="0"/>
              <a:t>https://www.climateprediction.net/ is a large citizen science project running climate models on individual computers.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CA" sz="1200" dirty="0"/>
          </a:p>
          <a:p>
            <a:endParaRPr lang="en-US" dirty="0"/>
          </a:p>
        </p:txBody>
      </p:sp>
    </p:spTree>
    <p:extLst>
      <p:ext uri="{BB962C8B-B14F-4D97-AF65-F5344CB8AC3E}">
        <p14:creationId xmlns:p14="http://schemas.microsoft.com/office/powerpoint/2010/main" val="14655706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Arial" charset="0"/>
                <a:ea typeface="ＭＳ Ｐゴシック" charset="0"/>
                <a:cs typeface="+mn-cs"/>
              </a:rPr>
              <a:t>This table provides the detailed results of the Plausible Scenario,</a:t>
            </a:r>
            <a:r>
              <a:rPr lang="en-US" sz="1200" b="0" i="0" kern="1200" dirty="0">
                <a:solidFill>
                  <a:schemeClr val="tx1"/>
                </a:solidFill>
                <a:effectLst/>
                <a:latin typeface="Arial" charset="0"/>
                <a:ea typeface="ＭＳ Ｐゴシック" charset="0"/>
                <a:cs typeface="+mn-cs"/>
              </a:rPr>
              <a:t> which models the growth solutions on the Drawdown list based on a reasonable, but vigorous rate from 2020-2050. </a:t>
            </a:r>
            <a:r>
              <a:rPr lang="en-US" sz="1200" b="0" i="0" kern="1200">
                <a:solidFill>
                  <a:schemeClr val="tx1"/>
                </a:solidFill>
                <a:effectLst/>
                <a:latin typeface="Arial" charset="0"/>
                <a:ea typeface="ＭＳ Ｐゴシック" charset="0"/>
                <a:cs typeface="+mn-cs"/>
              </a:rPr>
              <a:t>Results depicted represent a comparison to a reference case that assumes 2014 levels of adoption continue in proportion to the growth in global markets.</a:t>
            </a:r>
          </a:p>
          <a:p>
            <a:endParaRPr lang="en-CA"/>
          </a:p>
          <a:p>
            <a:r>
              <a:rPr lang="en-CA" dirty="0"/>
              <a:t>https://www.drawdown.org/solutions-summary-by-rank</a:t>
            </a:r>
          </a:p>
        </p:txBody>
      </p:sp>
    </p:spTree>
    <p:extLst>
      <p:ext uri="{BB962C8B-B14F-4D97-AF65-F5344CB8AC3E}">
        <p14:creationId xmlns:p14="http://schemas.microsoft.com/office/powerpoint/2010/main" val="239594613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Visit the website and show the teachers how to download</a:t>
            </a:r>
            <a:r>
              <a:rPr lang="en-CA" baseline="0" dirty="0"/>
              <a:t> the resources</a:t>
            </a:r>
            <a:endParaRPr lang="en-CA" dirty="0"/>
          </a:p>
        </p:txBody>
      </p:sp>
    </p:spTree>
    <p:extLst>
      <p:ext uri="{BB962C8B-B14F-4D97-AF65-F5344CB8AC3E}">
        <p14:creationId xmlns:p14="http://schemas.microsoft.com/office/powerpoint/2010/main" val="20957713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https://climate.nasa.gov/climate_resources/139/</a:t>
            </a:r>
          </a:p>
          <a:p>
            <a:endParaRPr lang="en-US" dirty="0"/>
          </a:p>
        </p:txBody>
      </p:sp>
    </p:spTree>
    <p:extLst>
      <p:ext uri="{BB962C8B-B14F-4D97-AF65-F5344CB8AC3E}">
        <p14:creationId xmlns:p14="http://schemas.microsoft.com/office/powerpoint/2010/main" val="15529243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https://climate.nasa.gov/climate_resources/139/</a:t>
            </a:r>
          </a:p>
          <a:p>
            <a:endParaRPr lang="en-US" dirty="0"/>
          </a:p>
        </p:txBody>
      </p:sp>
    </p:spTree>
    <p:extLst>
      <p:ext uri="{BB962C8B-B14F-4D97-AF65-F5344CB8AC3E}">
        <p14:creationId xmlns:p14="http://schemas.microsoft.com/office/powerpoint/2010/main" val="31757134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kern="1200" dirty="0">
                <a:solidFill>
                  <a:schemeClr val="tx1"/>
                </a:solidFill>
                <a:effectLst/>
                <a:latin typeface="Arial" charset="0"/>
                <a:ea typeface="ＭＳ Ｐゴシック" charset="0"/>
                <a:cs typeface="+mn-cs"/>
              </a:rPr>
              <a:t>Annual average temperatures for Greece from 1901-2018 using data from Berkeley Earth.</a:t>
            </a:r>
          </a:p>
          <a:p>
            <a:r>
              <a:rPr lang="en-CA" dirty="0">
                <a:hlinkClick r:id="rId3"/>
              </a:rPr>
              <a:t>https://showyourstripes.info/</a:t>
            </a:r>
            <a:endParaRPr lang="en-CA" sz="1200" b="0" i="0" kern="1200" dirty="0">
              <a:solidFill>
                <a:schemeClr val="tx1"/>
              </a:solidFill>
              <a:effectLst/>
              <a:latin typeface="Arial" charset="0"/>
              <a:ea typeface="ＭＳ Ｐゴシック" charset="0"/>
              <a:cs typeface="+mn-cs"/>
            </a:endParaRPr>
          </a:p>
          <a:p>
            <a:r>
              <a:rPr lang="en-CA" sz="1200" b="0" i="0" kern="1200" dirty="0">
                <a:solidFill>
                  <a:schemeClr val="tx1"/>
                </a:solidFill>
                <a:effectLst/>
                <a:latin typeface="Arial" charset="0"/>
                <a:ea typeface="ＭＳ Ｐゴシック" charset="0"/>
                <a:cs typeface="+mn-cs"/>
              </a:rPr>
              <a:t>For most countries, the data comes from the </a:t>
            </a:r>
            <a:r>
              <a:rPr lang="en-CA" sz="1200" b="0" i="0" kern="1200" dirty="0">
                <a:solidFill>
                  <a:schemeClr val="tx1"/>
                </a:solidFill>
                <a:effectLst/>
                <a:latin typeface="Arial" charset="0"/>
                <a:ea typeface="ＭＳ Ｐゴシック" charset="0"/>
                <a:cs typeface="+mn-cs"/>
                <a:hlinkClick r:id="rId4"/>
              </a:rPr>
              <a:t>Berkeley Earth temperature dataset</a:t>
            </a:r>
            <a:r>
              <a:rPr lang="en-CA" sz="1200" b="0" i="0" kern="1200" dirty="0">
                <a:solidFill>
                  <a:schemeClr val="tx1"/>
                </a:solidFill>
                <a:effectLst/>
                <a:latin typeface="Arial" charset="0"/>
                <a:ea typeface="ＭＳ Ｐゴシック" charset="0"/>
                <a:cs typeface="+mn-cs"/>
              </a:rPr>
              <a:t>, updated to the end of 2018. For some countries (USA, UK, Switzerland &amp; Germany) the data comes from the relevant national meteorological agency. For each country, the average temperature in 1971-2000 is set as the boundary between blue and red colours, and the colour scale varies from +/- 2.6 standard deviations of the annual average temperatures between 1901-2000.</a:t>
            </a:r>
            <a:endParaRPr lang="en-US" dirty="0"/>
          </a:p>
          <a:p>
            <a:endParaRPr lang="en-US" dirty="0"/>
          </a:p>
        </p:txBody>
      </p:sp>
    </p:spTree>
    <p:extLst>
      <p:ext uri="{BB962C8B-B14F-4D97-AF65-F5344CB8AC3E}">
        <p14:creationId xmlns:p14="http://schemas.microsoft.com/office/powerpoint/2010/main" val="15781746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kern="1200" dirty="0">
                <a:solidFill>
                  <a:schemeClr val="tx1"/>
                </a:solidFill>
                <a:effectLst/>
                <a:latin typeface="Arial" charset="0"/>
                <a:ea typeface="ＭＳ Ｐゴシック" charset="0"/>
                <a:cs typeface="+mn-cs"/>
              </a:rPr>
              <a:t>Data source: Coastal tide gauge records. </a:t>
            </a:r>
            <a:br>
              <a:rPr lang="en-CA" dirty="0"/>
            </a:br>
            <a:r>
              <a:rPr lang="en-CA" sz="1200" b="0" i="0" kern="1200" dirty="0">
                <a:solidFill>
                  <a:schemeClr val="tx1"/>
                </a:solidFill>
                <a:effectLst/>
                <a:latin typeface="Arial" charset="0"/>
                <a:ea typeface="ＭＳ Ｐゴシック" charset="0"/>
                <a:cs typeface="+mn-cs"/>
              </a:rPr>
              <a:t>Credit: </a:t>
            </a:r>
            <a:r>
              <a:rPr lang="en-CA" sz="1200" b="0" i="0" u="sng" kern="1200" dirty="0">
                <a:solidFill>
                  <a:schemeClr val="tx1"/>
                </a:solidFill>
                <a:effectLst/>
                <a:latin typeface="Arial" charset="0"/>
                <a:ea typeface="ＭＳ Ｐゴシック" charset="0"/>
                <a:cs typeface="+mn-cs"/>
                <a:hlinkClick r:id="rId3"/>
              </a:rPr>
              <a:t>CSIRO</a:t>
            </a:r>
            <a:endParaRPr lang="en-CA" sz="1200" b="0" i="0" u="sng" kern="1200" dirty="0">
              <a:solidFill>
                <a:schemeClr val="tx1"/>
              </a:solidFill>
              <a:effectLst/>
              <a:latin typeface="Arial" charset="0"/>
              <a:ea typeface="ＭＳ Ｐゴシック" charset="0"/>
              <a:cs typeface="+mn-cs"/>
            </a:endParaRPr>
          </a:p>
          <a:p>
            <a:endParaRPr lang="en-US" sz="1200" b="0" i="0" u="sng" kern="1200" dirty="0">
              <a:solidFill>
                <a:schemeClr val="tx1"/>
              </a:solidFill>
              <a:effectLst/>
              <a:latin typeface="Arial" charset="0"/>
              <a:ea typeface="ＭＳ Ｐゴシック" charset="0"/>
              <a:cs typeface="+mn-cs"/>
            </a:endParaRPr>
          </a:p>
          <a:p>
            <a:r>
              <a:rPr lang="en-CA" dirty="0">
                <a:hlinkClick r:id="rId4"/>
              </a:rPr>
              <a:t>https://climate.nasa.gov/vital-signs/sea-level/</a:t>
            </a:r>
            <a:endParaRPr lang="en-US" dirty="0"/>
          </a:p>
        </p:txBody>
      </p:sp>
    </p:spTree>
    <p:extLst>
      <p:ext uri="{BB962C8B-B14F-4D97-AF65-F5344CB8AC3E}">
        <p14:creationId xmlns:p14="http://schemas.microsoft.com/office/powerpoint/2010/main" val="15832212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Distribute the Satellite Altimetry card. Quick explanation for one way to measure sea levels is to bounce radar signals between satellites and sea surface</a:t>
            </a:r>
            <a:endParaRPr lang="en-CA" dirty="0"/>
          </a:p>
        </p:txBody>
      </p:sp>
    </p:spTree>
    <p:extLst>
      <p:ext uri="{BB962C8B-B14F-4D97-AF65-F5344CB8AC3E}">
        <p14:creationId xmlns:p14="http://schemas.microsoft.com/office/powerpoint/2010/main" val="36660956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7522" name="Rectangle 2"/>
          <p:cNvSpPr>
            <a:spLocks noGrp="1" noChangeArrowheads="1"/>
          </p:cNvSpPr>
          <p:nvPr>
            <p:ph type="ctrTitle"/>
          </p:nvPr>
        </p:nvSpPr>
        <p:spPr>
          <a:xfrm>
            <a:off x="762000" y="400050"/>
            <a:ext cx="7772400" cy="857250"/>
          </a:xfrm>
        </p:spPr>
        <p:txBody>
          <a:bodyPr/>
          <a:lstStyle>
            <a:lvl1pPr>
              <a:defRPr/>
            </a:lvl1pPr>
          </a:lstStyle>
          <a:p>
            <a:r>
              <a:rPr lang="en-US"/>
              <a:t>Click to edit Master title style</a:t>
            </a:r>
          </a:p>
        </p:txBody>
      </p:sp>
      <p:sp>
        <p:nvSpPr>
          <p:cNvPr id="107523" name="Rectangle 3"/>
          <p:cNvSpPr>
            <a:spLocks noGrp="1" noChangeArrowheads="1"/>
          </p:cNvSpPr>
          <p:nvPr>
            <p:ph type="subTitle" idx="1"/>
          </p:nvPr>
        </p:nvSpPr>
        <p:spPr>
          <a:xfrm>
            <a:off x="2057400" y="2857500"/>
            <a:ext cx="6400800" cy="1314450"/>
          </a:xfrm>
          <a:effectLst>
            <a:outerShdw dist="12700" dir="8100000" algn="ctr" rotWithShape="0">
              <a:srgbClr val="FFFFFF">
                <a:alpha val="75000"/>
              </a:srgbClr>
            </a:outerShdw>
          </a:effectLst>
        </p:spPr>
        <p:txBody>
          <a:bodyPr/>
          <a:lstStyle>
            <a:lvl1pPr marL="0" indent="0" algn="r">
              <a:buFont typeface="Wingdings" pitchFamily="16" charset="2"/>
              <a:buNone/>
              <a:defRPr/>
            </a:lvl1pPr>
          </a:lstStyle>
          <a:p>
            <a:r>
              <a:rPr lang="en-US"/>
              <a:t>Click to edit Master subtitle style</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01000" y="4629150"/>
            <a:ext cx="938619" cy="311150"/>
          </a:xfrm>
          <a:prstGeom prst="rect">
            <a:avLst/>
          </a:prstGeom>
        </p:spPr>
      </p:pic>
    </p:spTree>
    <p:extLst>
      <p:ext uri="{BB962C8B-B14F-4D97-AF65-F5344CB8AC3E}">
        <p14:creationId xmlns:p14="http://schemas.microsoft.com/office/powerpoint/2010/main" val="1323730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01000" y="4629150"/>
            <a:ext cx="938619" cy="311150"/>
          </a:xfrm>
          <a:prstGeom prst="rect">
            <a:avLst/>
          </a:prstGeom>
        </p:spPr>
      </p:pic>
    </p:spTree>
    <p:extLst>
      <p:ext uri="{BB962C8B-B14F-4D97-AF65-F5344CB8AC3E}">
        <p14:creationId xmlns:p14="http://schemas.microsoft.com/office/powerpoint/2010/main" val="2653137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85750"/>
            <a:ext cx="1943100" cy="399931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285750"/>
            <a:ext cx="5676900" cy="399931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01000" y="4629150"/>
            <a:ext cx="938619" cy="311150"/>
          </a:xfrm>
          <a:prstGeom prst="rect">
            <a:avLst/>
          </a:prstGeom>
        </p:spPr>
      </p:pic>
    </p:spTree>
    <p:extLst>
      <p:ext uri="{BB962C8B-B14F-4D97-AF65-F5344CB8AC3E}">
        <p14:creationId xmlns:p14="http://schemas.microsoft.com/office/powerpoint/2010/main" val="3864986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85750"/>
            <a:ext cx="7772400" cy="857250"/>
          </a:xfrm>
        </p:spPr>
        <p:txBody>
          <a:bodyPr/>
          <a:lstStyle/>
          <a:p>
            <a:r>
              <a:rPr lang="en-US" dirty="0"/>
              <a:t>Click to edit Master title style</a:t>
            </a:r>
          </a:p>
        </p:txBody>
      </p:sp>
      <p:sp>
        <p:nvSpPr>
          <p:cNvPr id="3" name="Text Placeholder 2"/>
          <p:cNvSpPr>
            <a:spLocks noGrp="1"/>
          </p:cNvSpPr>
          <p:nvPr>
            <p:ph type="body" sz="half" idx="1"/>
          </p:nvPr>
        </p:nvSpPr>
        <p:spPr>
          <a:xfrm>
            <a:off x="685800" y="1198960"/>
            <a:ext cx="3810000" cy="3086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98960"/>
            <a:ext cx="3810000" cy="3086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01000" y="4629150"/>
            <a:ext cx="938619" cy="311150"/>
          </a:xfrm>
          <a:prstGeom prst="rect">
            <a:avLst/>
          </a:prstGeom>
        </p:spPr>
      </p:pic>
    </p:spTree>
    <p:extLst>
      <p:ext uri="{BB962C8B-B14F-4D97-AF65-F5344CB8AC3E}">
        <p14:creationId xmlns:p14="http://schemas.microsoft.com/office/powerpoint/2010/main" val="3269017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85750"/>
            <a:ext cx="7772400" cy="857250"/>
          </a:xfrm>
        </p:spPr>
        <p:txBody>
          <a:bodyPr/>
          <a:lstStyle/>
          <a:p>
            <a:r>
              <a:rPr lang="en-US"/>
              <a:t>Click to edit Master title style</a:t>
            </a:r>
          </a:p>
        </p:txBody>
      </p:sp>
      <p:sp>
        <p:nvSpPr>
          <p:cNvPr id="3" name="Text Placeholder 2"/>
          <p:cNvSpPr>
            <a:spLocks noGrp="1"/>
          </p:cNvSpPr>
          <p:nvPr>
            <p:ph type="body" sz="half" idx="1"/>
          </p:nvPr>
        </p:nvSpPr>
        <p:spPr>
          <a:xfrm>
            <a:off x="685800" y="1198960"/>
            <a:ext cx="3810000" cy="3086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198960"/>
            <a:ext cx="3810000" cy="1485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2799160"/>
            <a:ext cx="3810000" cy="1485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01000" y="4629150"/>
            <a:ext cx="938619" cy="311150"/>
          </a:xfrm>
          <a:prstGeom prst="rect">
            <a:avLst/>
          </a:prstGeom>
        </p:spPr>
      </p:pic>
    </p:spTree>
    <p:extLst>
      <p:ext uri="{BB962C8B-B14F-4D97-AF65-F5344CB8AC3E}">
        <p14:creationId xmlns:p14="http://schemas.microsoft.com/office/powerpoint/2010/main" val="3967777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285750"/>
            <a:ext cx="7772400" cy="857250"/>
          </a:xfrm>
        </p:spPr>
        <p:txBody>
          <a:bodyPr/>
          <a:lstStyle/>
          <a:p>
            <a:r>
              <a:rPr lang="en-US"/>
              <a:t>Click to edit Master title style</a:t>
            </a:r>
          </a:p>
        </p:txBody>
      </p:sp>
      <p:sp>
        <p:nvSpPr>
          <p:cNvPr id="3" name="Text Placeholder 2"/>
          <p:cNvSpPr>
            <a:spLocks noGrp="1"/>
          </p:cNvSpPr>
          <p:nvPr>
            <p:ph type="body" sz="half" idx="1"/>
          </p:nvPr>
        </p:nvSpPr>
        <p:spPr>
          <a:xfrm>
            <a:off x="685800" y="1198960"/>
            <a:ext cx="3810000" cy="3086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198960"/>
            <a:ext cx="3810000" cy="3086100"/>
          </a:xfrm>
        </p:spPr>
        <p:txBody>
          <a:bodyPr/>
          <a:lstStyle/>
          <a:p>
            <a:pPr lvl="0"/>
            <a:endParaRPr lang="en-US" noProof="0"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01000" y="4629150"/>
            <a:ext cx="938619" cy="311150"/>
          </a:xfrm>
          <a:prstGeom prst="rect">
            <a:avLst/>
          </a:prstGeom>
        </p:spPr>
      </p:pic>
    </p:spTree>
    <p:extLst>
      <p:ext uri="{BB962C8B-B14F-4D97-AF65-F5344CB8AC3E}">
        <p14:creationId xmlns:p14="http://schemas.microsoft.com/office/powerpoint/2010/main" val="1705022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285750"/>
            <a:ext cx="7772400" cy="857250"/>
          </a:xfrm>
        </p:spPr>
        <p:txBody>
          <a:bodyPr/>
          <a:lstStyle/>
          <a:p>
            <a:r>
              <a:rPr lang="en-US" dirty="0"/>
              <a:t>Click to edit Master title style</a:t>
            </a:r>
          </a:p>
        </p:txBody>
      </p:sp>
      <p:sp>
        <p:nvSpPr>
          <p:cNvPr id="3" name="Text Placeholder 2"/>
          <p:cNvSpPr>
            <a:spLocks noGrp="1"/>
          </p:cNvSpPr>
          <p:nvPr>
            <p:ph type="body" sz="half" idx="1"/>
          </p:nvPr>
        </p:nvSpPr>
        <p:spPr>
          <a:xfrm>
            <a:off x="685800" y="1198960"/>
            <a:ext cx="3810000" cy="3086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4648200" y="1198960"/>
            <a:ext cx="3810000" cy="3086100"/>
          </a:xfrm>
        </p:spPr>
        <p:txBody>
          <a:bodyPr/>
          <a:lstStyle/>
          <a:p>
            <a:pPr lvl="0"/>
            <a:endParaRPr lang="en-US" noProof="0"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01000" y="4629150"/>
            <a:ext cx="938619" cy="311150"/>
          </a:xfrm>
          <a:prstGeom prst="rect">
            <a:avLst/>
          </a:prstGeom>
        </p:spPr>
      </p:pic>
    </p:spTree>
    <p:extLst>
      <p:ext uri="{BB962C8B-B14F-4D97-AF65-F5344CB8AC3E}">
        <p14:creationId xmlns:p14="http://schemas.microsoft.com/office/powerpoint/2010/main" val="1654418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85750"/>
            <a:ext cx="7772400" cy="857250"/>
          </a:xfrm>
        </p:spPr>
        <p:txBody>
          <a:bodyPr/>
          <a:lstStyle/>
          <a:p>
            <a:r>
              <a:rPr lang="en-US"/>
              <a:t>Click to edit Master title style</a:t>
            </a:r>
          </a:p>
        </p:txBody>
      </p:sp>
      <p:sp>
        <p:nvSpPr>
          <p:cNvPr id="3" name="Text Placeholder 2"/>
          <p:cNvSpPr>
            <a:spLocks noGrp="1"/>
          </p:cNvSpPr>
          <p:nvPr>
            <p:ph type="body" sz="half" idx="1"/>
          </p:nvPr>
        </p:nvSpPr>
        <p:spPr>
          <a:xfrm>
            <a:off x="685800" y="1198960"/>
            <a:ext cx="7772400" cy="1485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5800" y="2799160"/>
            <a:ext cx="7772400" cy="1485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01000" y="4629150"/>
            <a:ext cx="938619" cy="311150"/>
          </a:xfrm>
          <a:prstGeom prst="rect">
            <a:avLst/>
          </a:prstGeom>
        </p:spPr>
      </p:pic>
    </p:spTree>
    <p:extLst>
      <p:ext uri="{BB962C8B-B14F-4D97-AF65-F5344CB8AC3E}">
        <p14:creationId xmlns:p14="http://schemas.microsoft.com/office/powerpoint/2010/main" val="203633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01000" y="4629150"/>
            <a:ext cx="938619" cy="311150"/>
          </a:xfrm>
          <a:prstGeom prst="rect">
            <a:avLst/>
          </a:prstGeom>
        </p:spPr>
      </p:pic>
    </p:spTree>
    <p:extLst>
      <p:ext uri="{BB962C8B-B14F-4D97-AF65-F5344CB8AC3E}">
        <p14:creationId xmlns:p14="http://schemas.microsoft.com/office/powerpoint/2010/main" val="3243106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2500" b="1" cap="all"/>
            </a:lvl1pPr>
          </a:lstStyle>
          <a:p>
            <a:r>
              <a:rPr lang="en-US" dirty="0"/>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01000" y="4629150"/>
            <a:ext cx="938619" cy="311150"/>
          </a:xfrm>
          <a:prstGeom prst="rect">
            <a:avLst/>
          </a:prstGeom>
        </p:spPr>
      </p:pic>
    </p:spTree>
    <p:extLst>
      <p:ext uri="{BB962C8B-B14F-4D97-AF65-F5344CB8AC3E}">
        <p14:creationId xmlns:p14="http://schemas.microsoft.com/office/powerpoint/2010/main" val="841243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198960"/>
            <a:ext cx="3810000" cy="3086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98960"/>
            <a:ext cx="3810000" cy="3086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01000" y="4629150"/>
            <a:ext cx="938619" cy="311150"/>
          </a:xfrm>
          <a:prstGeom prst="rect">
            <a:avLst/>
          </a:prstGeom>
        </p:spPr>
      </p:pic>
    </p:spTree>
    <p:extLst>
      <p:ext uri="{BB962C8B-B14F-4D97-AF65-F5344CB8AC3E}">
        <p14:creationId xmlns:p14="http://schemas.microsoft.com/office/powerpoint/2010/main" val="3928931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01000" y="4629150"/>
            <a:ext cx="938619" cy="311150"/>
          </a:xfrm>
          <a:prstGeom prst="rect">
            <a:avLst/>
          </a:prstGeom>
        </p:spPr>
      </p:pic>
    </p:spTree>
    <p:extLst>
      <p:ext uri="{BB962C8B-B14F-4D97-AF65-F5344CB8AC3E}">
        <p14:creationId xmlns:p14="http://schemas.microsoft.com/office/powerpoint/2010/main" val="950135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01000" y="4629150"/>
            <a:ext cx="938619" cy="311150"/>
          </a:xfrm>
          <a:prstGeom prst="rect">
            <a:avLst/>
          </a:prstGeom>
        </p:spPr>
      </p:pic>
    </p:spTree>
    <p:extLst>
      <p:ext uri="{BB962C8B-B14F-4D97-AF65-F5344CB8AC3E}">
        <p14:creationId xmlns:p14="http://schemas.microsoft.com/office/powerpoint/2010/main" val="2535432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01000" y="4629150"/>
            <a:ext cx="938619" cy="311150"/>
          </a:xfrm>
          <a:prstGeom prst="rect">
            <a:avLst/>
          </a:prstGeom>
        </p:spPr>
      </p:pic>
    </p:spTree>
    <p:extLst>
      <p:ext uri="{BB962C8B-B14F-4D97-AF65-F5344CB8AC3E}">
        <p14:creationId xmlns:p14="http://schemas.microsoft.com/office/powerpoint/2010/main" val="2779743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3"/>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1"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01000" y="4629150"/>
            <a:ext cx="938619" cy="311150"/>
          </a:xfrm>
          <a:prstGeom prst="rect">
            <a:avLst/>
          </a:prstGeom>
        </p:spPr>
      </p:pic>
    </p:spTree>
    <p:extLst>
      <p:ext uri="{BB962C8B-B14F-4D97-AF65-F5344CB8AC3E}">
        <p14:creationId xmlns:p14="http://schemas.microsoft.com/office/powerpoint/2010/main" val="2953812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4025508"/>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01000" y="4629150"/>
            <a:ext cx="938619" cy="311150"/>
          </a:xfrm>
          <a:prstGeom prst="rect">
            <a:avLst/>
          </a:prstGeom>
        </p:spPr>
      </p:pic>
    </p:spTree>
    <p:extLst>
      <p:ext uri="{BB962C8B-B14F-4D97-AF65-F5344CB8AC3E}">
        <p14:creationId xmlns:p14="http://schemas.microsoft.com/office/powerpoint/2010/main" val="672966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200"/>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201500"/>
            <a:ext cx="8229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8001000" y="4629150"/>
            <a:ext cx="938619" cy="311150"/>
          </a:xfrm>
          <a:prstGeom prst="rect">
            <a:avLst/>
          </a:prstGeom>
        </p:spPr>
      </p:pic>
    </p:spTree>
  </p:cSld>
  <p:clrMap bg1="dk2" tx1="lt1" bg2="dk1" tx2="lt2" accent1="accent1" accent2="accent2" accent3="accent3" accent4="accent4" accent5="accent5" accent6="accent6" hlink="hlink" folHlink="folHlink"/>
  <p:sldLayoutIdLst>
    <p:sldLayoutId id="2147484227" r:id="rId1"/>
    <p:sldLayoutId id="2147484212" r:id="rId2"/>
    <p:sldLayoutId id="2147484213" r:id="rId3"/>
    <p:sldLayoutId id="2147484214" r:id="rId4"/>
    <p:sldLayoutId id="2147484215" r:id="rId5"/>
    <p:sldLayoutId id="2147484216" r:id="rId6"/>
    <p:sldLayoutId id="2147484217" r:id="rId7"/>
    <p:sldLayoutId id="2147484218" r:id="rId8"/>
    <p:sldLayoutId id="2147484219" r:id="rId9"/>
    <p:sldLayoutId id="2147484220" r:id="rId10"/>
    <p:sldLayoutId id="2147484221" r:id="rId11"/>
    <p:sldLayoutId id="2147484222" r:id="rId12"/>
    <p:sldLayoutId id="2147484223" r:id="rId13"/>
    <p:sldLayoutId id="2147484224" r:id="rId14"/>
    <p:sldLayoutId id="2147484225" r:id="rId15"/>
    <p:sldLayoutId id="2147484226"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ctr" rtl="0" eaLnBrk="0" fontAlgn="base" hangingPunct="0">
        <a:spcBef>
          <a:spcPct val="0"/>
        </a:spcBef>
        <a:spcAft>
          <a:spcPct val="0"/>
        </a:spcAft>
        <a:defRPr sz="3000" b="0">
          <a:solidFill>
            <a:schemeClr val="bg1"/>
          </a:solidFill>
          <a:latin typeface="Century Gothic"/>
          <a:ea typeface="+mj-ea"/>
          <a:cs typeface="Century Gothic"/>
        </a:defRPr>
      </a:lvl1pPr>
      <a:lvl2pPr algn="r" rtl="0" eaLnBrk="0" fontAlgn="base" hangingPunct="0">
        <a:spcBef>
          <a:spcPct val="0"/>
        </a:spcBef>
        <a:spcAft>
          <a:spcPct val="0"/>
        </a:spcAft>
        <a:defRPr sz="4400" b="1">
          <a:solidFill>
            <a:srgbClr val="DE2723"/>
          </a:solidFill>
          <a:latin typeface="Arial" charset="0"/>
          <a:ea typeface="MS Pゴシック" pitchFamily="-92" charset="-128"/>
          <a:cs typeface="MS Pゴシック" charset="0"/>
        </a:defRPr>
      </a:lvl2pPr>
      <a:lvl3pPr algn="r" rtl="0" eaLnBrk="0" fontAlgn="base" hangingPunct="0">
        <a:spcBef>
          <a:spcPct val="0"/>
        </a:spcBef>
        <a:spcAft>
          <a:spcPct val="0"/>
        </a:spcAft>
        <a:defRPr sz="4400" b="1">
          <a:solidFill>
            <a:srgbClr val="DE2723"/>
          </a:solidFill>
          <a:latin typeface="Arial" charset="0"/>
          <a:ea typeface="MS Pゴシック" pitchFamily="-92" charset="-128"/>
          <a:cs typeface="MS Pゴシック" charset="0"/>
        </a:defRPr>
      </a:lvl3pPr>
      <a:lvl4pPr algn="r" rtl="0" eaLnBrk="0" fontAlgn="base" hangingPunct="0">
        <a:spcBef>
          <a:spcPct val="0"/>
        </a:spcBef>
        <a:spcAft>
          <a:spcPct val="0"/>
        </a:spcAft>
        <a:defRPr sz="4400" b="1">
          <a:solidFill>
            <a:srgbClr val="DE2723"/>
          </a:solidFill>
          <a:latin typeface="Arial" charset="0"/>
          <a:ea typeface="MS Pゴシック" pitchFamily="-92" charset="-128"/>
          <a:cs typeface="MS Pゴシック" charset="0"/>
        </a:defRPr>
      </a:lvl4pPr>
      <a:lvl5pPr algn="r" rtl="0" eaLnBrk="0" fontAlgn="base" hangingPunct="0">
        <a:spcBef>
          <a:spcPct val="0"/>
        </a:spcBef>
        <a:spcAft>
          <a:spcPct val="0"/>
        </a:spcAft>
        <a:defRPr sz="4400" b="1">
          <a:solidFill>
            <a:srgbClr val="DE2723"/>
          </a:solidFill>
          <a:latin typeface="Arial" charset="0"/>
          <a:ea typeface="MS Pゴシック" pitchFamily="-92" charset="-128"/>
          <a:cs typeface="MS Pゴシック" charset="0"/>
        </a:defRPr>
      </a:lvl5pPr>
      <a:lvl6pPr marL="457200" algn="r" rtl="0" fontAlgn="base">
        <a:spcBef>
          <a:spcPct val="0"/>
        </a:spcBef>
        <a:spcAft>
          <a:spcPct val="0"/>
        </a:spcAft>
        <a:defRPr sz="4400" b="1">
          <a:solidFill>
            <a:srgbClr val="DE2723"/>
          </a:solidFill>
          <a:latin typeface="Arial" charset="0"/>
          <a:ea typeface="MS Pゴシック" pitchFamily="-92" charset="-128"/>
        </a:defRPr>
      </a:lvl6pPr>
      <a:lvl7pPr marL="914400" algn="r" rtl="0" fontAlgn="base">
        <a:spcBef>
          <a:spcPct val="0"/>
        </a:spcBef>
        <a:spcAft>
          <a:spcPct val="0"/>
        </a:spcAft>
        <a:defRPr sz="4400" b="1">
          <a:solidFill>
            <a:srgbClr val="DE2723"/>
          </a:solidFill>
          <a:latin typeface="Arial" charset="0"/>
          <a:ea typeface="MS Pゴシック" pitchFamily="-92" charset="-128"/>
        </a:defRPr>
      </a:lvl7pPr>
      <a:lvl8pPr marL="1371600" algn="r" rtl="0" fontAlgn="base">
        <a:spcBef>
          <a:spcPct val="0"/>
        </a:spcBef>
        <a:spcAft>
          <a:spcPct val="0"/>
        </a:spcAft>
        <a:defRPr sz="4400" b="1">
          <a:solidFill>
            <a:srgbClr val="DE2723"/>
          </a:solidFill>
          <a:latin typeface="Arial" charset="0"/>
          <a:ea typeface="MS Pゴシック" pitchFamily="-92" charset="-128"/>
        </a:defRPr>
      </a:lvl8pPr>
      <a:lvl9pPr marL="1828800" algn="r" rtl="0" fontAlgn="base">
        <a:spcBef>
          <a:spcPct val="0"/>
        </a:spcBef>
        <a:spcAft>
          <a:spcPct val="0"/>
        </a:spcAft>
        <a:defRPr sz="4400" b="1">
          <a:solidFill>
            <a:srgbClr val="DE2723"/>
          </a:solidFill>
          <a:latin typeface="Arial" charset="0"/>
          <a:ea typeface="MS Pゴシック" pitchFamily="-92" charset="-128"/>
        </a:defRPr>
      </a:lvl9pPr>
    </p:titleStyle>
    <p:bodyStyle>
      <a:lvl1pPr marL="342900" indent="-342900" algn="l" rtl="0" eaLnBrk="0" fontAlgn="base" hangingPunct="0">
        <a:spcBef>
          <a:spcPct val="20000"/>
        </a:spcBef>
        <a:spcAft>
          <a:spcPct val="0"/>
        </a:spcAft>
        <a:buFont typeface="Wingdings" charset="0"/>
        <a:buChar char="§"/>
        <a:defRPr sz="2400">
          <a:solidFill>
            <a:srgbClr val="000000"/>
          </a:solidFill>
          <a:latin typeface="Century Gothic"/>
          <a:ea typeface="+mn-ea"/>
          <a:cs typeface="Century Gothic"/>
        </a:defRPr>
      </a:lvl1pPr>
      <a:lvl2pPr marL="742950" indent="-285750" algn="l" rtl="0" eaLnBrk="0" fontAlgn="base" hangingPunct="0">
        <a:spcBef>
          <a:spcPct val="20000"/>
        </a:spcBef>
        <a:spcAft>
          <a:spcPct val="0"/>
        </a:spcAft>
        <a:buFont typeface="Wingdings" charset="0"/>
        <a:buChar char="§"/>
        <a:defRPr sz="2000">
          <a:solidFill>
            <a:srgbClr val="000000"/>
          </a:solidFill>
          <a:latin typeface="Century Gothic"/>
          <a:ea typeface="+mn-ea"/>
          <a:cs typeface="Century Gothic"/>
        </a:defRPr>
      </a:lvl2pPr>
      <a:lvl3pPr marL="1143000" indent="-228600" algn="l" rtl="0" eaLnBrk="0" fontAlgn="base" hangingPunct="0">
        <a:spcBef>
          <a:spcPct val="20000"/>
        </a:spcBef>
        <a:spcAft>
          <a:spcPct val="0"/>
        </a:spcAft>
        <a:buFont typeface="Wingdings" charset="0"/>
        <a:buChar char="§"/>
        <a:defRPr sz="1800">
          <a:solidFill>
            <a:srgbClr val="000000"/>
          </a:solidFill>
          <a:latin typeface="Century Gothic"/>
          <a:ea typeface="+mn-ea"/>
          <a:cs typeface="Century Gothic"/>
        </a:defRPr>
      </a:lvl3pPr>
      <a:lvl4pPr marL="1600200" indent="-228600" algn="l" rtl="0" eaLnBrk="0" fontAlgn="base" hangingPunct="0">
        <a:spcBef>
          <a:spcPct val="20000"/>
        </a:spcBef>
        <a:spcAft>
          <a:spcPct val="0"/>
        </a:spcAft>
        <a:buFont typeface="Wingdings" charset="0"/>
        <a:buChar char="§"/>
        <a:defRPr sz="1600">
          <a:solidFill>
            <a:srgbClr val="000000"/>
          </a:solidFill>
          <a:latin typeface="Century Gothic"/>
          <a:ea typeface="+mn-ea"/>
          <a:cs typeface="Century Gothic"/>
        </a:defRPr>
      </a:lvl4pPr>
      <a:lvl5pPr marL="2057400" indent="-228600" algn="l" rtl="0" eaLnBrk="0" fontAlgn="base" hangingPunct="0">
        <a:spcBef>
          <a:spcPct val="20000"/>
        </a:spcBef>
        <a:spcAft>
          <a:spcPct val="0"/>
        </a:spcAft>
        <a:buFont typeface="Wingdings" charset="0"/>
        <a:buChar char="§"/>
        <a:defRPr sz="1400">
          <a:solidFill>
            <a:srgbClr val="000000"/>
          </a:solidFill>
          <a:latin typeface="Century Gothic"/>
          <a:ea typeface="+mn-ea"/>
          <a:cs typeface="Century Gothic"/>
        </a:defRPr>
      </a:lvl5pPr>
      <a:lvl6pPr marL="2514600" indent="-228600" algn="l" rtl="0" fontAlgn="base">
        <a:spcBef>
          <a:spcPct val="20000"/>
        </a:spcBef>
        <a:spcAft>
          <a:spcPct val="0"/>
        </a:spcAft>
        <a:buFont typeface="Wingdings" pitchFamily="16" charset="2"/>
        <a:buChar char="§"/>
        <a:defRPr sz="1600">
          <a:solidFill>
            <a:schemeClr val="tx1"/>
          </a:solidFill>
          <a:latin typeface="+mn-lt"/>
          <a:ea typeface="+mn-ea"/>
        </a:defRPr>
      </a:lvl6pPr>
      <a:lvl7pPr marL="2971800" indent="-228600" algn="l" rtl="0" fontAlgn="base">
        <a:spcBef>
          <a:spcPct val="20000"/>
        </a:spcBef>
        <a:spcAft>
          <a:spcPct val="0"/>
        </a:spcAft>
        <a:buFont typeface="Wingdings" pitchFamily="16" charset="2"/>
        <a:buChar char="§"/>
        <a:defRPr sz="1600">
          <a:solidFill>
            <a:schemeClr val="tx1"/>
          </a:solidFill>
          <a:latin typeface="+mn-lt"/>
          <a:ea typeface="+mn-ea"/>
        </a:defRPr>
      </a:lvl7pPr>
      <a:lvl8pPr marL="3429000" indent="-228600" algn="l" rtl="0" fontAlgn="base">
        <a:spcBef>
          <a:spcPct val="20000"/>
        </a:spcBef>
        <a:spcAft>
          <a:spcPct val="0"/>
        </a:spcAft>
        <a:buFont typeface="Wingdings" pitchFamily="16" charset="2"/>
        <a:buChar char="§"/>
        <a:defRPr sz="1600">
          <a:solidFill>
            <a:schemeClr val="tx1"/>
          </a:solidFill>
          <a:latin typeface="+mn-lt"/>
          <a:ea typeface="+mn-ea"/>
        </a:defRPr>
      </a:lvl8pPr>
      <a:lvl9pPr marL="3886200" indent="-228600" algn="l" rtl="0" fontAlgn="base">
        <a:spcBef>
          <a:spcPct val="20000"/>
        </a:spcBef>
        <a:spcAft>
          <a:spcPct val="0"/>
        </a:spcAft>
        <a:buFont typeface="Wingdings" pitchFamily="16" charset="2"/>
        <a:buChar char="§"/>
        <a:defRPr sz="16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hyperlink" Target="https://www.flickr.com/photos/david_baxendale/14991962735/"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7.gif"/></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2" Type="http://schemas.openxmlformats.org/officeDocument/2006/relationships/hyperlink" Target="https://resources.perimeterinstitute.ca/"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4.png"/><Relationship Id="rId4"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3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3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5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8" Type="http://schemas.openxmlformats.org/officeDocument/2006/relationships/image" Target="../media/image63.jpeg"/><Relationship Id="rId13" Type="http://schemas.openxmlformats.org/officeDocument/2006/relationships/image" Target="../media/image66.jpeg"/><Relationship Id="rId3" Type="http://schemas.openxmlformats.org/officeDocument/2006/relationships/hyperlink" Target="https://www.skepticalscience.com/" TargetMode="External"/><Relationship Id="rId7" Type="http://schemas.openxmlformats.org/officeDocument/2006/relationships/hyperlink" Target="https://www.carbonbrief.org/" TargetMode="External"/><Relationship Id="rId12" Type="http://schemas.openxmlformats.org/officeDocument/2006/relationships/image" Target="../media/image65.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62.jpeg"/><Relationship Id="rId11" Type="http://schemas.openxmlformats.org/officeDocument/2006/relationships/hyperlink" Target="https://www.climateprediction.net/" TargetMode="External"/><Relationship Id="rId5" Type="http://schemas.openxmlformats.org/officeDocument/2006/relationships/hyperlink" Target="https://www.youtube.com/channel/UCi6RkdaEqgRVKi3AzidF4ow" TargetMode="External"/><Relationship Id="rId10" Type="http://schemas.openxmlformats.org/officeDocument/2006/relationships/image" Target="../media/image64.jpeg"/><Relationship Id="rId4" Type="http://schemas.openxmlformats.org/officeDocument/2006/relationships/image" Target="../media/image61.jpeg"/><Relationship Id="rId9" Type="http://schemas.openxmlformats.org/officeDocument/2006/relationships/hyperlink" Target="https://climate.nasa.gov/"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68.jpg"/><Relationship Id="rId4" Type="http://schemas.openxmlformats.org/officeDocument/2006/relationships/hyperlink" Target="https://resources.perimeterinstitute.ca/"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mailto:Omichalopoulos@gmail.com" TargetMode="External"/><Relationship Id="rId2" Type="http://schemas.openxmlformats.org/officeDocument/2006/relationships/hyperlink" Target="mailto:Dfish@perimeterinstitute.ca" TargetMode="Externa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4" name="Text Box 2"/>
          <p:cNvSpPr txBox="1">
            <a:spLocks noChangeArrowheads="1"/>
          </p:cNvSpPr>
          <p:nvPr/>
        </p:nvSpPr>
        <p:spPr bwMode="auto">
          <a:xfrm>
            <a:off x="5943611" y="2202661"/>
            <a:ext cx="14636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bg1"/>
                </a:solidFill>
                <a:latin typeface="Arial" charset="0"/>
                <a:ea typeface="MS Pゴシック" charset="0"/>
                <a:cs typeface="MS Pゴシック" charset="0"/>
              </a:defRPr>
            </a:lvl1pPr>
            <a:lvl2pPr marL="742950" indent="-285750" eaLnBrk="0" hangingPunct="0">
              <a:defRPr sz="4400">
                <a:solidFill>
                  <a:schemeClr val="bg1"/>
                </a:solidFill>
                <a:latin typeface="Arial" charset="0"/>
                <a:ea typeface="MS Pゴシック" charset="0"/>
                <a:cs typeface="MS Pゴシック" charset="0"/>
              </a:defRPr>
            </a:lvl2pPr>
            <a:lvl3pPr marL="1143000" indent="-228600" eaLnBrk="0" hangingPunct="0">
              <a:defRPr sz="4400">
                <a:solidFill>
                  <a:schemeClr val="bg1"/>
                </a:solidFill>
                <a:latin typeface="Arial" charset="0"/>
                <a:ea typeface="MS Pゴシック" charset="0"/>
                <a:cs typeface="MS Pゴシック" charset="0"/>
              </a:defRPr>
            </a:lvl3pPr>
            <a:lvl4pPr marL="1600200" indent="-228600" eaLnBrk="0" hangingPunct="0">
              <a:defRPr sz="4400">
                <a:solidFill>
                  <a:schemeClr val="bg1"/>
                </a:solidFill>
                <a:latin typeface="Arial" charset="0"/>
                <a:ea typeface="MS Pゴシック" charset="0"/>
                <a:cs typeface="MS Pゴシック" charset="0"/>
              </a:defRPr>
            </a:lvl4pPr>
            <a:lvl5pPr marL="2057400" indent="-228600" eaLnBrk="0" hangingPunct="0">
              <a:defRPr sz="4400">
                <a:solidFill>
                  <a:schemeClr val="bg1"/>
                </a:solidFill>
                <a:latin typeface="Arial" charset="0"/>
                <a:ea typeface="MS Pゴシック" charset="0"/>
                <a:cs typeface="MS Pゴシック" charset="0"/>
              </a:defRPr>
            </a:lvl5pPr>
            <a:lvl6pPr marL="2514600" indent="-228600" eaLnBrk="0" fontAlgn="base" hangingPunct="0">
              <a:spcBef>
                <a:spcPct val="0"/>
              </a:spcBef>
              <a:spcAft>
                <a:spcPct val="0"/>
              </a:spcAft>
              <a:defRPr sz="4400">
                <a:solidFill>
                  <a:schemeClr val="bg1"/>
                </a:solidFill>
                <a:latin typeface="Arial" charset="0"/>
                <a:ea typeface="MS Pゴシック" charset="0"/>
                <a:cs typeface="MS Pゴシック" charset="0"/>
              </a:defRPr>
            </a:lvl6pPr>
            <a:lvl7pPr marL="2971800" indent="-228600" eaLnBrk="0" fontAlgn="base" hangingPunct="0">
              <a:spcBef>
                <a:spcPct val="0"/>
              </a:spcBef>
              <a:spcAft>
                <a:spcPct val="0"/>
              </a:spcAft>
              <a:defRPr sz="4400">
                <a:solidFill>
                  <a:schemeClr val="bg1"/>
                </a:solidFill>
                <a:latin typeface="Arial" charset="0"/>
                <a:ea typeface="MS Pゴシック" charset="0"/>
                <a:cs typeface="MS Pゴシック" charset="0"/>
              </a:defRPr>
            </a:lvl7pPr>
            <a:lvl8pPr marL="3429000" indent="-228600" eaLnBrk="0" fontAlgn="base" hangingPunct="0">
              <a:spcBef>
                <a:spcPct val="0"/>
              </a:spcBef>
              <a:spcAft>
                <a:spcPct val="0"/>
              </a:spcAft>
              <a:defRPr sz="4400">
                <a:solidFill>
                  <a:schemeClr val="bg1"/>
                </a:solidFill>
                <a:latin typeface="Arial" charset="0"/>
                <a:ea typeface="MS Pゴシック" charset="0"/>
                <a:cs typeface="MS Pゴシック" charset="0"/>
              </a:defRPr>
            </a:lvl8pPr>
            <a:lvl9pPr marL="3886200" indent="-228600" eaLnBrk="0" fontAlgn="base" hangingPunct="0">
              <a:spcBef>
                <a:spcPct val="0"/>
              </a:spcBef>
              <a:spcAft>
                <a:spcPct val="0"/>
              </a:spcAft>
              <a:defRPr sz="4400">
                <a:solidFill>
                  <a:schemeClr val="bg1"/>
                </a:solidFill>
                <a:latin typeface="Arial" charset="0"/>
                <a:ea typeface="MS Pゴシック" charset="0"/>
                <a:cs typeface="MS Pゴシック" charset="0"/>
              </a:defRPr>
            </a:lvl9pPr>
          </a:lstStyle>
          <a:p>
            <a:pPr eaLnBrk="1" hangingPunct="1"/>
            <a:endParaRPr lang="en-CA" sz="2400" dirty="0">
              <a:latin typeface="Times New Roman" charset="0"/>
            </a:endParaRPr>
          </a:p>
        </p:txBody>
      </p:sp>
      <p:sp>
        <p:nvSpPr>
          <p:cNvPr id="7" name="Rectangle 6"/>
          <p:cNvSpPr/>
          <p:nvPr/>
        </p:nvSpPr>
        <p:spPr>
          <a:xfrm>
            <a:off x="1219200" y="1123950"/>
            <a:ext cx="7467600" cy="984885"/>
          </a:xfrm>
          <a:prstGeom prst="rect">
            <a:avLst/>
          </a:prstGeom>
        </p:spPr>
        <p:txBody>
          <a:bodyPr wrap="square">
            <a:spAutoFit/>
          </a:bodyPr>
          <a:lstStyle/>
          <a:p>
            <a:pPr marL="0" indent="0" algn="just">
              <a:buNone/>
            </a:pPr>
            <a:endParaRPr lang="en-CA" sz="1800" dirty="0">
              <a:solidFill>
                <a:schemeClr val="tx1"/>
              </a:solidFill>
              <a:effectLst>
                <a:outerShdw blurRad="38100" dist="38100" dir="2700000" algn="tl">
                  <a:srgbClr val="000000">
                    <a:alpha val="43137"/>
                  </a:srgbClr>
                </a:outerShdw>
              </a:effectLst>
            </a:endParaRPr>
          </a:p>
          <a:p>
            <a:pPr marL="0" indent="0" algn="just">
              <a:buNone/>
            </a:pPr>
            <a:r>
              <a:rPr lang="en-CA" sz="4000" b="1" dirty="0">
                <a:solidFill>
                  <a:schemeClr val="tx1"/>
                </a:solidFill>
                <a:effectLst>
                  <a:outerShdw blurRad="38100" dist="38100" dir="2700000" algn="tl">
                    <a:srgbClr val="000000">
                      <a:alpha val="43137"/>
                    </a:srgbClr>
                  </a:outerShdw>
                </a:effectLst>
              </a:rPr>
              <a:t>        	</a:t>
            </a:r>
            <a:endParaRPr lang="en-US" sz="1800" dirty="0">
              <a:effectLst>
                <a:outerShdw blurRad="38100" dist="38100" dir="2700000" algn="tl">
                  <a:srgbClr val="000000">
                    <a:alpha val="43137"/>
                  </a:srgbClr>
                </a:outerShdw>
              </a:effectLst>
            </a:endParaRPr>
          </a:p>
        </p:txBody>
      </p:sp>
      <p:sp>
        <p:nvSpPr>
          <p:cNvPr id="8" name="TextBox 7"/>
          <p:cNvSpPr txBox="1"/>
          <p:nvPr/>
        </p:nvSpPr>
        <p:spPr>
          <a:xfrm>
            <a:off x="990600" y="2190751"/>
            <a:ext cx="2667000" cy="307777"/>
          </a:xfrm>
          <a:prstGeom prst="rect">
            <a:avLst/>
          </a:prstGeom>
          <a:noFill/>
        </p:spPr>
        <p:txBody>
          <a:bodyPr wrap="square" rtlCol="0">
            <a:spAutoFit/>
          </a:bodyPr>
          <a:lstStyle/>
          <a:p>
            <a:endParaRPr lang="en-CA" sz="1400" dirty="0">
              <a:solidFill>
                <a:srgbClr val="FFFFFF"/>
              </a:solidFill>
            </a:endParaRPr>
          </a:p>
        </p:txBody>
      </p:sp>
      <p:sp>
        <p:nvSpPr>
          <p:cNvPr id="9" name="Title 1"/>
          <p:cNvSpPr txBox="1">
            <a:spLocks/>
          </p:cNvSpPr>
          <p:nvPr/>
        </p:nvSpPr>
        <p:spPr>
          <a:xfrm>
            <a:off x="152400" y="416042"/>
            <a:ext cx="8496300" cy="602931"/>
          </a:xfrm>
          <a:prstGeom prst="rect">
            <a:avLst/>
          </a:prstGeom>
        </p:spPr>
        <p:txBody>
          <a:bodyPr>
            <a:noAutofit/>
          </a:bodyPr>
          <a:lstStyle>
            <a:lvl1pPr algn="r" rtl="0" eaLnBrk="0" fontAlgn="base" hangingPunct="0">
              <a:spcBef>
                <a:spcPct val="0"/>
              </a:spcBef>
              <a:spcAft>
                <a:spcPct val="0"/>
              </a:spcAft>
              <a:defRPr sz="4000" b="1">
                <a:solidFill>
                  <a:schemeClr val="tx1"/>
                </a:solidFill>
                <a:latin typeface="+mj-lt"/>
                <a:ea typeface="+mj-ea"/>
                <a:cs typeface="MS Pゴシック" charset="0"/>
              </a:defRPr>
            </a:lvl1pPr>
            <a:lvl2pPr algn="r" rtl="0" eaLnBrk="0" fontAlgn="base" hangingPunct="0">
              <a:spcBef>
                <a:spcPct val="0"/>
              </a:spcBef>
              <a:spcAft>
                <a:spcPct val="0"/>
              </a:spcAft>
              <a:defRPr sz="4400" b="1">
                <a:solidFill>
                  <a:srgbClr val="DE2723"/>
                </a:solidFill>
                <a:latin typeface="Arial" charset="0"/>
                <a:ea typeface="MS Pゴシック" pitchFamily="-92" charset="-128"/>
                <a:cs typeface="MS Pゴシック" charset="0"/>
              </a:defRPr>
            </a:lvl2pPr>
            <a:lvl3pPr algn="r" rtl="0" eaLnBrk="0" fontAlgn="base" hangingPunct="0">
              <a:spcBef>
                <a:spcPct val="0"/>
              </a:spcBef>
              <a:spcAft>
                <a:spcPct val="0"/>
              </a:spcAft>
              <a:defRPr sz="4400" b="1">
                <a:solidFill>
                  <a:srgbClr val="DE2723"/>
                </a:solidFill>
                <a:latin typeface="Arial" charset="0"/>
                <a:ea typeface="MS Pゴシック" pitchFamily="-92" charset="-128"/>
                <a:cs typeface="MS Pゴシック" charset="0"/>
              </a:defRPr>
            </a:lvl3pPr>
            <a:lvl4pPr algn="r" rtl="0" eaLnBrk="0" fontAlgn="base" hangingPunct="0">
              <a:spcBef>
                <a:spcPct val="0"/>
              </a:spcBef>
              <a:spcAft>
                <a:spcPct val="0"/>
              </a:spcAft>
              <a:defRPr sz="4400" b="1">
                <a:solidFill>
                  <a:srgbClr val="DE2723"/>
                </a:solidFill>
                <a:latin typeface="Arial" charset="0"/>
                <a:ea typeface="MS Pゴシック" pitchFamily="-92" charset="-128"/>
                <a:cs typeface="MS Pゴシック" charset="0"/>
              </a:defRPr>
            </a:lvl4pPr>
            <a:lvl5pPr algn="r" rtl="0" eaLnBrk="0" fontAlgn="base" hangingPunct="0">
              <a:spcBef>
                <a:spcPct val="0"/>
              </a:spcBef>
              <a:spcAft>
                <a:spcPct val="0"/>
              </a:spcAft>
              <a:defRPr sz="4400" b="1">
                <a:solidFill>
                  <a:srgbClr val="DE2723"/>
                </a:solidFill>
                <a:latin typeface="Arial" charset="0"/>
                <a:ea typeface="MS Pゴシック" pitchFamily="-92" charset="-128"/>
                <a:cs typeface="MS Pゴシック" charset="0"/>
              </a:defRPr>
            </a:lvl5pPr>
            <a:lvl6pPr marL="457200" algn="r" rtl="0" fontAlgn="base">
              <a:spcBef>
                <a:spcPct val="0"/>
              </a:spcBef>
              <a:spcAft>
                <a:spcPct val="0"/>
              </a:spcAft>
              <a:defRPr sz="4400" b="1">
                <a:solidFill>
                  <a:srgbClr val="DE2723"/>
                </a:solidFill>
                <a:latin typeface="Arial" charset="0"/>
                <a:ea typeface="MS Pゴシック" pitchFamily="-92" charset="-128"/>
              </a:defRPr>
            </a:lvl6pPr>
            <a:lvl7pPr marL="914400" algn="r" rtl="0" fontAlgn="base">
              <a:spcBef>
                <a:spcPct val="0"/>
              </a:spcBef>
              <a:spcAft>
                <a:spcPct val="0"/>
              </a:spcAft>
              <a:defRPr sz="4400" b="1">
                <a:solidFill>
                  <a:srgbClr val="DE2723"/>
                </a:solidFill>
                <a:latin typeface="Arial" charset="0"/>
                <a:ea typeface="MS Pゴシック" pitchFamily="-92" charset="-128"/>
              </a:defRPr>
            </a:lvl7pPr>
            <a:lvl8pPr marL="1371600" algn="r" rtl="0" fontAlgn="base">
              <a:spcBef>
                <a:spcPct val="0"/>
              </a:spcBef>
              <a:spcAft>
                <a:spcPct val="0"/>
              </a:spcAft>
              <a:defRPr sz="4400" b="1">
                <a:solidFill>
                  <a:srgbClr val="DE2723"/>
                </a:solidFill>
                <a:latin typeface="Arial" charset="0"/>
                <a:ea typeface="MS Pゴシック" pitchFamily="-92" charset="-128"/>
              </a:defRPr>
            </a:lvl8pPr>
            <a:lvl9pPr marL="1828800" algn="r" rtl="0" fontAlgn="base">
              <a:spcBef>
                <a:spcPct val="0"/>
              </a:spcBef>
              <a:spcAft>
                <a:spcPct val="0"/>
              </a:spcAft>
              <a:defRPr sz="4400" b="1">
                <a:solidFill>
                  <a:srgbClr val="DE2723"/>
                </a:solidFill>
                <a:latin typeface="Arial" charset="0"/>
                <a:ea typeface="MS Pゴシック" pitchFamily="-92" charset="-128"/>
              </a:defRPr>
            </a:lvl9pPr>
          </a:lstStyle>
          <a:p>
            <a:pPr algn="l"/>
            <a:r>
              <a:rPr lang="en-US" sz="2800" b="0" dirty="0">
                <a:solidFill>
                  <a:schemeClr val="bg1"/>
                </a:solidFill>
                <a:latin typeface="Century Gothic" panose="020B0502020202020204" pitchFamily="34" charset="0"/>
                <a:cs typeface="Century Gothic"/>
              </a:rPr>
              <a:t>Evidence for Climate Change</a:t>
            </a:r>
          </a:p>
          <a:p>
            <a:pPr algn="l"/>
            <a:endParaRPr lang="en-US" sz="2200" b="0" dirty="0">
              <a:solidFill>
                <a:schemeClr val="bg1"/>
              </a:solidFill>
              <a:latin typeface="Century Gothic" panose="020B0502020202020204" pitchFamily="34" charset="0"/>
              <a:cs typeface="Century Gothic"/>
            </a:endParaRPr>
          </a:p>
          <a:p>
            <a:pPr algn="l"/>
            <a:endParaRPr lang="en-US" sz="2800" b="0" dirty="0">
              <a:solidFill>
                <a:schemeClr val="bg1"/>
              </a:solidFill>
              <a:latin typeface="Century Gothic" panose="020B0502020202020204" pitchFamily="34" charset="0"/>
              <a:cs typeface="Century Gothic"/>
            </a:endParaRPr>
          </a:p>
        </p:txBody>
      </p:sp>
      <p:pic>
        <p:nvPicPr>
          <p:cNvPr id="10" name="Picture 9">
            <a:extLst>
              <a:ext uri="{FF2B5EF4-FFF2-40B4-BE49-F238E27FC236}">
                <a16:creationId xmlns:a16="http://schemas.microsoft.com/office/drawing/2014/main" id="{360FC8E9-1969-4F7E-8F85-35AD2D7EBCDF}"/>
              </a:ext>
            </a:extLst>
          </p:cNvPr>
          <p:cNvPicPr>
            <a:picLocks noChangeAspect="1"/>
          </p:cNvPicPr>
          <p:nvPr/>
        </p:nvPicPr>
        <p:blipFill>
          <a:blip r:embed="rId3"/>
          <a:stretch>
            <a:fillRect/>
          </a:stretch>
        </p:blipFill>
        <p:spPr>
          <a:xfrm>
            <a:off x="4322148" y="4525617"/>
            <a:ext cx="4706599" cy="547715"/>
          </a:xfrm>
          <a:prstGeom prst="rect">
            <a:avLst/>
          </a:prstGeom>
        </p:spPr>
      </p:pic>
      <p:pic>
        <p:nvPicPr>
          <p:cNvPr id="3" name="Picture 2">
            <a:extLst>
              <a:ext uri="{FF2B5EF4-FFF2-40B4-BE49-F238E27FC236}">
                <a16:creationId xmlns:a16="http://schemas.microsoft.com/office/drawing/2014/main" id="{57FFE7F8-68E4-44F4-9C58-6B815A509063}"/>
              </a:ext>
            </a:extLst>
          </p:cNvPr>
          <p:cNvPicPr>
            <a:picLocks noChangeAspect="1"/>
          </p:cNvPicPr>
          <p:nvPr/>
        </p:nvPicPr>
        <p:blipFill>
          <a:blip r:embed="rId4"/>
          <a:stretch>
            <a:fillRect/>
          </a:stretch>
        </p:blipFill>
        <p:spPr>
          <a:xfrm>
            <a:off x="19050" y="1005302"/>
            <a:ext cx="9124950" cy="3471448"/>
          </a:xfrm>
          <a:prstGeom prst="rect">
            <a:avLst/>
          </a:prstGeom>
        </p:spPr>
      </p:pic>
    </p:spTree>
    <p:extLst>
      <p:ext uri="{BB962C8B-B14F-4D97-AF65-F5344CB8AC3E}">
        <p14:creationId xmlns:p14="http://schemas.microsoft.com/office/powerpoint/2010/main" val="673605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74F3F-D878-4909-9CF8-EEC07EDECC10}"/>
              </a:ext>
            </a:extLst>
          </p:cNvPr>
          <p:cNvSpPr>
            <a:spLocks noGrp="1"/>
          </p:cNvSpPr>
          <p:nvPr>
            <p:ph type="title"/>
          </p:nvPr>
        </p:nvSpPr>
        <p:spPr/>
        <p:txBody>
          <a:bodyPr/>
          <a:lstStyle/>
          <a:p>
            <a:r>
              <a:rPr lang="en-US" dirty="0"/>
              <a:t>Satellite Altimetry: Measuring Sea Level</a:t>
            </a:r>
            <a:endParaRPr lang="en-CA" dirty="0"/>
          </a:p>
        </p:txBody>
      </p:sp>
      <p:pic>
        <p:nvPicPr>
          <p:cNvPr id="5122" name="Picture 2" descr="Image result for sea level satellite">
            <a:extLst>
              <a:ext uri="{FF2B5EF4-FFF2-40B4-BE49-F238E27FC236}">
                <a16:creationId xmlns:a16="http://schemas.microsoft.com/office/drawing/2014/main" id="{C3074421-93A3-4D0B-BE02-B1428F7F3F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2662" y="1200150"/>
            <a:ext cx="4638675" cy="34895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0834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506931B9-4B96-4698-9CEB-BC8C8CAEF953}"/>
              </a:ext>
            </a:extLst>
          </p:cNvPr>
          <p:cNvSpPr txBox="1">
            <a:spLocks/>
          </p:cNvSpPr>
          <p:nvPr/>
        </p:nvSpPr>
        <p:spPr bwMode="auto">
          <a:xfrm>
            <a:off x="43132" y="47086"/>
            <a:ext cx="8991600" cy="9243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3000" b="0">
                <a:solidFill>
                  <a:schemeClr val="bg1"/>
                </a:solidFill>
                <a:latin typeface="Century Gothic"/>
                <a:ea typeface="+mj-ea"/>
                <a:cs typeface="Century Gothic"/>
              </a:defRPr>
            </a:lvl1pPr>
            <a:lvl2pPr algn="r" rtl="0" eaLnBrk="0" fontAlgn="base" hangingPunct="0">
              <a:spcBef>
                <a:spcPct val="0"/>
              </a:spcBef>
              <a:spcAft>
                <a:spcPct val="0"/>
              </a:spcAft>
              <a:defRPr sz="4400" b="1">
                <a:solidFill>
                  <a:srgbClr val="DE2723"/>
                </a:solidFill>
                <a:latin typeface="Arial" charset="0"/>
                <a:ea typeface="MS Pゴシック" pitchFamily="-92" charset="-128"/>
                <a:cs typeface="MS Pゴシック" charset="0"/>
              </a:defRPr>
            </a:lvl2pPr>
            <a:lvl3pPr algn="r" rtl="0" eaLnBrk="0" fontAlgn="base" hangingPunct="0">
              <a:spcBef>
                <a:spcPct val="0"/>
              </a:spcBef>
              <a:spcAft>
                <a:spcPct val="0"/>
              </a:spcAft>
              <a:defRPr sz="4400" b="1">
                <a:solidFill>
                  <a:srgbClr val="DE2723"/>
                </a:solidFill>
                <a:latin typeface="Arial" charset="0"/>
                <a:ea typeface="MS Pゴシック" pitchFamily="-92" charset="-128"/>
                <a:cs typeface="MS Pゴシック" charset="0"/>
              </a:defRPr>
            </a:lvl3pPr>
            <a:lvl4pPr algn="r" rtl="0" eaLnBrk="0" fontAlgn="base" hangingPunct="0">
              <a:spcBef>
                <a:spcPct val="0"/>
              </a:spcBef>
              <a:spcAft>
                <a:spcPct val="0"/>
              </a:spcAft>
              <a:defRPr sz="4400" b="1">
                <a:solidFill>
                  <a:srgbClr val="DE2723"/>
                </a:solidFill>
                <a:latin typeface="Arial" charset="0"/>
                <a:ea typeface="MS Pゴシック" pitchFamily="-92" charset="-128"/>
                <a:cs typeface="MS Pゴシック" charset="0"/>
              </a:defRPr>
            </a:lvl4pPr>
            <a:lvl5pPr algn="r" rtl="0" eaLnBrk="0" fontAlgn="base" hangingPunct="0">
              <a:spcBef>
                <a:spcPct val="0"/>
              </a:spcBef>
              <a:spcAft>
                <a:spcPct val="0"/>
              </a:spcAft>
              <a:defRPr sz="4400" b="1">
                <a:solidFill>
                  <a:srgbClr val="DE2723"/>
                </a:solidFill>
                <a:latin typeface="Arial" charset="0"/>
                <a:ea typeface="MS Pゴシック" pitchFamily="-92" charset="-128"/>
                <a:cs typeface="MS Pゴシック" charset="0"/>
              </a:defRPr>
            </a:lvl5pPr>
            <a:lvl6pPr marL="457200" algn="r" rtl="0" fontAlgn="base">
              <a:spcBef>
                <a:spcPct val="0"/>
              </a:spcBef>
              <a:spcAft>
                <a:spcPct val="0"/>
              </a:spcAft>
              <a:defRPr sz="4400" b="1">
                <a:solidFill>
                  <a:srgbClr val="DE2723"/>
                </a:solidFill>
                <a:latin typeface="Arial" charset="0"/>
                <a:ea typeface="MS Pゴシック" pitchFamily="-92" charset="-128"/>
              </a:defRPr>
            </a:lvl6pPr>
            <a:lvl7pPr marL="914400" algn="r" rtl="0" fontAlgn="base">
              <a:spcBef>
                <a:spcPct val="0"/>
              </a:spcBef>
              <a:spcAft>
                <a:spcPct val="0"/>
              </a:spcAft>
              <a:defRPr sz="4400" b="1">
                <a:solidFill>
                  <a:srgbClr val="DE2723"/>
                </a:solidFill>
                <a:latin typeface="Arial" charset="0"/>
                <a:ea typeface="MS Pゴシック" pitchFamily="-92" charset="-128"/>
              </a:defRPr>
            </a:lvl7pPr>
            <a:lvl8pPr marL="1371600" algn="r" rtl="0" fontAlgn="base">
              <a:spcBef>
                <a:spcPct val="0"/>
              </a:spcBef>
              <a:spcAft>
                <a:spcPct val="0"/>
              </a:spcAft>
              <a:defRPr sz="4400" b="1">
                <a:solidFill>
                  <a:srgbClr val="DE2723"/>
                </a:solidFill>
                <a:latin typeface="Arial" charset="0"/>
                <a:ea typeface="MS Pゴシック" pitchFamily="-92" charset="-128"/>
              </a:defRPr>
            </a:lvl8pPr>
            <a:lvl9pPr marL="1828800" algn="r" rtl="0" fontAlgn="base">
              <a:spcBef>
                <a:spcPct val="0"/>
              </a:spcBef>
              <a:spcAft>
                <a:spcPct val="0"/>
              </a:spcAft>
              <a:defRPr sz="4400" b="1">
                <a:solidFill>
                  <a:srgbClr val="DE2723"/>
                </a:solidFill>
                <a:latin typeface="Arial" charset="0"/>
                <a:ea typeface="MS Pゴシック" pitchFamily="-92" charset="-128"/>
              </a:defRPr>
            </a:lvl9pPr>
          </a:lstStyle>
          <a:p>
            <a:r>
              <a:rPr lang="es-ES" sz="2800" kern="0" dirty="0">
                <a:latin typeface="Century Gothic" panose="020B0502020202020204" pitchFamily="34" charset="0"/>
              </a:rPr>
              <a:t>A </a:t>
            </a:r>
            <a:r>
              <a:rPr lang="es-ES" sz="2800" kern="0" dirty="0" err="1">
                <a:latin typeface="Century Gothic" panose="020B0502020202020204" pitchFamily="34" charset="0"/>
              </a:rPr>
              <a:t>few</a:t>
            </a:r>
            <a:r>
              <a:rPr lang="es-ES" sz="2800" kern="0" dirty="0">
                <a:latin typeface="Century Gothic" panose="020B0502020202020204" pitchFamily="34" charset="0"/>
              </a:rPr>
              <a:t> </a:t>
            </a:r>
            <a:r>
              <a:rPr lang="es-ES" sz="2800" kern="0" dirty="0" err="1">
                <a:latin typeface="Century Gothic" panose="020B0502020202020204" pitchFamily="34" charset="0"/>
              </a:rPr>
              <a:t>centimetres</a:t>
            </a:r>
            <a:r>
              <a:rPr lang="es-ES" sz="2800" kern="0" dirty="0">
                <a:latin typeface="Century Gothic" panose="020B0502020202020204" pitchFamily="34" charset="0"/>
              </a:rPr>
              <a:t> </a:t>
            </a:r>
            <a:r>
              <a:rPr lang="es-ES" sz="2800" kern="0" dirty="0" err="1">
                <a:latin typeface="Century Gothic" panose="020B0502020202020204" pitchFamily="34" charset="0"/>
              </a:rPr>
              <a:t>may</a:t>
            </a:r>
            <a:r>
              <a:rPr lang="es-ES" sz="2800" kern="0" dirty="0">
                <a:latin typeface="Century Gothic" panose="020B0502020202020204" pitchFamily="34" charset="0"/>
              </a:rPr>
              <a:t> </a:t>
            </a:r>
            <a:r>
              <a:rPr lang="es-ES" sz="2800" kern="0" dirty="0" err="1">
                <a:latin typeface="Century Gothic" panose="020B0502020202020204" pitchFamily="34" charset="0"/>
              </a:rPr>
              <a:t>not</a:t>
            </a:r>
            <a:r>
              <a:rPr lang="es-ES" sz="2800" kern="0" dirty="0">
                <a:latin typeface="Century Gothic" panose="020B0502020202020204" pitchFamily="34" charset="0"/>
              </a:rPr>
              <a:t> </a:t>
            </a:r>
            <a:r>
              <a:rPr lang="es-ES" sz="2800" kern="0" dirty="0" err="1">
                <a:latin typeface="Century Gothic" panose="020B0502020202020204" pitchFamily="34" charset="0"/>
              </a:rPr>
              <a:t>seem</a:t>
            </a:r>
            <a:r>
              <a:rPr lang="es-ES" sz="2800" kern="0" dirty="0">
                <a:latin typeface="Century Gothic" panose="020B0502020202020204" pitchFamily="34" charset="0"/>
              </a:rPr>
              <a:t> </a:t>
            </a:r>
            <a:r>
              <a:rPr lang="es-ES" sz="2800" kern="0" dirty="0" err="1">
                <a:latin typeface="Century Gothic" panose="020B0502020202020204" pitchFamily="34" charset="0"/>
              </a:rPr>
              <a:t>like</a:t>
            </a:r>
            <a:r>
              <a:rPr lang="es-ES" sz="2800" kern="0" dirty="0">
                <a:latin typeface="Century Gothic" panose="020B0502020202020204" pitchFamily="34" charset="0"/>
              </a:rPr>
              <a:t> </a:t>
            </a:r>
            <a:r>
              <a:rPr lang="es-ES" sz="2800" kern="0" dirty="0" err="1">
                <a:latin typeface="Century Gothic" panose="020B0502020202020204" pitchFamily="34" charset="0"/>
              </a:rPr>
              <a:t>much</a:t>
            </a:r>
            <a:r>
              <a:rPr lang="en-CA" sz="2800" kern="0" dirty="0">
                <a:latin typeface="Century Gothic" panose="020B0502020202020204" pitchFamily="34" charset="0"/>
              </a:rPr>
              <a:t>…</a:t>
            </a:r>
          </a:p>
        </p:txBody>
      </p:sp>
      <p:sp>
        <p:nvSpPr>
          <p:cNvPr id="4" name="Rectangle 3">
            <a:extLst>
              <a:ext uri="{FF2B5EF4-FFF2-40B4-BE49-F238E27FC236}">
                <a16:creationId xmlns:a16="http://schemas.microsoft.com/office/drawing/2014/main" id="{6766E72F-DCC4-4C4A-804A-1459F9B6A51A}"/>
              </a:ext>
            </a:extLst>
          </p:cNvPr>
          <p:cNvSpPr/>
          <p:nvPr/>
        </p:nvSpPr>
        <p:spPr>
          <a:xfrm>
            <a:off x="641949" y="4236537"/>
            <a:ext cx="7791809" cy="369332"/>
          </a:xfrm>
          <a:prstGeom prst="rect">
            <a:avLst/>
          </a:prstGeom>
        </p:spPr>
        <p:txBody>
          <a:bodyPr wrap="square">
            <a:spAutoFit/>
          </a:bodyPr>
          <a:lstStyle/>
          <a:p>
            <a:r>
              <a:rPr lang="en-CA" sz="1800" dirty="0">
                <a:solidFill>
                  <a:srgbClr val="000000"/>
                </a:solidFill>
                <a:latin typeface="Open Sans"/>
              </a:rPr>
              <a:t>The coastline of Mykonos could move 150m inland as the sea level rises. </a:t>
            </a:r>
            <a:endParaRPr lang="en-CA" sz="1800" dirty="0"/>
          </a:p>
        </p:txBody>
      </p:sp>
      <p:grpSp>
        <p:nvGrpSpPr>
          <p:cNvPr id="6" name="Group 5">
            <a:extLst>
              <a:ext uri="{FF2B5EF4-FFF2-40B4-BE49-F238E27FC236}">
                <a16:creationId xmlns:a16="http://schemas.microsoft.com/office/drawing/2014/main" id="{DC7A5431-8BF7-43ED-875D-E8B394F47BFC}"/>
              </a:ext>
            </a:extLst>
          </p:cNvPr>
          <p:cNvGrpSpPr/>
          <p:nvPr/>
        </p:nvGrpSpPr>
        <p:grpSpPr>
          <a:xfrm>
            <a:off x="1436298" y="822026"/>
            <a:ext cx="6304132" cy="3414511"/>
            <a:chOff x="1371600" y="1123950"/>
            <a:chExt cx="6304132" cy="3414511"/>
          </a:xfrm>
        </p:grpSpPr>
        <p:pic>
          <p:nvPicPr>
            <p:cNvPr id="3" name="Picture 2">
              <a:extLst>
                <a:ext uri="{FF2B5EF4-FFF2-40B4-BE49-F238E27FC236}">
                  <a16:creationId xmlns:a16="http://schemas.microsoft.com/office/drawing/2014/main" id="{0C35DA13-DC45-45E0-AB3A-CA9B528BFB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123950"/>
              <a:ext cx="6019800" cy="338613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3C8A032-F04A-4701-92D8-A672B69FCD32}"/>
                </a:ext>
              </a:extLst>
            </p:cNvPr>
            <p:cNvSpPr txBox="1"/>
            <p:nvPr/>
          </p:nvSpPr>
          <p:spPr>
            <a:xfrm rot="16200000">
              <a:off x="5921644" y="2784372"/>
              <a:ext cx="3200400" cy="307777"/>
            </a:xfrm>
            <a:prstGeom prst="rect">
              <a:avLst/>
            </a:prstGeom>
            <a:noFill/>
          </p:spPr>
          <p:txBody>
            <a:bodyPr wrap="square" rtlCol="0">
              <a:spAutoFit/>
            </a:bodyPr>
            <a:lstStyle/>
            <a:p>
              <a:r>
                <a:rPr lang="en-CA" sz="1400" dirty="0">
                  <a:solidFill>
                    <a:srgbClr val="076A8F"/>
                  </a:solidFill>
                  <a:latin typeface="Open Sans"/>
                  <a:hlinkClick r:id="rId4"/>
                </a:rPr>
                <a:t>www.david baxendale.com/Flickr</a:t>
              </a:r>
              <a:endParaRPr lang="en-CA" sz="1400" dirty="0"/>
            </a:p>
          </p:txBody>
        </p:sp>
      </p:grpSp>
    </p:spTree>
    <p:extLst>
      <p:ext uri="{BB962C8B-B14F-4D97-AF65-F5344CB8AC3E}">
        <p14:creationId xmlns:p14="http://schemas.microsoft.com/office/powerpoint/2010/main" val="232497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5967B23-775A-409F-8135-82DA581525E9}"/>
              </a:ext>
            </a:extLst>
          </p:cNvPr>
          <p:cNvSpPr txBox="1">
            <a:spLocks/>
          </p:cNvSpPr>
          <p:nvPr/>
        </p:nvSpPr>
        <p:spPr bwMode="auto">
          <a:xfrm>
            <a:off x="-685800" y="407987"/>
            <a:ext cx="10515600" cy="1325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3000" b="0">
                <a:solidFill>
                  <a:schemeClr val="bg1"/>
                </a:solidFill>
                <a:latin typeface="Century Gothic"/>
                <a:ea typeface="+mj-ea"/>
                <a:cs typeface="Century Gothic"/>
              </a:defRPr>
            </a:lvl1pPr>
            <a:lvl2pPr algn="r" rtl="0" eaLnBrk="0" fontAlgn="base" hangingPunct="0">
              <a:spcBef>
                <a:spcPct val="0"/>
              </a:spcBef>
              <a:spcAft>
                <a:spcPct val="0"/>
              </a:spcAft>
              <a:defRPr sz="4400" b="1">
                <a:solidFill>
                  <a:srgbClr val="DE2723"/>
                </a:solidFill>
                <a:latin typeface="Arial" charset="0"/>
                <a:ea typeface="MS Pゴシック" pitchFamily="-92" charset="-128"/>
                <a:cs typeface="MS Pゴシック" charset="0"/>
              </a:defRPr>
            </a:lvl2pPr>
            <a:lvl3pPr algn="r" rtl="0" eaLnBrk="0" fontAlgn="base" hangingPunct="0">
              <a:spcBef>
                <a:spcPct val="0"/>
              </a:spcBef>
              <a:spcAft>
                <a:spcPct val="0"/>
              </a:spcAft>
              <a:defRPr sz="4400" b="1">
                <a:solidFill>
                  <a:srgbClr val="DE2723"/>
                </a:solidFill>
                <a:latin typeface="Arial" charset="0"/>
                <a:ea typeface="MS Pゴシック" pitchFamily="-92" charset="-128"/>
                <a:cs typeface="MS Pゴシック" charset="0"/>
              </a:defRPr>
            </a:lvl3pPr>
            <a:lvl4pPr algn="r" rtl="0" eaLnBrk="0" fontAlgn="base" hangingPunct="0">
              <a:spcBef>
                <a:spcPct val="0"/>
              </a:spcBef>
              <a:spcAft>
                <a:spcPct val="0"/>
              </a:spcAft>
              <a:defRPr sz="4400" b="1">
                <a:solidFill>
                  <a:srgbClr val="DE2723"/>
                </a:solidFill>
                <a:latin typeface="Arial" charset="0"/>
                <a:ea typeface="MS Pゴシック" pitchFamily="-92" charset="-128"/>
                <a:cs typeface="MS Pゴシック" charset="0"/>
              </a:defRPr>
            </a:lvl4pPr>
            <a:lvl5pPr algn="r" rtl="0" eaLnBrk="0" fontAlgn="base" hangingPunct="0">
              <a:spcBef>
                <a:spcPct val="0"/>
              </a:spcBef>
              <a:spcAft>
                <a:spcPct val="0"/>
              </a:spcAft>
              <a:defRPr sz="4400" b="1">
                <a:solidFill>
                  <a:srgbClr val="DE2723"/>
                </a:solidFill>
                <a:latin typeface="Arial" charset="0"/>
                <a:ea typeface="MS Pゴシック" pitchFamily="-92" charset="-128"/>
                <a:cs typeface="MS Pゴシック" charset="0"/>
              </a:defRPr>
            </a:lvl5pPr>
            <a:lvl6pPr marL="457200" algn="r" rtl="0" fontAlgn="base">
              <a:spcBef>
                <a:spcPct val="0"/>
              </a:spcBef>
              <a:spcAft>
                <a:spcPct val="0"/>
              </a:spcAft>
              <a:defRPr sz="4400" b="1">
                <a:solidFill>
                  <a:srgbClr val="DE2723"/>
                </a:solidFill>
                <a:latin typeface="Arial" charset="0"/>
                <a:ea typeface="MS Pゴシック" pitchFamily="-92" charset="-128"/>
              </a:defRPr>
            </a:lvl6pPr>
            <a:lvl7pPr marL="914400" algn="r" rtl="0" fontAlgn="base">
              <a:spcBef>
                <a:spcPct val="0"/>
              </a:spcBef>
              <a:spcAft>
                <a:spcPct val="0"/>
              </a:spcAft>
              <a:defRPr sz="4400" b="1">
                <a:solidFill>
                  <a:srgbClr val="DE2723"/>
                </a:solidFill>
                <a:latin typeface="Arial" charset="0"/>
                <a:ea typeface="MS Pゴシック" pitchFamily="-92" charset="-128"/>
              </a:defRPr>
            </a:lvl7pPr>
            <a:lvl8pPr marL="1371600" algn="r" rtl="0" fontAlgn="base">
              <a:spcBef>
                <a:spcPct val="0"/>
              </a:spcBef>
              <a:spcAft>
                <a:spcPct val="0"/>
              </a:spcAft>
              <a:defRPr sz="4400" b="1">
                <a:solidFill>
                  <a:srgbClr val="DE2723"/>
                </a:solidFill>
                <a:latin typeface="Arial" charset="0"/>
                <a:ea typeface="MS Pゴシック" pitchFamily="-92" charset="-128"/>
              </a:defRPr>
            </a:lvl8pPr>
            <a:lvl9pPr marL="1828800" algn="r" rtl="0" fontAlgn="base">
              <a:spcBef>
                <a:spcPct val="0"/>
              </a:spcBef>
              <a:spcAft>
                <a:spcPct val="0"/>
              </a:spcAft>
              <a:defRPr sz="4400" b="1">
                <a:solidFill>
                  <a:srgbClr val="DE2723"/>
                </a:solidFill>
                <a:latin typeface="Arial" charset="0"/>
                <a:ea typeface="MS Pゴシック" pitchFamily="-92" charset="-128"/>
              </a:defRPr>
            </a:lvl9pPr>
          </a:lstStyle>
          <a:p>
            <a:r>
              <a:rPr lang="en-CA" sz="4800" b="1" kern="0" dirty="0">
                <a:latin typeface="Century Gothic" panose="020B0502020202020204" pitchFamily="34" charset="0"/>
              </a:rPr>
              <a:t>Heat</a:t>
            </a:r>
          </a:p>
        </p:txBody>
      </p:sp>
      <p:sp>
        <p:nvSpPr>
          <p:cNvPr id="3" name="TextBox 2">
            <a:extLst>
              <a:ext uri="{FF2B5EF4-FFF2-40B4-BE49-F238E27FC236}">
                <a16:creationId xmlns:a16="http://schemas.microsoft.com/office/drawing/2014/main" id="{F1C710E8-E538-4051-A6EB-FF6826CD255C}"/>
              </a:ext>
            </a:extLst>
          </p:cNvPr>
          <p:cNvSpPr txBox="1"/>
          <p:nvPr/>
        </p:nvSpPr>
        <p:spPr>
          <a:xfrm>
            <a:off x="3352800" y="1733550"/>
            <a:ext cx="3048000" cy="2062103"/>
          </a:xfrm>
          <a:prstGeom prst="rect">
            <a:avLst/>
          </a:prstGeom>
          <a:noFill/>
        </p:spPr>
        <p:txBody>
          <a:bodyPr wrap="square" rtlCol="0">
            <a:spAutoFit/>
          </a:bodyPr>
          <a:lstStyle/>
          <a:p>
            <a:pPr marL="457200" indent="-457200">
              <a:buFont typeface="Arial" panose="020B0604020202020204" pitchFamily="34" charset="0"/>
              <a:buChar char="•"/>
            </a:pPr>
            <a:r>
              <a:rPr lang="en-US" sz="3200" dirty="0">
                <a:latin typeface="Century Gothic" panose="020B0502020202020204" pitchFamily="34" charset="0"/>
              </a:rPr>
              <a:t>Predict</a:t>
            </a:r>
          </a:p>
          <a:p>
            <a:pPr marL="457200" indent="-457200">
              <a:buFont typeface="Arial" panose="020B0604020202020204" pitchFamily="34" charset="0"/>
              <a:buChar char="•"/>
            </a:pPr>
            <a:r>
              <a:rPr lang="en-US" sz="3200" dirty="0">
                <a:latin typeface="Century Gothic" panose="020B0502020202020204" pitchFamily="34" charset="0"/>
              </a:rPr>
              <a:t>Observe</a:t>
            </a:r>
          </a:p>
          <a:p>
            <a:pPr marL="457200" indent="-457200">
              <a:buFont typeface="Arial" panose="020B0604020202020204" pitchFamily="34" charset="0"/>
              <a:buChar char="•"/>
            </a:pPr>
            <a:r>
              <a:rPr lang="en-US" sz="3200" dirty="0">
                <a:latin typeface="Century Gothic" panose="020B0502020202020204" pitchFamily="34" charset="0"/>
              </a:rPr>
              <a:t>Explain</a:t>
            </a:r>
          </a:p>
          <a:p>
            <a:pPr marL="457200" indent="-457200">
              <a:buFont typeface="Arial" panose="020B0604020202020204" pitchFamily="34" charset="0"/>
              <a:buChar char="•"/>
            </a:pPr>
            <a:r>
              <a:rPr lang="en-US" sz="3200" dirty="0">
                <a:latin typeface="Century Gothic" panose="020B0502020202020204" pitchFamily="34" charset="0"/>
              </a:rPr>
              <a:t>Apply</a:t>
            </a:r>
          </a:p>
        </p:txBody>
      </p:sp>
      <p:pic>
        <p:nvPicPr>
          <p:cNvPr id="2054" name="Picture 6" descr="hot james mcavoy GIF">
            <a:extLst>
              <a:ext uri="{FF2B5EF4-FFF2-40B4-BE49-F238E27FC236}">
                <a16:creationId xmlns:a16="http://schemas.microsoft.com/office/drawing/2014/main" id="{68C28CBE-D2AA-42C5-8291-DAAF71B20D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657350"/>
            <a:ext cx="2469931" cy="22860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ot powerpuff girls GIF">
            <a:extLst>
              <a:ext uri="{FF2B5EF4-FFF2-40B4-BE49-F238E27FC236}">
                <a16:creationId xmlns:a16="http://schemas.microsoft.com/office/drawing/2014/main" id="{A583BC86-CAE2-4936-BB9A-35462DC03548}"/>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021576" y="1657350"/>
            <a:ext cx="3015831"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9327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err="1">
                <a:latin typeface="Century Gothic" panose="020B0502020202020204" pitchFamily="34" charset="0"/>
                <a:cs typeface="Arial" panose="020B0604020202020204" pitchFamily="34" charset="0"/>
              </a:rPr>
              <a:t>Predict</a:t>
            </a:r>
            <a:r>
              <a:rPr lang="es-ES" dirty="0">
                <a:latin typeface="Century Gothic" panose="020B0502020202020204" pitchFamily="34" charset="0"/>
                <a:cs typeface="Arial" panose="020B0604020202020204" pitchFamily="34" charset="0"/>
              </a:rPr>
              <a:t> and </a:t>
            </a:r>
            <a:r>
              <a:rPr lang="es-ES" dirty="0" err="1">
                <a:latin typeface="Century Gothic" panose="020B0502020202020204" pitchFamily="34" charset="0"/>
                <a:cs typeface="Arial" panose="020B0604020202020204" pitchFamily="34" charset="0"/>
              </a:rPr>
              <a:t>Explain</a:t>
            </a:r>
            <a:r>
              <a:rPr lang="es-ES" dirty="0">
                <a:latin typeface="Century Gothic" panose="020B0502020202020204" pitchFamily="34" charset="0"/>
                <a:cs typeface="Arial" panose="020B0604020202020204" pitchFamily="34" charset="0"/>
              </a:rPr>
              <a:t>:</a:t>
            </a:r>
            <a:br>
              <a:rPr lang="es-ES" dirty="0">
                <a:latin typeface="Century Gothic" panose="020B0502020202020204" pitchFamily="34" charset="0"/>
                <a:cs typeface="Arial" panose="020B0604020202020204" pitchFamily="34" charset="0"/>
              </a:rPr>
            </a:br>
            <a:r>
              <a:rPr lang="es-ES" dirty="0" err="1">
                <a:latin typeface="Century Gothic" panose="020B0502020202020204" pitchFamily="34" charset="0"/>
                <a:cs typeface="Arial" panose="020B0604020202020204" pitchFamily="34" charset="0"/>
              </a:rPr>
              <a:t>What</a:t>
            </a:r>
            <a:r>
              <a:rPr lang="es-ES" dirty="0">
                <a:latin typeface="Century Gothic" panose="020B0502020202020204" pitchFamily="34" charset="0"/>
                <a:cs typeface="Arial" panose="020B0604020202020204" pitchFamily="34" charset="0"/>
              </a:rPr>
              <a:t> </a:t>
            </a:r>
            <a:r>
              <a:rPr lang="es-ES" dirty="0" err="1">
                <a:latin typeface="Century Gothic" panose="020B0502020202020204" pitchFamily="34" charset="0"/>
                <a:cs typeface="Arial" panose="020B0604020202020204" pitchFamily="34" charset="0"/>
              </a:rPr>
              <a:t>happens</a:t>
            </a:r>
            <a:r>
              <a:rPr lang="es-ES" dirty="0">
                <a:latin typeface="Century Gothic" panose="020B0502020202020204" pitchFamily="34" charset="0"/>
                <a:cs typeface="Arial" panose="020B0604020202020204" pitchFamily="34" charset="0"/>
              </a:rPr>
              <a:t> </a:t>
            </a:r>
            <a:r>
              <a:rPr lang="es-ES" dirty="0" err="1">
                <a:latin typeface="Century Gothic" panose="020B0502020202020204" pitchFamily="34" charset="0"/>
                <a:cs typeface="Arial" panose="020B0604020202020204" pitchFamily="34" charset="0"/>
              </a:rPr>
              <a:t>when</a:t>
            </a:r>
            <a:r>
              <a:rPr lang="es-ES" dirty="0">
                <a:latin typeface="Century Gothic" panose="020B0502020202020204" pitchFamily="34" charset="0"/>
                <a:cs typeface="Arial" panose="020B0604020202020204" pitchFamily="34" charset="0"/>
              </a:rPr>
              <a:t> ice </a:t>
            </a:r>
            <a:r>
              <a:rPr lang="es-ES" dirty="0" err="1">
                <a:latin typeface="Century Gothic" panose="020B0502020202020204" pitchFamily="34" charset="0"/>
                <a:cs typeface="Arial" panose="020B0604020202020204" pitchFamily="34" charset="0"/>
              </a:rPr>
              <a:t>heats</a:t>
            </a:r>
            <a:r>
              <a:rPr lang="es-ES" dirty="0">
                <a:latin typeface="Century Gothic" panose="020B0502020202020204" pitchFamily="34" charset="0"/>
                <a:cs typeface="Arial" panose="020B0604020202020204" pitchFamily="34" charset="0"/>
              </a:rPr>
              <a:t> up</a:t>
            </a:r>
            <a:r>
              <a:rPr lang="es-ES" dirty="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01000" y="4629150"/>
            <a:ext cx="938619" cy="311150"/>
          </a:xfrm>
          <a:prstGeom prst="rect">
            <a:avLst/>
          </a:prstGeom>
        </p:spPr>
      </p:pic>
      <p:pic>
        <p:nvPicPr>
          <p:cNvPr id="1026" name="Picture 2" descr="Image result for ice melting">
            <a:extLst>
              <a:ext uri="{FF2B5EF4-FFF2-40B4-BE49-F238E27FC236}">
                <a16:creationId xmlns:a16="http://schemas.microsoft.com/office/drawing/2014/main" id="{AA3ECAD2-5289-4165-A9C7-FA81AADE85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9300" y="1276350"/>
            <a:ext cx="5105400" cy="2910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4794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err="1">
                <a:latin typeface="Century Gothic" panose="020B0502020202020204" pitchFamily="34" charset="0"/>
                <a:cs typeface="Arial" panose="020B0604020202020204" pitchFamily="34" charset="0"/>
              </a:rPr>
              <a:t>Predict</a:t>
            </a:r>
            <a:r>
              <a:rPr lang="es-ES" dirty="0">
                <a:latin typeface="Century Gothic" panose="020B0502020202020204" pitchFamily="34" charset="0"/>
                <a:cs typeface="Arial" panose="020B0604020202020204" pitchFamily="34" charset="0"/>
              </a:rPr>
              <a:t> and </a:t>
            </a:r>
            <a:r>
              <a:rPr lang="es-ES" dirty="0" err="1">
                <a:latin typeface="Century Gothic" panose="020B0502020202020204" pitchFamily="34" charset="0"/>
                <a:cs typeface="Arial" panose="020B0604020202020204" pitchFamily="34" charset="0"/>
              </a:rPr>
              <a:t>Explain</a:t>
            </a:r>
            <a:r>
              <a:rPr lang="es-ES" dirty="0">
                <a:latin typeface="Century Gothic" panose="020B0502020202020204" pitchFamily="34" charset="0"/>
                <a:cs typeface="Arial" panose="020B0604020202020204" pitchFamily="34" charset="0"/>
              </a:rPr>
              <a:t>:</a:t>
            </a:r>
            <a:br>
              <a:rPr lang="es-ES" dirty="0">
                <a:latin typeface="Century Gothic" panose="020B0502020202020204" pitchFamily="34" charset="0"/>
                <a:cs typeface="Arial" panose="020B0604020202020204" pitchFamily="34" charset="0"/>
              </a:rPr>
            </a:br>
            <a:r>
              <a:rPr lang="es-ES" dirty="0" err="1">
                <a:latin typeface="Century Gothic" panose="020B0502020202020204" pitchFamily="34" charset="0"/>
                <a:cs typeface="Arial" panose="020B0604020202020204" pitchFamily="34" charset="0"/>
              </a:rPr>
              <a:t>What</a:t>
            </a:r>
            <a:r>
              <a:rPr lang="es-ES" dirty="0">
                <a:latin typeface="Century Gothic" panose="020B0502020202020204" pitchFamily="34" charset="0"/>
                <a:cs typeface="Arial" panose="020B0604020202020204" pitchFamily="34" charset="0"/>
              </a:rPr>
              <a:t> </a:t>
            </a:r>
            <a:r>
              <a:rPr lang="es-ES" dirty="0" err="1">
                <a:latin typeface="Century Gothic" panose="020B0502020202020204" pitchFamily="34" charset="0"/>
                <a:cs typeface="Arial" panose="020B0604020202020204" pitchFamily="34" charset="0"/>
              </a:rPr>
              <a:t>happens</a:t>
            </a:r>
            <a:r>
              <a:rPr lang="es-ES" dirty="0">
                <a:latin typeface="Century Gothic" panose="020B0502020202020204" pitchFamily="34" charset="0"/>
                <a:cs typeface="Arial" panose="020B0604020202020204" pitchFamily="34" charset="0"/>
              </a:rPr>
              <a:t> </a:t>
            </a:r>
            <a:r>
              <a:rPr lang="es-ES" dirty="0" err="1">
                <a:latin typeface="Century Gothic" panose="020B0502020202020204" pitchFamily="34" charset="0"/>
                <a:cs typeface="Arial" panose="020B0604020202020204" pitchFamily="34" charset="0"/>
              </a:rPr>
              <a:t>when</a:t>
            </a:r>
            <a:r>
              <a:rPr lang="es-ES" dirty="0">
                <a:latin typeface="Century Gothic" panose="020B0502020202020204" pitchFamily="34" charset="0"/>
                <a:cs typeface="Arial" panose="020B0604020202020204" pitchFamily="34" charset="0"/>
              </a:rPr>
              <a:t> </a:t>
            </a:r>
            <a:r>
              <a:rPr lang="es-ES" dirty="0" err="1">
                <a:latin typeface="Century Gothic" panose="020B0502020202020204" pitchFamily="34" charset="0"/>
                <a:cs typeface="Arial" panose="020B0604020202020204" pitchFamily="34" charset="0"/>
              </a:rPr>
              <a:t>water</a:t>
            </a:r>
            <a:r>
              <a:rPr lang="es-ES" dirty="0">
                <a:latin typeface="Century Gothic" panose="020B0502020202020204" pitchFamily="34" charset="0"/>
                <a:cs typeface="Arial" panose="020B0604020202020204" pitchFamily="34" charset="0"/>
              </a:rPr>
              <a:t> </a:t>
            </a:r>
            <a:r>
              <a:rPr lang="es-ES" dirty="0" err="1">
                <a:latin typeface="Century Gothic" panose="020B0502020202020204" pitchFamily="34" charset="0"/>
                <a:cs typeface="Arial" panose="020B0604020202020204" pitchFamily="34" charset="0"/>
              </a:rPr>
              <a:t>heats</a:t>
            </a:r>
            <a:r>
              <a:rPr lang="es-ES" dirty="0">
                <a:latin typeface="Century Gothic" panose="020B0502020202020204" pitchFamily="34" charset="0"/>
                <a:cs typeface="Arial" panose="020B0604020202020204" pitchFamily="34" charset="0"/>
              </a:rPr>
              <a:t> up</a:t>
            </a:r>
            <a:r>
              <a:rPr lang="es-ES" dirty="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01000" y="4629150"/>
            <a:ext cx="938619" cy="311150"/>
          </a:xfrm>
          <a:prstGeom prst="rect">
            <a:avLst/>
          </a:prstGeom>
        </p:spPr>
      </p:pic>
      <p:pic>
        <p:nvPicPr>
          <p:cNvPr id="5" name="Picture 4" descr="Image result for water bottle with straw">
            <a:extLst>
              <a:ext uri="{FF2B5EF4-FFF2-40B4-BE49-F238E27FC236}">
                <a16:creationId xmlns:a16="http://schemas.microsoft.com/office/drawing/2014/main" id="{128ED62E-5072-45F4-B66F-B6B84EA84D0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713" r="65333" b="15287"/>
          <a:stretch/>
        </p:blipFill>
        <p:spPr bwMode="auto">
          <a:xfrm>
            <a:off x="3276600" y="1123950"/>
            <a:ext cx="2590800" cy="39858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8214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01000" y="4629150"/>
            <a:ext cx="938619" cy="311150"/>
          </a:xfrm>
          <a:prstGeom prst="rect">
            <a:avLst/>
          </a:prstGeom>
        </p:spPr>
      </p:pic>
      <p:pic>
        <p:nvPicPr>
          <p:cNvPr id="4098" name="Picture 2" descr="Image result for balloon flame">
            <a:extLst>
              <a:ext uri="{FF2B5EF4-FFF2-40B4-BE49-F238E27FC236}">
                <a16:creationId xmlns:a16="http://schemas.microsoft.com/office/drawing/2014/main" id="{2969413C-BD14-44E2-B043-3383C91E7C2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782" t="2841" r="26465" b="1"/>
          <a:stretch/>
        </p:blipFill>
        <p:spPr bwMode="auto">
          <a:xfrm>
            <a:off x="5181600" y="1262062"/>
            <a:ext cx="2514601" cy="260508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balloon and cand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3600" y="1276349"/>
            <a:ext cx="1981200" cy="2638125"/>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a:spLocks noGrp="1"/>
          </p:cNvSpPr>
          <p:nvPr>
            <p:ph type="title"/>
          </p:nvPr>
        </p:nvSpPr>
        <p:spPr>
          <a:xfrm>
            <a:off x="457200" y="205200"/>
            <a:ext cx="8229600" cy="857250"/>
          </a:xfrm>
        </p:spPr>
        <p:txBody>
          <a:bodyPr/>
          <a:lstStyle/>
          <a:p>
            <a:r>
              <a:rPr lang="es-ES" dirty="0" err="1">
                <a:latin typeface="Century Gothic" panose="020B0502020202020204" pitchFamily="34" charset="0"/>
                <a:cs typeface="Arial" panose="020B0604020202020204" pitchFamily="34" charset="0"/>
              </a:rPr>
              <a:t>Predict</a:t>
            </a:r>
            <a:r>
              <a:rPr lang="es-ES" dirty="0">
                <a:latin typeface="Century Gothic" panose="020B0502020202020204" pitchFamily="34" charset="0"/>
                <a:cs typeface="Arial" panose="020B0604020202020204" pitchFamily="34" charset="0"/>
              </a:rPr>
              <a:t> and </a:t>
            </a:r>
            <a:r>
              <a:rPr lang="es-ES" dirty="0" err="1">
                <a:latin typeface="Century Gothic" panose="020B0502020202020204" pitchFamily="34" charset="0"/>
                <a:cs typeface="Arial" panose="020B0604020202020204" pitchFamily="34" charset="0"/>
              </a:rPr>
              <a:t>Explain</a:t>
            </a:r>
            <a:r>
              <a:rPr lang="es-ES" dirty="0">
                <a:latin typeface="Century Gothic" panose="020B0502020202020204" pitchFamily="34" charset="0"/>
                <a:cs typeface="Arial" panose="020B0604020202020204" pitchFamily="34" charset="0"/>
              </a:rPr>
              <a:t>:</a:t>
            </a:r>
            <a:br>
              <a:rPr lang="es-ES" dirty="0">
                <a:latin typeface="Century Gothic" panose="020B0502020202020204" pitchFamily="34" charset="0"/>
                <a:cs typeface="Arial" panose="020B0604020202020204" pitchFamily="34" charset="0"/>
              </a:rPr>
            </a:br>
            <a:r>
              <a:rPr lang="es-ES" dirty="0" err="1">
                <a:latin typeface="Century Gothic" panose="020B0502020202020204" pitchFamily="34" charset="0"/>
                <a:cs typeface="Arial" panose="020B0604020202020204" pitchFamily="34" charset="0"/>
              </a:rPr>
              <a:t>What</a:t>
            </a:r>
            <a:r>
              <a:rPr lang="es-ES" dirty="0">
                <a:latin typeface="Century Gothic" panose="020B0502020202020204" pitchFamily="34" charset="0"/>
                <a:cs typeface="Arial" panose="020B0604020202020204" pitchFamily="34" charset="0"/>
              </a:rPr>
              <a:t> </a:t>
            </a:r>
            <a:r>
              <a:rPr lang="es-ES" dirty="0" err="1">
                <a:latin typeface="Century Gothic" panose="020B0502020202020204" pitchFamily="34" charset="0"/>
                <a:cs typeface="Arial" panose="020B0604020202020204" pitchFamily="34" charset="0"/>
              </a:rPr>
              <a:t>happens</a:t>
            </a:r>
            <a:r>
              <a:rPr lang="es-ES" dirty="0">
                <a:latin typeface="Century Gothic" panose="020B0502020202020204" pitchFamily="34" charset="0"/>
                <a:cs typeface="Arial" panose="020B0604020202020204" pitchFamily="34" charset="0"/>
              </a:rPr>
              <a:t> </a:t>
            </a:r>
            <a:r>
              <a:rPr lang="es-ES" dirty="0" err="1">
                <a:latin typeface="Century Gothic" panose="020B0502020202020204" pitchFamily="34" charset="0"/>
                <a:cs typeface="Arial" panose="020B0604020202020204" pitchFamily="34" charset="0"/>
              </a:rPr>
              <a:t>to</a:t>
            </a:r>
            <a:r>
              <a:rPr lang="es-ES" dirty="0">
                <a:latin typeface="Century Gothic" panose="020B0502020202020204" pitchFamily="34" charset="0"/>
                <a:cs typeface="Arial" panose="020B0604020202020204" pitchFamily="34" charset="0"/>
              </a:rPr>
              <a:t> </a:t>
            </a:r>
            <a:r>
              <a:rPr lang="es-ES" dirty="0" err="1">
                <a:latin typeface="Century Gothic" panose="020B0502020202020204" pitchFamily="34" charset="0"/>
                <a:cs typeface="Arial" panose="020B0604020202020204" pitchFamily="34" charset="0"/>
              </a:rPr>
              <a:t>the</a:t>
            </a:r>
            <a:r>
              <a:rPr lang="es-ES" dirty="0">
                <a:latin typeface="Century Gothic" panose="020B0502020202020204" pitchFamily="34" charset="0"/>
                <a:cs typeface="Arial" panose="020B0604020202020204" pitchFamily="34" charset="0"/>
              </a:rPr>
              <a:t> </a:t>
            </a:r>
            <a:r>
              <a:rPr lang="es-ES" dirty="0" err="1">
                <a:latin typeface="Century Gothic" panose="020B0502020202020204" pitchFamily="34" charset="0"/>
                <a:cs typeface="Arial" panose="020B0604020202020204" pitchFamily="34" charset="0"/>
              </a:rPr>
              <a:t>balloons</a:t>
            </a:r>
            <a:r>
              <a:rPr lang="es-ES" dirty="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sp>
        <p:nvSpPr>
          <p:cNvPr id="2" name="TextBox 1"/>
          <p:cNvSpPr txBox="1"/>
          <p:nvPr/>
        </p:nvSpPr>
        <p:spPr>
          <a:xfrm>
            <a:off x="2743200" y="1876303"/>
            <a:ext cx="732893" cy="646331"/>
          </a:xfrm>
          <a:prstGeom prst="rect">
            <a:avLst/>
          </a:prstGeom>
          <a:noFill/>
        </p:spPr>
        <p:txBody>
          <a:bodyPr wrap="none" rtlCol="0">
            <a:spAutoFit/>
          </a:bodyPr>
          <a:lstStyle/>
          <a:p>
            <a:r>
              <a:rPr lang="en-US" sz="3600" dirty="0">
                <a:latin typeface="Century Gothic" panose="020B0502020202020204" pitchFamily="34" charset="0"/>
              </a:rPr>
              <a:t>air</a:t>
            </a:r>
          </a:p>
        </p:txBody>
      </p:sp>
      <p:sp>
        <p:nvSpPr>
          <p:cNvPr id="9" name="TextBox 8"/>
          <p:cNvSpPr txBox="1"/>
          <p:nvPr/>
        </p:nvSpPr>
        <p:spPr>
          <a:xfrm rot="19372439">
            <a:off x="5829770" y="2057824"/>
            <a:ext cx="1544067" cy="646331"/>
          </a:xfrm>
          <a:prstGeom prst="rect">
            <a:avLst/>
          </a:prstGeom>
          <a:noFill/>
        </p:spPr>
        <p:txBody>
          <a:bodyPr wrap="square" rtlCol="0">
            <a:spAutoFit/>
          </a:bodyPr>
          <a:lstStyle/>
          <a:p>
            <a:r>
              <a:rPr lang="en-US" sz="3600" dirty="0">
                <a:latin typeface="Century Gothic" panose="020B0502020202020204" pitchFamily="34" charset="0"/>
              </a:rPr>
              <a:t>water</a:t>
            </a:r>
          </a:p>
        </p:txBody>
      </p:sp>
    </p:spTree>
    <p:extLst>
      <p:ext uri="{BB962C8B-B14F-4D97-AF65-F5344CB8AC3E}">
        <p14:creationId xmlns:p14="http://schemas.microsoft.com/office/powerpoint/2010/main" val="2073152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01000" y="4629150"/>
            <a:ext cx="938619" cy="311150"/>
          </a:xfrm>
          <a:prstGeom prst="rect">
            <a:avLst/>
          </a:prstGeom>
        </p:spPr>
      </p:pic>
      <p:sp>
        <p:nvSpPr>
          <p:cNvPr id="7" name="Title 1"/>
          <p:cNvSpPr>
            <a:spLocks noGrp="1"/>
          </p:cNvSpPr>
          <p:nvPr>
            <p:ph type="title"/>
          </p:nvPr>
        </p:nvSpPr>
        <p:spPr>
          <a:xfrm>
            <a:off x="457200" y="205200"/>
            <a:ext cx="8229600" cy="857250"/>
          </a:xfrm>
        </p:spPr>
        <p:txBody>
          <a:bodyPr/>
          <a:lstStyle/>
          <a:p>
            <a:r>
              <a:rPr lang="en-US" dirty="0">
                <a:latin typeface="Century Gothic" panose="020B0502020202020204" pitchFamily="34" charset="0"/>
                <a:cs typeface="Arial" panose="020B0604020202020204" pitchFamily="34" charset="0"/>
              </a:rPr>
              <a:t>Predict and Explain:</a:t>
            </a:r>
            <a:br>
              <a:rPr lang="en-US" dirty="0">
                <a:latin typeface="Century Gothic" panose="020B0502020202020204" pitchFamily="34" charset="0"/>
                <a:cs typeface="Arial" panose="020B0604020202020204" pitchFamily="34" charset="0"/>
              </a:rPr>
            </a:br>
            <a:r>
              <a:rPr lang="en-US" dirty="0">
                <a:latin typeface="Century Gothic" panose="020B0502020202020204" pitchFamily="34" charset="0"/>
                <a:cs typeface="Arial" panose="020B0604020202020204" pitchFamily="34" charset="0"/>
              </a:rPr>
              <a:t>How will this feel</a:t>
            </a:r>
            <a:r>
              <a:rPr lang="en-US" dirty="0">
                <a:latin typeface="Arial" panose="020B0604020202020204" pitchFamily="34" charset="0"/>
                <a:cs typeface="Arial" panose="020B0604020202020204" pitchFamily="34" charset="0"/>
              </a:rPr>
              <a:t>?</a:t>
            </a:r>
            <a:endParaRPr lang="en-US" dirty="0"/>
          </a:p>
        </p:txBody>
      </p:sp>
      <p:grpSp>
        <p:nvGrpSpPr>
          <p:cNvPr id="11" name="Group 10">
            <a:extLst>
              <a:ext uri="{FF2B5EF4-FFF2-40B4-BE49-F238E27FC236}">
                <a16:creationId xmlns:a16="http://schemas.microsoft.com/office/drawing/2014/main" id="{B12BEBFF-E077-48C7-B338-E335EA32D5B9}"/>
              </a:ext>
            </a:extLst>
          </p:cNvPr>
          <p:cNvGrpSpPr/>
          <p:nvPr/>
        </p:nvGrpSpPr>
        <p:grpSpPr>
          <a:xfrm>
            <a:off x="1981200" y="1218025"/>
            <a:ext cx="4876800" cy="3566700"/>
            <a:chOff x="5334000" y="1352550"/>
            <a:chExt cx="3366465" cy="2102126"/>
          </a:xfrm>
        </p:grpSpPr>
        <p:pic>
          <p:nvPicPr>
            <p:cNvPr id="12" name="Picture 4" descr="Image result for black glove">
              <a:extLst>
                <a:ext uri="{FF2B5EF4-FFF2-40B4-BE49-F238E27FC236}">
                  <a16:creationId xmlns:a16="http://schemas.microsoft.com/office/drawing/2014/main" id="{16B7F7F5-D64D-447E-AB1E-3C56EA31B2F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9264"/>
            <a:stretch/>
          </p:blipFill>
          <p:spPr bwMode="auto">
            <a:xfrm>
              <a:off x="6781800" y="1352550"/>
              <a:ext cx="1918665" cy="210212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Image result for white nitrile glove">
              <a:extLst>
                <a:ext uri="{FF2B5EF4-FFF2-40B4-BE49-F238E27FC236}">
                  <a16:creationId xmlns:a16="http://schemas.microsoft.com/office/drawing/2014/main" id="{7BBF0C52-7591-4B73-A0DC-C81FC684223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028" t="1875" b="4778"/>
            <a:stretch/>
          </p:blipFill>
          <p:spPr bwMode="auto">
            <a:xfrm>
              <a:off x="5334000" y="1352550"/>
              <a:ext cx="1609726" cy="210212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39264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8979B-D7C1-4BF1-A569-F90603F2D0A4}"/>
              </a:ext>
            </a:extLst>
          </p:cNvPr>
          <p:cNvSpPr>
            <a:spLocks noGrp="1"/>
          </p:cNvSpPr>
          <p:nvPr>
            <p:ph type="title"/>
          </p:nvPr>
        </p:nvSpPr>
        <p:spPr/>
        <p:txBody>
          <a:bodyPr/>
          <a:lstStyle/>
          <a:p>
            <a:r>
              <a:rPr lang="en-US" dirty="0"/>
              <a:t>A Climate Change demo</a:t>
            </a:r>
          </a:p>
        </p:txBody>
      </p:sp>
      <p:sp>
        <p:nvSpPr>
          <p:cNvPr id="3" name="Content Placeholder 2">
            <a:extLst>
              <a:ext uri="{FF2B5EF4-FFF2-40B4-BE49-F238E27FC236}">
                <a16:creationId xmlns:a16="http://schemas.microsoft.com/office/drawing/2014/main" id="{32DFA89B-378C-4091-9D5E-2401459C88DD}"/>
              </a:ext>
            </a:extLst>
          </p:cNvPr>
          <p:cNvSpPr>
            <a:spLocks noGrp="1"/>
          </p:cNvSpPr>
          <p:nvPr>
            <p:ph idx="1"/>
          </p:nvPr>
        </p:nvSpPr>
        <p:spPr/>
        <p:txBody>
          <a:bodyPr/>
          <a:lstStyle/>
          <a:p>
            <a:endParaRPr lang="en-CA"/>
          </a:p>
        </p:txBody>
      </p:sp>
      <p:sp>
        <p:nvSpPr>
          <p:cNvPr id="6" name="TextBox 4">
            <a:extLst>
              <a:ext uri="{FF2B5EF4-FFF2-40B4-BE49-F238E27FC236}">
                <a16:creationId xmlns:a16="http://schemas.microsoft.com/office/drawing/2014/main" id="{0783B6A8-1CFB-4AC6-A90D-3385C84DC3D4}"/>
              </a:ext>
            </a:extLst>
          </p:cNvPr>
          <p:cNvSpPr txBox="1"/>
          <p:nvPr/>
        </p:nvSpPr>
        <p:spPr>
          <a:xfrm>
            <a:off x="971600" y="1940808"/>
            <a:ext cx="7200800" cy="1261884"/>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algn="l" rtl="0" fontAlgn="base">
              <a:spcBef>
                <a:spcPct val="0"/>
              </a:spcBef>
              <a:spcAft>
                <a:spcPct val="0"/>
              </a:spcAft>
              <a:defRPr sz="4400" kern="1200">
                <a:solidFill>
                  <a:schemeClr val="dk1"/>
                </a:solidFill>
                <a:latin typeface="+mn-lt"/>
                <a:ea typeface="+mn-ea"/>
                <a:cs typeface="+mn-cs"/>
              </a:defRPr>
            </a:lvl1pPr>
            <a:lvl2pPr marL="457200" algn="l" rtl="0" fontAlgn="base">
              <a:spcBef>
                <a:spcPct val="0"/>
              </a:spcBef>
              <a:spcAft>
                <a:spcPct val="0"/>
              </a:spcAft>
              <a:defRPr sz="4400" kern="1200">
                <a:solidFill>
                  <a:schemeClr val="dk1"/>
                </a:solidFill>
                <a:latin typeface="+mn-lt"/>
                <a:ea typeface="+mn-ea"/>
                <a:cs typeface="+mn-cs"/>
              </a:defRPr>
            </a:lvl2pPr>
            <a:lvl3pPr marL="914400" algn="l" rtl="0" fontAlgn="base">
              <a:spcBef>
                <a:spcPct val="0"/>
              </a:spcBef>
              <a:spcAft>
                <a:spcPct val="0"/>
              </a:spcAft>
              <a:defRPr sz="4400" kern="1200">
                <a:solidFill>
                  <a:schemeClr val="dk1"/>
                </a:solidFill>
                <a:latin typeface="+mn-lt"/>
                <a:ea typeface="+mn-ea"/>
                <a:cs typeface="+mn-cs"/>
              </a:defRPr>
            </a:lvl3pPr>
            <a:lvl4pPr marL="1371600" algn="l" rtl="0" fontAlgn="base">
              <a:spcBef>
                <a:spcPct val="0"/>
              </a:spcBef>
              <a:spcAft>
                <a:spcPct val="0"/>
              </a:spcAft>
              <a:defRPr sz="4400" kern="1200">
                <a:solidFill>
                  <a:schemeClr val="dk1"/>
                </a:solidFill>
                <a:latin typeface="+mn-lt"/>
                <a:ea typeface="+mn-ea"/>
                <a:cs typeface="+mn-cs"/>
              </a:defRPr>
            </a:lvl4pPr>
            <a:lvl5pPr marL="1828800" algn="l" rtl="0" fontAlgn="base">
              <a:spcBef>
                <a:spcPct val="0"/>
              </a:spcBef>
              <a:spcAft>
                <a:spcPct val="0"/>
              </a:spcAft>
              <a:defRPr sz="4400" kern="1200">
                <a:solidFill>
                  <a:schemeClr val="dk1"/>
                </a:solidFill>
                <a:latin typeface="+mn-lt"/>
                <a:ea typeface="+mn-ea"/>
                <a:cs typeface="+mn-cs"/>
              </a:defRPr>
            </a:lvl5pPr>
            <a:lvl6pPr marL="2286000" algn="l" defTabSz="457200" rtl="0" eaLnBrk="1" latinLnBrk="0" hangingPunct="1">
              <a:defRPr sz="4400" kern="1200">
                <a:solidFill>
                  <a:schemeClr val="dk1"/>
                </a:solidFill>
                <a:latin typeface="+mn-lt"/>
                <a:ea typeface="+mn-ea"/>
                <a:cs typeface="+mn-cs"/>
              </a:defRPr>
            </a:lvl6pPr>
            <a:lvl7pPr marL="2743200" algn="l" defTabSz="457200" rtl="0" eaLnBrk="1" latinLnBrk="0" hangingPunct="1">
              <a:defRPr sz="4400" kern="1200">
                <a:solidFill>
                  <a:schemeClr val="dk1"/>
                </a:solidFill>
                <a:latin typeface="+mn-lt"/>
                <a:ea typeface="+mn-ea"/>
                <a:cs typeface="+mn-cs"/>
              </a:defRPr>
            </a:lvl7pPr>
            <a:lvl8pPr marL="3200400" algn="l" defTabSz="457200" rtl="0" eaLnBrk="1" latinLnBrk="0" hangingPunct="1">
              <a:defRPr sz="4400" kern="1200">
                <a:solidFill>
                  <a:schemeClr val="dk1"/>
                </a:solidFill>
                <a:latin typeface="+mn-lt"/>
                <a:ea typeface="+mn-ea"/>
                <a:cs typeface="+mn-cs"/>
              </a:defRPr>
            </a:lvl8pPr>
            <a:lvl9pPr marL="3657600" algn="l" defTabSz="457200" rtl="0" eaLnBrk="1" latinLnBrk="0" hangingPunct="1">
              <a:defRPr sz="4400" kern="1200">
                <a:solidFill>
                  <a:schemeClr val="dk1"/>
                </a:solidFill>
                <a:latin typeface="+mn-lt"/>
                <a:ea typeface="+mn-ea"/>
                <a:cs typeface="+mn-cs"/>
              </a:defRPr>
            </a:lvl9pPr>
          </a:lstStyle>
          <a:p>
            <a:pPr algn="ctr"/>
            <a:r>
              <a:rPr lang="en-CA" dirty="0">
                <a:solidFill>
                  <a:srgbClr val="00B050"/>
                </a:solidFill>
              </a:rPr>
              <a:t>Download the video at: </a:t>
            </a:r>
            <a:r>
              <a:rPr lang="en-CA" sz="3200" dirty="0">
                <a:solidFill>
                  <a:srgbClr val="00B050"/>
                </a:solidFill>
                <a:hlinkClick r:id="rId2"/>
              </a:rPr>
              <a:t>https://resources.perimeterinstitute.ca</a:t>
            </a:r>
            <a:endParaRPr lang="en-CA" sz="3200" dirty="0">
              <a:solidFill>
                <a:srgbClr val="00B050"/>
              </a:solidFill>
            </a:endParaRPr>
          </a:p>
        </p:txBody>
      </p:sp>
    </p:spTree>
    <p:extLst>
      <p:ext uri="{BB962C8B-B14F-4D97-AF65-F5344CB8AC3E}">
        <p14:creationId xmlns:p14="http://schemas.microsoft.com/office/powerpoint/2010/main" val="1129121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A11A0F-0D1B-4B08-8EB0-6AE387FAD46D}"/>
              </a:ext>
            </a:extLst>
          </p:cNvPr>
          <p:cNvSpPr txBox="1"/>
          <p:nvPr/>
        </p:nvSpPr>
        <p:spPr>
          <a:xfrm>
            <a:off x="1360817" y="277842"/>
            <a:ext cx="6248400" cy="1200329"/>
          </a:xfrm>
          <a:prstGeom prst="rect">
            <a:avLst/>
          </a:prstGeom>
          <a:noFill/>
        </p:spPr>
        <p:txBody>
          <a:bodyPr wrap="square" rtlCol="0">
            <a:spAutoFit/>
          </a:bodyPr>
          <a:lstStyle/>
          <a:p>
            <a:pPr algn="ctr"/>
            <a:r>
              <a:rPr lang="es-ES" sz="3600" dirty="0" err="1">
                <a:latin typeface="Century Gothic" panose="020B0502020202020204" pitchFamily="34" charset="0"/>
              </a:rPr>
              <a:t>How</a:t>
            </a:r>
            <a:r>
              <a:rPr lang="es-ES" sz="3600" dirty="0">
                <a:latin typeface="Century Gothic" panose="020B0502020202020204" pitchFamily="34" charset="0"/>
              </a:rPr>
              <a:t> do </a:t>
            </a:r>
            <a:r>
              <a:rPr lang="es-ES" sz="3600" dirty="0" err="1">
                <a:latin typeface="Century Gothic" panose="020B0502020202020204" pitchFamily="34" charset="0"/>
              </a:rPr>
              <a:t>these</a:t>
            </a:r>
            <a:r>
              <a:rPr lang="es-ES" sz="3600" dirty="0">
                <a:latin typeface="Century Gothic" panose="020B0502020202020204" pitchFamily="34" charset="0"/>
              </a:rPr>
              <a:t> </a:t>
            </a:r>
            <a:r>
              <a:rPr lang="es-ES" sz="3600" dirty="0" err="1">
                <a:latin typeface="Century Gothic" panose="020B0502020202020204" pitchFamily="34" charset="0"/>
              </a:rPr>
              <a:t>observations</a:t>
            </a:r>
            <a:r>
              <a:rPr lang="es-ES" sz="3600" dirty="0">
                <a:latin typeface="Century Gothic" panose="020B0502020202020204" pitchFamily="34" charset="0"/>
              </a:rPr>
              <a:t> relate </a:t>
            </a:r>
            <a:r>
              <a:rPr lang="es-ES" sz="3600" dirty="0" err="1">
                <a:latin typeface="Century Gothic" panose="020B0502020202020204" pitchFamily="34" charset="0"/>
              </a:rPr>
              <a:t>to</a:t>
            </a:r>
            <a:r>
              <a:rPr lang="es-ES" sz="3600" dirty="0">
                <a:latin typeface="Century Gothic" panose="020B0502020202020204" pitchFamily="34" charset="0"/>
              </a:rPr>
              <a:t> </a:t>
            </a:r>
            <a:r>
              <a:rPr lang="es-ES" sz="3600" dirty="0" err="1">
                <a:latin typeface="Century Gothic" panose="020B0502020202020204" pitchFamily="34" charset="0"/>
              </a:rPr>
              <a:t>the</a:t>
            </a:r>
            <a:r>
              <a:rPr lang="es-ES" sz="3600" dirty="0">
                <a:latin typeface="Century Gothic" panose="020B0502020202020204" pitchFamily="34" charset="0"/>
              </a:rPr>
              <a:t> </a:t>
            </a:r>
            <a:r>
              <a:rPr lang="es-ES" sz="3600" dirty="0" err="1">
                <a:latin typeface="Century Gothic" panose="020B0502020202020204" pitchFamily="34" charset="0"/>
              </a:rPr>
              <a:t>Earth</a:t>
            </a:r>
            <a:r>
              <a:rPr lang="es-ES" sz="3600" dirty="0">
                <a:latin typeface="+mn-lt"/>
              </a:rPr>
              <a:t>?</a:t>
            </a:r>
            <a:endParaRPr lang="en-US" sz="3600" dirty="0">
              <a:latin typeface="Arial" panose="020B0604020202020204" pitchFamily="34" charset="0"/>
              <a:cs typeface="Arial" panose="020B0604020202020204" pitchFamily="34" charset="0"/>
            </a:endParaRPr>
          </a:p>
        </p:txBody>
      </p:sp>
      <p:pic>
        <p:nvPicPr>
          <p:cNvPr id="3074" name="Picture 2" descr="Image result for earth png">
            <a:extLst>
              <a:ext uri="{FF2B5EF4-FFF2-40B4-BE49-F238E27FC236}">
                <a16:creationId xmlns:a16="http://schemas.microsoft.com/office/drawing/2014/main" id="{DF5D9AEF-2971-437B-88FF-8A77BA0B98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510701"/>
            <a:ext cx="5410200" cy="541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5574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01000" y="4629150"/>
            <a:ext cx="938619" cy="311150"/>
          </a:xfrm>
          <a:prstGeom prst="rect">
            <a:avLst/>
          </a:prstGeom>
        </p:spPr>
      </p:pic>
      <p:sp>
        <p:nvSpPr>
          <p:cNvPr id="9" name="Title 1">
            <a:extLst>
              <a:ext uri="{FF2B5EF4-FFF2-40B4-BE49-F238E27FC236}">
                <a16:creationId xmlns:a16="http://schemas.microsoft.com/office/drawing/2014/main" id="{A7852D25-B9CB-4A96-9927-3D898C5B6231}"/>
              </a:ext>
            </a:extLst>
          </p:cNvPr>
          <p:cNvSpPr>
            <a:spLocks noGrp="1"/>
          </p:cNvSpPr>
          <p:nvPr>
            <p:ph type="title"/>
          </p:nvPr>
        </p:nvSpPr>
        <p:spPr>
          <a:xfrm>
            <a:off x="457200" y="205200"/>
            <a:ext cx="8229600" cy="857250"/>
          </a:xfrm>
        </p:spPr>
        <p:txBody>
          <a:bodyPr/>
          <a:lstStyle/>
          <a:p>
            <a:r>
              <a:rPr lang="es-ES" dirty="0" err="1"/>
              <a:t>Earth’s</a:t>
            </a:r>
            <a:r>
              <a:rPr lang="es-ES" dirty="0"/>
              <a:t> </a:t>
            </a:r>
            <a:r>
              <a:rPr lang="es-ES" dirty="0" err="1"/>
              <a:t>atmosphere</a:t>
            </a:r>
            <a:r>
              <a:rPr lang="es-ES" dirty="0"/>
              <a:t> </a:t>
            </a:r>
            <a:r>
              <a:rPr lang="es-ES" dirty="0" err="1"/>
              <a:t>traps</a:t>
            </a:r>
            <a:r>
              <a:rPr lang="es-ES" dirty="0"/>
              <a:t> </a:t>
            </a:r>
            <a:r>
              <a:rPr lang="es-ES" dirty="0" err="1"/>
              <a:t>heat</a:t>
            </a:r>
            <a:endParaRPr lang="en-US" dirty="0"/>
          </a:p>
        </p:txBody>
      </p:sp>
      <p:sp>
        <p:nvSpPr>
          <p:cNvPr id="2" name="AutoShape 2" descr="image.png">
            <a:extLst>
              <a:ext uri="{FF2B5EF4-FFF2-40B4-BE49-F238E27FC236}">
                <a16:creationId xmlns:a16="http://schemas.microsoft.com/office/drawing/2014/main" id="{96FF44FE-B839-463B-8972-625E1090390B}"/>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image.png">
            <a:extLst>
              <a:ext uri="{FF2B5EF4-FFF2-40B4-BE49-F238E27FC236}">
                <a16:creationId xmlns:a16="http://schemas.microsoft.com/office/drawing/2014/main" id="{EE98AD3D-2C36-4D32-AA70-873AD2477754}"/>
              </a:ext>
            </a:extLst>
          </p:cNvPr>
          <p:cNvSpPr>
            <a:spLocks noChangeAspect="1" noChangeArrowheads="1"/>
          </p:cNvSpPr>
          <p:nvPr/>
        </p:nvSpPr>
        <p:spPr bwMode="auto">
          <a:xfrm>
            <a:off x="4572000" y="2571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19FC31D6-E759-40E8-A538-1A204A538FD6}"/>
              </a:ext>
            </a:extLst>
          </p:cNvPr>
          <p:cNvPicPr>
            <a:picLocks noChangeAspect="1"/>
          </p:cNvPicPr>
          <p:nvPr/>
        </p:nvPicPr>
        <p:blipFill>
          <a:blip r:embed="rId4"/>
          <a:stretch>
            <a:fillRect/>
          </a:stretch>
        </p:blipFill>
        <p:spPr>
          <a:xfrm>
            <a:off x="1857375" y="981075"/>
            <a:ext cx="5429250" cy="4181475"/>
          </a:xfrm>
          <a:prstGeom prst="rect">
            <a:avLst/>
          </a:prstGeom>
        </p:spPr>
      </p:pic>
    </p:spTree>
    <p:extLst>
      <p:ext uri="{BB962C8B-B14F-4D97-AF65-F5344CB8AC3E}">
        <p14:creationId xmlns:p14="http://schemas.microsoft.com/office/powerpoint/2010/main" val="1388972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2FC7D-A75C-4E42-A2D6-B73B92B99ADD}"/>
              </a:ext>
            </a:extLst>
          </p:cNvPr>
          <p:cNvSpPr>
            <a:spLocks noGrp="1"/>
          </p:cNvSpPr>
          <p:nvPr>
            <p:ph type="title"/>
          </p:nvPr>
        </p:nvSpPr>
        <p:spPr/>
        <p:txBody>
          <a:bodyPr/>
          <a:lstStyle/>
          <a:p>
            <a:r>
              <a:rPr lang="en-US" dirty="0"/>
              <a:t>Questions</a:t>
            </a:r>
          </a:p>
        </p:txBody>
      </p:sp>
      <p:sp>
        <p:nvSpPr>
          <p:cNvPr id="3" name="Content Placeholder 2">
            <a:extLst>
              <a:ext uri="{FF2B5EF4-FFF2-40B4-BE49-F238E27FC236}">
                <a16:creationId xmlns:a16="http://schemas.microsoft.com/office/drawing/2014/main" id="{06EE974A-1A30-4641-8BF9-137C25E0A9CF}"/>
              </a:ext>
            </a:extLst>
          </p:cNvPr>
          <p:cNvSpPr>
            <a:spLocks noGrp="1"/>
          </p:cNvSpPr>
          <p:nvPr>
            <p:ph idx="1"/>
          </p:nvPr>
        </p:nvSpPr>
        <p:spPr/>
        <p:txBody>
          <a:bodyPr/>
          <a:lstStyle/>
          <a:p>
            <a:r>
              <a:rPr lang="en-US" dirty="0"/>
              <a:t>What questions about climate change do you hear the most?</a:t>
            </a:r>
          </a:p>
          <a:p>
            <a:r>
              <a:rPr lang="en-US" dirty="0"/>
              <a:t>What is the question that you are most worried about being asked?</a:t>
            </a:r>
          </a:p>
          <a:p>
            <a:r>
              <a:rPr lang="en-US" dirty="0"/>
              <a:t>What is the question you have always wanted to ask?</a:t>
            </a:r>
          </a:p>
        </p:txBody>
      </p:sp>
    </p:spTree>
    <p:extLst>
      <p:ext uri="{BB962C8B-B14F-4D97-AF65-F5344CB8AC3E}">
        <p14:creationId xmlns:p14="http://schemas.microsoft.com/office/powerpoint/2010/main" val="3027795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390AB-6237-4465-B414-7581FA770A30}"/>
              </a:ext>
            </a:extLst>
          </p:cNvPr>
          <p:cNvSpPr>
            <a:spLocks noGrp="1"/>
          </p:cNvSpPr>
          <p:nvPr>
            <p:ph type="title"/>
          </p:nvPr>
        </p:nvSpPr>
        <p:spPr/>
        <p:txBody>
          <a:bodyPr/>
          <a:lstStyle/>
          <a:p>
            <a:r>
              <a:rPr lang="en-US" dirty="0"/>
              <a:t>Keeling Curve</a:t>
            </a:r>
          </a:p>
        </p:txBody>
      </p:sp>
      <p:sp>
        <p:nvSpPr>
          <p:cNvPr id="3" name="Content Placeholder 2">
            <a:extLst>
              <a:ext uri="{FF2B5EF4-FFF2-40B4-BE49-F238E27FC236}">
                <a16:creationId xmlns:a16="http://schemas.microsoft.com/office/drawing/2014/main" id="{08778925-95DD-4B79-BC2A-2368FC05A64A}"/>
              </a:ext>
            </a:extLst>
          </p:cNvPr>
          <p:cNvSpPr>
            <a:spLocks noGrp="1"/>
          </p:cNvSpPr>
          <p:nvPr>
            <p:ph idx="1"/>
          </p:nvPr>
        </p:nvSpPr>
        <p:spPr/>
        <p:txBody>
          <a:bodyPr/>
          <a:lstStyle/>
          <a:p>
            <a:r>
              <a:rPr lang="en-US" dirty="0"/>
              <a:t>Measurement of the concentration of CO</a:t>
            </a:r>
            <a:r>
              <a:rPr lang="en-US" baseline="-25000" dirty="0"/>
              <a:t>2</a:t>
            </a:r>
            <a:r>
              <a:rPr lang="en-US" dirty="0"/>
              <a:t> in the atmosphere</a:t>
            </a:r>
          </a:p>
          <a:p>
            <a:endParaRPr lang="en-US" dirty="0"/>
          </a:p>
          <a:p>
            <a:r>
              <a:rPr lang="en-US" dirty="0"/>
              <a:t>Continuous record at Mauna Loa since 1958</a:t>
            </a:r>
          </a:p>
        </p:txBody>
      </p:sp>
    </p:spTree>
    <p:extLst>
      <p:ext uri="{BB962C8B-B14F-4D97-AF65-F5344CB8AC3E}">
        <p14:creationId xmlns:p14="http://schemas.microsoft.com/office/powerpoint/2010/main" val="1264908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5FC44-4579-4A51-B24C-B5422C3EC943}"/>
              </a:ext>
            </a:extLst>
          </p:cNvPr>
          <p:cNvSpPr>
            <a:spLocks noGrp="1"/>
          </p:cNvSpPr>
          <p:nvPr>
            <p:ph type="title"/>
          </p:nvPr>
        </p:nvSpPr>
        <p:spPr>
          <a:xfrm>
            <a:off x="457200" y="13607"/>
            <a:ext cx="8229600" cy="857250"/>
          </a:xfrm>
        </p:spPr>
        <p:txBody>
          <a:bodyPr/>
          <a:lstStyle/>
          <a:p>
            <a:r>
              <a:rPr lang="en-US" dirty="0"/>
              <a:t>One month</a:t>
            </a:r>
          </a:p>
        </p:txBody>
      </p:sp>
      <p:pic>
        <p:nvPicPr>
          <p:cNvPr id="1026" name="Picture 2" descr="https://scripps.ucsd.edu/programs/keelingcurve/wp-content/plugins/sio-bluemoon/graphs/mlo_one_month.png">
            <a:extLst>
              <a:ext uri="{FF2B5EF4-FFF2-40B4-BE49-F238E27FC236}">
                <a16:creationId xmlns:a16="http://schemas.microsoft.com/office/drawing/2014/main" id="{5A720E10-1504-487A-BC86-181E2E1C02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1575" y="870857"/>
            <a:ext cx="6800850" cy="4080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7366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E7D63-77B3-4AC9-9423-99B3F76AD084}"/>
              </a:ext>
            </a:extLst>
          </p:cNvPr>
          <p:cNvSpPr>
            <a:spLocks noGrp="1"/>
          </p:cNvSpPr>
          <p:nvPr>
            <p:ph type="title"/>
          </p:nvPr>
        </p:nvSpPr>
        <p:spPr>
          <a:xfrm>
            <a:off x="457200" y="13607"/>
            <a:ext cx="8229600" cy="857250"/>
          </a:xfrm>
        </p:spPr>
        <p:txBody>
          <a:bodyPr/>
          <a:lstStyle/>
          <a:p>
            <a:r>
              <a:rPr lang="en-US" dirty="0"/>
              <a:t>Six months</a:t>
            </a:r>
          </a:p>
        </p:txBody>
      </p:sp>
      <p:pic>
        <p:nvPicPr>
          <p:cNvPr id="2050" name="Picture 2" descr="https://scripps.ucsd.edu/programs/keelingcurve/wp-content/plugins/sio-bluemoon/graphs/mlo_six_months.png">
            <a:extLst>
              <a:ext uri="{FF2B5EF4-FFF2-40B4-BE49-F238E27FC236}">
                <a16:creationId xmlns:a16="http://schemas.microsoft.com/office/drawing/2014/main" id="{7E4B19F9-5A51-44D4-A5C1-CBFD604D83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4578" y="870857"/>
            <a:ext cx="6689272" cy="4013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0512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85773-B81E-4025-8D4C-34CF33A5FE71}"/>
              </a:ext>
            </a:extLst>
          </p:cNvPr>
          <p:cNvSpPr>
            <a:spLocks noGrp="1"/>
          </p:cNvSpPr>
          <p:nvPr>
            <p:ph type="title"/>
          </p:nvPr>
        </p:nvSpPr>
        <p:spPr>
          <a:xfrm>
            <a:off x="457200" y="0"/>
            <a:ext cx="8229600" cy="857250"/>
          </a:xfrm>
        </p:spPr>
        <p:txBody>
          <a:bodyPr/>
          <a:lstStyle/>
          <a:p>
            <a:r>
              <a:rPr lang="en-US" dirty="0"/>
              <a:t>1 year</a:t>
            </a:r>
          </a:p>
        </p:txBody>
      </p:sp>
      <p:pic>
        <p:nvPicPr>
          <p:cNvPr id="3074" name="Picture 2" descr="https://scripps.ucsd.edu/programs/keelingcurve/wp-content/plugins/sio-bluemoon/graphs/mlo_one_year.png">
            <a:extLst>
              <a:ext uri="{FF2B5EF4-FFF2-40B4-BE49-F238E27FC236}">
                <a16:creationId xmlns:a16="http://schemas.microsoft.com/office/drawing/2014/main" id="{DB689B7C-15C6-4882-B347-9FF98DF0D8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5875" y="857250"/>
            <a:ext cx="6667500" cy="4000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3202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9BC71-D7FB-4366-930A-B85B8CB4EA70}"/>
              </a:ext>
            </a:extLst>
          </p:cNvPr>
          <p:cNvSpPr>
            <a:spLocks noGrp="1"/>
          </p:cNvSpPr>
          <p:nvPr>
            <p:ph type="title"/>
          </p:nvPr>
        </p:nvSpPr>
        <p:spPr>
          <a:xfrm>
            <a:off x="457200" y="19514"/>
            <a:ext cx="8229600" cy="857250"/>
          </a:xfrm>
        </p:spPr>
        <p:txBody>
          <a:bodyPr/>
          <a:lstStyle/>
          <a:p>
            <a:r>
              <a:rPr lang="en-US" dirty="0"/>
              <a:t>Full record </a:t>
            </a:r>
          </a:p>
        </p:txBody>
      </p:sp>
      <p:pic>
        <p:nvPicPr>
          <p:cNvPr id="4098" name="Picture 2" descr="https://scripps.ucsd.edu/programs/keelingcurve/wp-content/plugins/sio-bluemoon/graphs/mlo_full_record.png">
            <a:extLst>
              <a:ext uri="{FF2B5EF4-FFF2-40B4-BE49-F238E27FC236}">
                <a16:creationId xmlns:a16="http://schemas.microsoft.com/office/drawing/2014/main" id="{5A510746-072B-46FD-AFEE-C8F4FABEE5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1575" y="742950"/>
            <a:ext cx="6800850" cy="4080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9888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9BC71-D7FB-4366-930A-B85B8CB4EA70}"/>
              </a:ext>
            </a:extLst>
          </p:cNvPr>
          <p:cNvSpPr>
            <a:spLocks noGrp="1"/>
          </p:cNvSpPr>
          <p:nvPr>
            <p:ph type="title"/>
          </p:nvPr>
        </p:nvSpPr>
        <p:spPr>
          <a:xfrm>
            <a:off x="457200" y="0"/>
            <a:ext cx="8229600" cy="857250"/>
          </a:xfrm>
        </p:spPr>
        <p:txBody>
          <a:bodyPr/>
          <a:lstStyle/>
          <a:p>
            <a:r>
              <a:rPr lang="en-US" dirty="0"/>
              <a:t>1700 - present</a:t>
            </a:r>
          </a:p>
        </p:txBody>
      </p:sp>
      <p:pic>
        <p:nvPicPr>
          <p:cNvPr id="5122" name="Picture 2" descr="https://scripps.ucsd.edu/programs/keelingcurve/wp-content/plugins/sio-bluemoon/graphs/co2_800k_zoom.png">
            <a:extLst>
              <a:ext uri="{FF2B5EF4-FFF2-40B4-BE49-F238E27FC236}">
                <a16:creationId xmlns:a16="http://schemas.microsoft.com/office/drawing/2014/main" id="{C34C3E40-2953-4BF8-B103-0209FB4D2A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7775" y="859277"/>
            <a:ext cx="6648450" cy="39890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7318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9BC71-D7FB-4366-930A-B85B8CB4EA70}"/>
              </a:ext>
            </a:extLst>
          </p:cNvPr>
          <p:cNvSpPr>
            <a:spLocks noGrp="1"/>
          </p:cNvSpPr>
          <p:nvPr>
            <p:ph type="title"/>
          </p:nvPr>
        </p:nvSpPr>
        <p:spPr>
          <a:xfrm>
            <a:off x="457200" y="0"/>
            <a:ext cx="8229600" cy="857250"/>
          </a:xfrm>
        </p:spPr>
        <p:txBody>
          <a:bodyPr/>
          <a:lstStyle/>
          <a:p>
            <a:r>
              <a:rPr lang="en-US" dirty="0"/>
              <a:t>Last 800,000 years</a:t>
            </a:r>
          </a:p>
        </p:txBody>
      </p:sp>
      <p:pic>
        <p:nvPicPr>
          <p:cNvPr id="6146" name="Picture 2" descr="https://scripps.ucsd.edu/programs/keelingcurve/wp-content/plugins/sio-bluemoon/graphs/co2_800k.png">
            <a:extLst>
              <a:ext uri="{FF2B5EF4-FFF2-40B4-BE49-F238E27FC236}">
                <a16:creationId xmlns:a16="http://schemas.microsoft.com/office/drawing/2014/main" id="{64CB5B8A-DF94-4E5C-85B6-DBC93B1107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0747" y="857250"/>
            <a:ext cx="6642505" cy="3985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2783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01000" y="4629150"/>
            <a:ext cx="938619" cy="311150"/>
          </a:xfrm>
          <a:prstGeom prst="rect">
            <a:avLst/>
          </a:prstGeom>
        </p:spPr>
      </p:pic>
      <p:grpSp>
        <p:nvGrpSpPr>
          <p:cNvPr id="11" name="Group 10">
            <a:extLst>
              <a:ext uri="{FF2B5EF4-FFF2-40B4-BE49-F238E27FC236}">
                <a16:creationId xmlns:a16="http://schemas.microsoft.com/office/drawing/2014/main" id="{B12BEBFF-E077-48C7-B338-E335EA32D5B9}"/>
              </a:ext>
            </a:extLst>
          </p:cNvPr>
          <p:cNvGrpSpPr/>
          <p:nvPr/>
        </p:nvGrpSpPr>
        <p:grpSpPr>
          <a:xfrm>
            <a:off x="1676400" y="1006056"/>
            <a:ext cx="5562600" cy="3657600"/>
            <a:chOff x="5334000" y="1352550"/>
            <a:chExt cx="3366465" cy="2102126"/>
          </a:xfrm>
        </p:grpSpPr>
        <p:pic>
          <p:nvPicPr>
            <p:cNvPr id="12" name="Picture 4" descr="Image result for black glove">
              <a:extLst>
                <a:ext uri="{FF2B5EF4-FFF2-40B4-BE49-F238E27FC236}">
                  <a16:creationId xmlns:a16="http://schemas.microsoft.com/office/drawing/2014/main" id="{16B7F7F5-D64D-447E-AB1E-3C56EA31B2F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9264"/>
            <a:stretch/>
          </p:blipFill>
          <p:spPr bwMode="auto">
            <a:xfrm>
              <a:off x="6781800" y="1352550"/>
              <a:ext cx="1918665" cy="210212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Image result for white nitrile glove">
              <a:extLst>
                <a:ext uri="{FF2B5EF4-FFF2-40B4-BE49-F238E27FC236}">
                  <a16:creationId xmlns:a16="http://schemas.microsoft.com/office/drawing/2014/main" id="{7BBF0C52-7591-4B73-A0DC-C81FC684223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028" t="1875" b="4778"/>
            <a:stretch/>
          </p:blipFill>
          <p:spPr bwMode="auto">
            <a:xfrm>
              <a:off x="5334000" y="1352550"/>
              <a:ext cx="1609726" cy="2102126"/>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itle 1">
            <a:extLst>
              <a:ext uri="{FF2B5EF4-FFF2-40B4-BE49-F238E27FC236}">
                <a16:creationId xmlns:a16="http://schemas.microsoft.com/office/drawing/2014/main" id="{1762B686-7DC0-440E-8468-7EC94FA3C39C}"/>
              </a:ext>
            </a:extLst>
          </p:cNvPr>
          <p:cNvSpPr>
            <a:spLocks noGrp="1"/>
          </p:cNvSpPr>
          <p:nvPr>
            <p:ph type="title"/>
          </p:nvPr>
        </p:nvSpPr>
        <p:spPr>
          <a:xfrm>
            <a:off x="457200" y="205200"/>
            <a:ext cx="8229600" cy="857250"/>
          </a:xfrm>
        </p:spPr>
        <p:txBody>
          <a:bodyPr/>
          <a:lstStyle/>
          <a:p>
            <a:r>
              <a:rPr lang="en-US" dirty="0"/>
              <a:t>Observe and Explain</a:t>
            </a:r>
          </a:p>
        </p:txBody>
      </p:sp>
    </p:spTree>
    <p:extLst>
      <p:ext uri="{BB962C8B-B14F-4D97-AF65-F5344CB8AC3E}">
        <p14:creationId xmlns:p14="http://schemas.microsoft.com/office/powerpoint/2010/main" val="1461168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01000" y="4629150"/>
            <a:ext cx="938619" cy="311150"/>
          </a:xfrm>
          <a:prstGeom prst="rect">
            <a:avLst/>
          </a:prstGeom>
        </p:spPr>
      </p:pic>
      <p:pic>
        <p:nvPicPr>
          <p:cNvPr id="14" name="Picture 13" descr="Arctic_Sea_Ice_Extent_16-9-2012 - ENG">
            <a:extLst>
              <a:ext uri="{FF2B5EF4-FFF2-40B4-BE49-F238E27FC236}">
                <a16:creationId xmlns:a16="http://schemas.microsoft.com/office/drawing/2014/main" id="{A35FF78C-AC28-44D8-827E-7F3BCCA82384}"/>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2870" y="1310290"/>
            <a:ext cx="7222958" cy="3200400"/>
          </a:xfrm>
          <a:prstGeom prst="rect">
            <a:avLst/>
          </a:prstGeom>
          <a:noFill/>
          <a:ln>
            <a:noFill/>
          </a:ln>
        </p:spPr>
      </p:pic>
      <p:sp>
        <p:nvSpPr>
          <p:cNvPr id="15" name="Title 1">
            <a:extLst>
              <a:ext uri="{FF2B5EF4-FFF2-40B4-BE49-F238E27FC236}">
                <a16:creationId xmlns:a16="http://schemas.microsoft.com/office/drawing/2014/main" id="{302E6A3D-3AE7-4F49-B1B7-76DC30BF837D}"/>
              </a:ext>
            </a:extLst>
          </p:cNvPr>
          <p:cNvSpPr txBox="1">
            <a:spLocks/>
          </p:cNvSpPr>
          <p:nvPr/>
        </p:nvSpPr>
        <p:spPr bwMode="auto">
          <a:xfrm>
            <a:off x="108549" y="206638"/>
            <a:ext cx="8991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000" b="0">
                <a:solidFill>
                  <a:schemeClr val="bg1"/>
                </a:solidFill>
                <a:latin typeface="Century Gothic"/>
                <a:ea typeface="+mj-ea"/>
                <a:cs typeface="Century Gothic"/>
              </a:defRPr>
            </a:lvl1pPr>
            <a:lvl2pPr algn="r" rtl="0" eaLnBrk="0" fontAlgn="base" hangingPunct="0">
              <a:spcBef>
                <a:spcPct val="0"/>
              </a:spcBef>
              <a:spcAft>
                <a:spcPct val="0"/>
              </a:spcAft>
              <a:defRPr sz="4400" b="1">
                <a:solidFill>
                  <a:srgbClr val="DE2723"/>
                </a:solidFill>
                <a:latin typeface="Arial" charset="0"/>
                <a:ea typeface="MS Pゴシック" pitchFamily="-92" charset="-128"/>
                <a:cs typeface="MS Pゴシック" charset="0"/>
              </a:defRPr>
            </a:lvl2pPr>
            <a:lvl3pPr algn="r" rtl="0" eaLnBrk="0" fontAlgn="base" hangingPunct="0">
              <a:spcBef>
                <a:spcPct val="0"/>
              </a:spcBef>
              <a:spcAft>
                <a:spcPct val="0"/>
              </a:spcAft>
              <a:defRPr sz="4400" b="1">
                <a:solidFill>
                  <a:srgbClr val="DE2723"/>
                </a:solidFill>
                <a:latin typeface="Arial" charset="0"/>
                <a:ea typeface="MS Pゴシック" pitchFamily="-92" charset="-128"/>
                <a:cs typeface="MS Pゴシック" charset="0"/>
              </a:defRPr>
            </a:lvl3pPr>
            <a:lvl4pPr algn="r" rtl="0" eaLnBrk="0" fontAlgn="base" hangingPunct="0">
              <a:spcBef>
                <a:spcPct val="0"/>
              </a:spcBef>
              <a:spcAft>
                <a:spcPct val="0"/>
              </a:spcAft>
              <a:defRPr sz="4400" b="1">
                <a:solidFill>
                  <a:srgbClr val="DE2723"/>
                </a:solidFill>
                <a:latin typeface="Arial" charset="0"/>
                <a:ea typeface="MS Pゴシック" pitchFamily="-92" charset="-128"/>
                <a:cs typeface="MS Pゴシック" charset="0"/>
              </a:defRPr>
            </a:lvl4pPr>
            <a:lvl5pPr algn="r" rtl="0" eaLnBrk="0" fontAlgn="base" hangingPunct="0">
              <a:spcBef>
                <a:spcPct val="0"/>
              </a:spcBef>
              <a:spcAft>
                <a:spcPct val="0"/>
              </a:spcAft>
              <a:defRPr sz="4400" b="1">
                <a:solidFill>
                  <a:srgbClr val="DE2723"/>
                </a:solidFill>
                <a:latin typeface="Arial" charset="0"/>
                <a:ea typeface="MS Pゴシック" pitchFamily="-92" charset="-128"/>
                <a:cs typeface="MS Pゴシック" charset="0"/>
              </a:defRPr>
            </a:lvl5pPr>
            <a:lvl6pPr marL="457200" algn="r" rtl="0" fontAlgn="base">
              <a:spcBef>
                <a:spcPct val="0"/>
              </a:spcBef>
              <a:spcAft>
                <a:spcPct val="0"/>
              </a:spcAft>
              <a:defRPr sz="4400" b="1">
                <a:solidFill>
                  <a:srgbClr val="DE2723"/>
                </a:solidFill>
                <a:latin typeface="Arial" charset="0"/>
                <a:ea typeface="MS Pゴシック" pitchFamily="-92" charset="-128"/>
              </a:defRPr>
            </a:lvl6pPr>
            <a:lvl7pPr marL="914400" algn="r" rtl="0" fontAlgn="base">
              <a:spcBef>
                <a:spcPct val="0"/>
              </a:spcBef>
              <a:spcAft>
                <a:spcPct val="0"/>
              </a:spcAft>
              <a:defRPr sz="4400" b="1">
                <a:solidFill>
                  <a:srgbClr val="DE2723"/>
                </a:solidFill>
                <a:latin typeface="Arial" charset="0"/>
                <a:ea typeface="MS Pゴシック" pitchFamily="-92" charset="-128"/>
              </a:defRPr>
            </a:lvl7pPr>
            <a:lvl8pPr marL="1371600" algn="r" rtl="0" fontAlgn="base">
              <a:spcBef>
                <a:spcPct val="0"/>
              </a:spcBef>
              <a:spcAft>
                <a:spcPct val="0"/>
              </a:spcAft>
              <a:defRPr sz="4400" b="1">
                <a:solidFill>
                  <a:srgbClr val="DE2723"/>
                </a:solidFill>
                <a:latin typeface="Arial" charset="0"/>
                <a:ea typeface="MS Pゴシック" pitchFamily="-92" charset="-128"/>
              </a:defRPr>
            </a:lvl8pPr>
            <a:lvl9pPr marL="1828800" algn="r" rtl="0" fontAlgn="base">
              <a:spcBef>
                <a:spcPct val="0"/>
              </a:spcBef>
              <a:spcAft>
                <a:spcPct val="0"/>
              </a:spcAft>
              <a:defRPr sz="4400" b="1">
                <a:solidFill>
                  <a:srgbClr val="DE2723"/>
                </a:solidFill>
                <a:latin typeface="Arial" charset="0"/>
                <a:ea typeface="MS Pゴシック" pitchFamily="-92" charset="-128"/>
              </a:defRPr>
            </a:lvl9pPr>
          </a:lstStyle>
          <a:p>
            <a:r>
              <a:rPr lang="es-ES" sz="2800" kern="0" dirty="0" err="1"/>
              <a:t>Apply</a:t>
            </a:r>
            <a:r>
              <a:rPr lang="es-ES" sz="2800" kern="0" dirty="0"/>
              <a:t>:</a:t>
            </a:r>
          </a:p>
          <a:p>
            <a:r>
              <a:rPr lang="es-ES" sz="2800" kern="0" dirty="0" err="1"/>
              <a:t>Less</a:t>
            </a:r>
            <a:r>
              <a:rPr lang="es-ES" sz="2800" kern="0" dirty="0"/>
              <a:t> sea ice </a:t>
            </a:r>
            <a:r>
              <a:rPr lang="es-ES" sz="2800" kern="0" dirty="0" err="1"/>
              <a:t>accelerates</a:t>
            </a:r>
            <a:r>
              <a:rPr lang="es-ES" sz="2800" kern="0" dirty="0"/>
              <a:t> </a:t>
            </a:r>
            <a:r>
              <a:rPr lang="es-ES" sz="2800" kern="0" dirty="0" err="1"/>
              <a:t>climate</a:t>
            </a:r>
            <a:r>
              <a:rPr lang="es-ES" sz="2800" kern="0" dirty="0"/>
              <a:t> </a:t>
            </a:r>
            <a:r>
              <a:rPr lang="es-ES" sz="2800" kern="0" dirty="0" err="1"/>
              <a:t>change</a:t>
            </a:r>
            <a:endParaRPr lang="en-US" sz="2800" kern="0" dirty="0"/>
          </a:p>
        </p:txBody>
      </p:sp>
    </p:spTree>
    <p:extLst>
      <p:ext uri="{BB962C8B-B14F-4D97-AF65-F5344CB8AC3E}">
        <p14:creationId xmlns:p14="http://schemas.microsoft.com/office/powerpoint/2010/main" val="2329259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 name="WeeklySeaIceAge_withSqKmGraph_4510.mp4"/>
          <p:cNvPicPr>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a:ln w="12700">
            <a:miter lim="400000"/>
          </a:ln>
        </p:spPr>
      </p:pic>
    </p:spTree>
    <p:extLst>
      <p:ext uri="{BB962C8B-B14F-4D97-AF65-F5344CB8AC3E}">
        <p14:creationId xmlns:p14="http://schemas.microsoft.com/office/powerpoint/2010/main" val="1629329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483" fill="hold"/>
                                        <p:tgtEl>
                                          <p:spTgt spid="1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119"/>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506931B9-4B96-4698-9CEB-BC8C8CAEF953}"/>
              </a:ext>
            </a:extLst>
          </p:cNvPr>
          <p:cNvSpPr txBox="1">
            <a:spLocks/>
          </p:cNvSpPr>
          <p:nvPr/>
        </p:nvSpPr>
        <p:spPr bwMode="auto">
          <a:xfrm>
            <a:off x="82826" y="2993"/>
            <a:ext cx="8991600" cy="12047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3000" b="0">
                <a:solidFill>
                  <a:schemeClr val="bg1"/>
                </a:solidFill>
                <a:latin typeface="Century Gothic"/>
                <a:ea typeface="+mj-ea"/>
                <a:cs typeface="Century Gothic"/>
              </a:defRPr>
            </a:lvl1pPr>
            <a:lvl2pPr algn="r" rtl="0" eaLnBrk="0" fontAlgn="base" hangingPunct="0">
              <a:spcBef>
                <a:spcPct val="0"/>
              </a:spcBef>
              <a:spcAft>
                <a:spcPct val="0"/>
              </a:spcAft>
              <a:defRPr sz="4400" b="1">
                <a:solidFill>
                  <a:srgbClr val="DE2723"/>
                </a:solidFill>
                <a:latin typeface="Arial" charset="0"/>
                <a:ea typeface="MS Pゴシック" pitchFamily="-92" charset="-128"/>
                <a:cs typeface="MS Pゴシック" charset="0"/>
              </a:defRPr>
            </a:lvl2pPr>
            <a:lvl3pPr algn="r" rtl="0" eaLnBrk="0" fontAlgn="base" hangingPunct="0">
              <a:spcBef>
                <a:spcPct val="0"/>
              </a:spcBef>
              <a:spcAft>
                <a:spcPct val="0"/>
              </a:spcAft>
              <a:defRPr sz="4400" b="1">
                <a:solidFill>
                  <a:srgbClr val="DE2723"/>
                </a:solidFill>
                <a:latin typeface="Arial" charset="0"/>
                <a:ea typeface="MS Pゴシック" pitchFamily="-92" charset="-128"/>
                <a:cs typeface="MS Pゴシック" charset="0"/>
              </a:defRPr>
            </a:lvl3pPr>
            <a:lvl4pPr algn="r" rtl="0" eaLnBrk="0" fontAlgn="base" hangingPunct="0">
              <a:spcBef>
                <a:spcPct val="0"/>
              </a:spcBef>
              <a:spcAft>
                <a:spcPct val="0"/>
              </a:spcAft>
              <a:defRPr sz="4400" b="1">
                <a:solidFill>
                  <a:srgbClr val="DE2723"/>
                </a:solidFill>
                <a:latin typeface="Arial" charset="0"/>
                <a:ea typeface="MS Pゴシック" pitchFamily="-92" charset="-128"/>
                <a:cs typeface="MS Pゴシック" charset="0"/>
              </a:defRPr>
            </a:lvl4pPr>
            <a:lvl5pPr algn="r" rtl="0" eaLnBrk="0" fontAlgn="base" hangingPunct="0">
              <a:spcBef>
                <a:spcPct val="0"/>
              </a:spcBef>
              <a:spcAft>
                <a:spcPct val="0"/>
              </a:spcAft>
              <a:defRPr sz="4400" b="1">
                <a:solidFill>
                  <a:srgbClr val="DE2723"/>
                </a:solidFill>
                <a:latin typeface="Arial" charset="0"/>
                <a:ea typeface="MS Pゴシック" pitchFamily="-92" charset="-128"/>
                <a:cs typeface="MS Pゴシック" charset="0"/>
              </a:defRPr>
            </a:lvl5pPr>
            <a:lvl6pPr marL="457200" algn="r" rtl="0" fontAlgn="base">
              <a:spcBef>
                <a:spcPct val="0"/>
              </a:spcBef>
              <a:spcAft>
                <a:spcPct val="0"/>
              </a:spcAft>
              <a:defRPr sz="4400" b="1">
                <a:solidFill>
                  <a:srgbClr val="DE2723"/>
                </a:solidFill>
                <a:latin typeface="Arial" charset="0"/>
                <a:ea typeface="MS Pゴシック" pitchFamily="-92" charset="-128"/>
              </a:defRPr>
            </a:lvl6pPr>
            <a:lvl7pPr marL="914400" algn="r" rtl="0" fontAlgn="base">
              <a:spcBef>
                <a:spcPct val="0"/>
              </a:spcBef>
              <a:spcAft>
                <a:spcPct val="0"/>
              </a:spcAft>
              <a:defRPr sz="4400" b="1">
                <a:solidFill>
                  <a:srgbClr val="DE2723"/>
                </a:solidFill>
                <a:latin typeface="Arial" charset="0"/>
                <a:ea typeface="MS Pゴシック" pitchFamily="-92" charset="-128"/>
              </a:defRPr>
            </a:lvl7pPr>
            <a:lvl8pPr marL="1371600" algn="r" rtl="0" fontAlgn="base">
              <a:spcBef>
                <a:spcPct val="0"/>
              </a:spcBef>
              <a:spcAft>
                <a:spcPct val="0"/>
              </a:spcAft>
              <a:defRPr sz="4400" b="1">
                <a:solidFill>
                  <a:srgbClr val="DE2723"/>
                </a:solidFill>
                <a:latin typeface="Arial" charset="0"/>
                <a:ea typeface="MS Pゴシック" pitchFamily="-92" charset="-128"/>
              </a:defRPr>
            </a:lvl8pPr>
            <a:lvl9pPr marL="1828800" algn="r" rtl="0" fontAlgn="base">
              <a:spcBef>
                <a:spcPct val="0"/>
              </a:spcBef>
              <a:spcAft>
                <a:spcPct val="0"/>
              </a:spcAft>
              <a:defRPr sz="4400" b="1">
                <a:solidFill>
                  <a:srgbClr val="DE2723"/>
                </a:solidFill>
                <a:latin typeface="Arial" charset="0"/>
                <a:ea typeface="MS Pゴシック" pitchFamily="-92" charset="-128"/>
              </a:defRPr>
            </a:lvl9pPr>
          </a:lstStyle>
          <a:p>
            <a:r>
              <a:rPr lang="es-ES" sz="3600" b="1" kern="0" dirty="0" err="1">
                <a:latin typeface="Century Gothic" panose="020B0502020202020204" pitchFamily="34" charset="0"/>
              </a:rPr>
              <a:t>Earth</a:t>
            </a:r>
            <a:r>
              <a:rPr lang="es-ES" sz="3600" b="1" kern="0" dirty="0">
                <a:latin typeface="Century Gothic" panose="020B0502020202020204" pitchFamily="34" charset="0"/>
              </a:rPr>
              <a:t> </a:t>
            </a:r>
            <a:r>
              <a:rPr lang="es-ES" sz="3600" b="1" kern="0" dirty="0" err="1">
                <a:latin typeface="Century Gothic" panose="020B0502020202020204" pitchFamily="34" charset="0"/>
              </a:rPr>
              <a:t>is</a:t>
            </a:r>
            <a:r>
              <a:rPr lang="es-ES" sz="3600" b="1" kern="0" dirty="0">
                <a:latin typeface="Century Gothic" panose="020B0502020202020204" pitchFamily="34" charset="0"/>
              </a:rPr>
              <a:t> </a:t>
            </a:r>
            <a:r>
              <a:rPr lang="es-ES" sz="3600" b="1" kern="0" dirty="0" err="1">
                <a:latin typeface="Century Gothic" panose="020B0502020202020204" pitchFamily="34" charset="0"/>
              </a:rPr>
              <a:t>getting</a:t>
            </a:r>
            <a:r>
              <a:rPr lang="es-ES" sz="3600" b="1" kern="0" dirty="0">
                <a:latin typeface="Century Gothic" panose="020B0502020202020204" pitchFamily="34" charset="0"/>
              </a:rPr>
              <a:t> </a:t>
            </a:r>
            <a:r>
              <a:rPr lang="es-ES" sz="3600" b="1" kern="0" dirty="0" err="1">
                <a:latin typeface="Century Gothic" panose="020B0502020202020204" pitchFamily="34" charset="0"/>
              </a:rPr>
              <a:t>warmer</a:t>
            </a:r>
            <a:endParaRPr lang="en-CA" sz="3600" b="1" kern="0" dirty="0">
              <a:latin typeface="Century Gothic" panose="020B0502020202020204" pitchFamily="34" charset="0"/>
            </a:endParaRPr>
          </a:p>
        </p:txBody>
      </p:sp>
      <p:sp>
        <p:nvSpPr>
          <p:cNvPr id="8" name="TextBox 7">
            <a:extLst>
              <a:ext uri="{FF2B5EF4-FFF2-40B4-BE49-F238E27FC236}">
                <a16:creationId xmlns:a16="http://schemas.microsoft.com/office/drawing/2014/main" id="{A3D8FEF3-CF51-4421-9900-668046ADCA65}"/>
              </a:ext>
            </a:extLst>
          </p:cNvPr>
          <p:cNvSpPr txBox="1"/>
          <p:nvPr/>
        </p:nvSpPr>
        <p:spPr>
          <a:xfrm>
            <a:off x="609600" y="1207704"/>
            <a:ext cx="7162800" cy="1077218"/>
          </a:xfrm>
          <a:prstGeom prst="rect">
            <a:avLst/>
          </a:prstGeom>
          <a:noFill/>
        </p:spPr>
        <p:txBody>
          <a:bodyPr wrap="square" rtlCol="0">
            <a:spAutoFit/>
          </a:bodyPr>
          <a:lstStyle/>
          <a:p>
            <a:endParaRPr lang="en-US" sz="3200" i="1" dirty="0">
              <a:latin typeface="Century Gothic" panose="020B0502020202020204" pitchFamily="34" charset="0"/>
            </a:endParaRPr>
          </a:p>
          <a:p>
            <a:endParaRPr lang="en-US" sz="3200" i="1" dirty="0">
              <a:latin typeface="Century Gothic" panose="020B0502020202020204" pitchFamily="34" charset="0"/>
            </a:endParaRPr>
          </a:p>
        </p:txBody>
      </p:sp>
      <p:pic>
        <p:nvPicPr>
          <p:cNvPr id="3" name="Picture 2">
            <a:extLst>
              <a:ext uri="{FF2B5EF4-FFF2-40B4-BE49-F238E27FC236}">
                <a16:creationId xmlns:a16="http://schemas.microsoft.com/office/drawing/2014/main" id="{BA74CA97-2E7F-46F2-9151-4F9D9C7F4A9C}"/>
              </a:ext>
            </a:extLst>
          </p:cNvPr>
          <p:cNvPicPr>
            <a:picLocks noChangeAspect="1"/>
          </p:cNvPicPr>
          <p:nvPr/>
        </p:nvPicPr>
        <p:blipFill>
          <a:blip r:embed="rId3"/>
          <a:stretch>
            <a:fillRect/>
          </a:stretch>
        </p:blipFill>
        <p:spPr>
          <a:xfrm>
            <a:off x="987848" y="1047750"/>
            <a:ext cx="6860752" cy="3733800"/>
          </a:xfrm>
          <a:prstGeom prst="rect">
            <a:avLst/>
          </a:prstGeom>
        </p:spPr>
      </p:pic>
    </p:spTree>
    <p:extLst>
      <p:ext uri="{BB962C8B-B14F-4D97-AF65-F5344CB8AC3E}">
        <p14:creationId xmlns:p14="http://schemas.microsoft.com/office/powerpoint/2010/main" val="4067310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01000" y="4629150"/>
            <a:ext cx="938619" cy="311150"/>
          </a:xfrm>
          <a:prstGeom prst="rect">
            <a:avLst/>
          </a:prstGeom>
        </p:spPr>
      </p:pic>
      <p:pic>
        <p:nvPicPr>
          <p:cNvPr id="4098" name="Picture 2" descr="Image result for balloon flame">
            <a:extLst>
              <a:ext uri="{FF2B5EF4-FFF2-40B4-BE49-F238E27FC236}">
                <a16:creationId xmlns:a16="http://schemas.microsoft.com/office/drawing/2014/main" id="{2969413C-BD14-44E2-B043-3383C91E7C2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782" t="2841" r="26465" b="1"/>
          <a:stretch/>
        </p:blipFill>
        <p:spPr bwMode="auto">
          <a:xfrm>
            <a:off x="2623223" y="971550"/>
            <a:ext cx="3897554" cy="403780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rot="19372439">
            <a:off x="4017213" y="2064345"/>
            <a:ext cx="1479892" cy="646331"/>
          </a:xfrm>
          <a:prstGeom prst="rect">
            <a:avLst/>
          </a:prstGeom>
          <a:noFill/>
        </p:spPr>
        <p:txBody>
          <a:bodyPr wrap="none" rtlCol="0">
            <a:spAutoFit/>
          </a:bodyPr>
          <a:lstStyle/>
          <a:p>
            <a:r>
              <a:rPr lang="en-US" sz="3600" dirty="0">
                <a:latin typeface="Century Gothic" panose="020B0502020202020204" pitchFamily="34" charset="0"/>
              </a:rPr>
              <a:t>water</a:t>
            </a:r>
          </a:p>
        </p:txBody>
      </p:sp>
      <p:sp>
        <p:nvSpPr>
          <p:cNvPr id="5" name="Title 1">
            <a:extLst>
              <a:ext uri="{FF2B5EF4-FFF2-40B4-BE49-F238E27FC236}">
                <a16:creationId xmlns:a16="http://schemas.microsoft.com/office/drawing/2014/main" id="{47325F62-9412-44F2-A930-EC4A4B3A0761}"/>
              </a:ext>
            </a:extLst>
          </p:cNvPr>
          <p:cNvSpPr>
            <a:spLocks noGrp="1"/>
          </p:cNvSpPr>
          <p:nvPr>
            <p:ph type="title"/>
          </p:nvPr>
        </p:nvSpPr>
        <p:spPr>
          <a:xfrm>
            <a:off x="457200" y="205200"/>
            <a:ext cx="8229600" cy="857250"/>
          </a:xfrm>
        </p:spPr>
        <p:txBody>
          <a:bodyPr/>
          <a:lstStyle/>
          <a:p>
            <a:r>
              <a:rPr lang="en-US" dirty="0"/>
              <a:t>Observe and Explain</a:t>
            </a:r>
          </a:p>
        </p:txBody>
      </p:sp>
    </p:spTree>
    <p:extLst>
      <p:ext uri="{BB962C8B-B14F-4D97-AF65-F5344CB8AC3E}">
        <p14:creationId xmlns:p14="http://schemas.microsoft.com/office/powerpoint/2010/main" val="2581596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01000" y="4629150"/>
            <a:ext cx="938619" cy="311150"/>
          </a:xfrm>
          <a:prstGeom prst="rect">
            <a:avLst/>
          </a:prstGeom>
        </p:spPr>
      </p:pic>
      <p:pic>
        <p:nvPicPr>
          <p:cNvPr id="11" name="Picture 2" descr="Image result for 2/3 of the earth is covered by water">
            <a:extLst>
              <a:ext uri="{FF2B5EF4-FFF2-40B4-BE49-F238E27FC236}">
                <a16:creationId xmlns:a16="http://schemas.microsoft.com/office/drawing/2014/main" id="{6E97201A-6E48-485E-842E-1F243BAB08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4901" y="1281619"/>
            <a:ext cx="6705597" cy="3352800"/>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Title 1">
            <a:extLst>
              <a:ext uri="{FF2B5EF4-FFF2-40B4-BE49-F238E27FC236}">
                <a16:creationId xmlns:a16="http://schemas.microsoft.com/office/drawing/2014/main" id="{3207A02B-C6BC-4343-9BEA-E73E895D9D38}"/>
              </a:ext>
            </a:extLst>
          </p:cNvPr>
          <p:cNvSpPr>
            <a:spLocks noGrp="1"/>
          </p:cNvSpPr>
          <p:nvPr>
            <p:ph type="title"/>
          </p:nvPr>
        </p:nvSpPr>
        <p:spPr>
          <a:xfrm>
            <a:off x="152400" y="205200"/>
            <a:ext cx="8610600" cy="857250"/>
          </a:xfrm>
        </p:spPr>
        <p:txBody>
          <a:bodyPr/>
          <a:lstStyle/>
          <a:p>
            <a:r>
              <a:rPr lang="es-ES" dirty="0" err="1"/>
              <a:t>Apply</a:t>
            </a:r>
            <a:r>
              <a:rPr lang="es-ES" dirty="0"/>
              <a:t>:</a:t>
            </a:r>
            <a:br>
              <a:rPr lang="es-ES" dirty="0"/>
            </a:br>
            <a:r>
              <a:rPr lang="es-ES" dirty="0"/>
              <a:t>70% </a:t>
            </a:r>
            <a:r>
              <a:rPr lang="es-ES" dirty="0" err="1"/>
              <a:t>of</a:t>
            </a:r>
            <a:r>
              <a:rPr lang="es-ES" dirty="0"/>
              <a:t> </a:t>
            </a:r>
            <a:r>
              <a:rPr lang="es-ES" dirty="0" err="1"/>
              <a:t>the</a:t>
            </a:r>
            <a:r>
              <a:rPr lang="es-ES" dirty="0"/>
              <a:t> </a:t>
            </a:r>
            <a:r>
              <a:rPr lang="es-ES" dirty="0" err="1"/>
              <a:t>Earth</a:t>
            </a:r>
            <a:r>
              <a:rPr lang="es-ES" dirty="0"/>
              <a:t> </a:t>
            </a:r>
            <a:r>
              <a:rPr lang="es-ES" dirty="0" err="1"/>
              <a:t>is</a:t>
            </a:r>
            <a:r>
              <a:rPr lang="es-ES" dirty="0"/>
              <a:t> </a:t>
            </a:r>
            <a:r>
              <a:rPr lang="es-ES" dirty="0" err="1"/>
              <a:t>covered</a:t>
            </a:r>
            <a:r>
              <a:rPr lang="es-ES" dirty="0"/>
              <a:t> </a:t>
            </a:r>
            <a:r>
              <a:rPr lang="es-ES" dirty="0" err="1"/>
              <a:t>by</a:t>
            </a:r>
            <a:r>
              <a:rPr lang="es-ES" dirty="0"/>
              <a:t> </a:t>
            </a:r>
            <a:r>
              <a:rPr lang="es-ES" dirty="0" err="1"/>
              <a:t>water</a:t>
            </a:r>
            <a:endParaRPr lang="en-US" dirty="0"/>
          </a:p>
        </p:txBody>
      </p:sp>
    </p:spTree>
    <p:extLst>
      <p:ext uri="{BB962C8B-B14F-4D97-AF65-F5344CB8AC3E}">
        <p14:creationId xmlns:p14="http://schemas.microsoft.com/office/powerpoint/2010/main" val="2233348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50700-BE85-4EE8-8AF3-545016C019E1}"/>
              </a:ext>
            </a:extLst>
          </p:cNvPr>
          <p:cNvSpPr>
            <a:spLocks noGrp="1"/>
          </p:cNvSpPr>
          <p:nvPr>
            <p:ph type="title"/>
          </p:nvPr>
        </p:nvSpPr>
        <p:spPr>
          <a:xfrm>
            <a:off x="457200" y="205200"/>
            <a:ext cx="8229600" cy="690150"/>
          </a:xfrm>
        </p:spPr>
        <p:txBody>
          <a:bodyPr/>
          <a:lstStyle/>
          <a:p>
            <a:r>
              <a:rPr lang="en-US" dirty="0"/>
              <a:t>Oceans are hotter</a:t>
            </a:r>
            <a:endParaRPr lang="en-CA" dirty="0"/>
          </a:p>
        </p:txBody>
      </p:sp>
      <p:pic>
        <p:nvPicPr>
          <p:cNvPr id="2050" name="Picture 2" descr="https://pbs.twimg.com/media/D42axAuUwAEdHKr.jpg:large">
            <a:extLst>
              <a:ext uri="{FF2B5EF4-FFF2-40B4-BE49-F238E27FC236}">
                <a16:creationId xmlns:a16="http://schemas.microsoft.com/office/drawing/2014/main" id="{836BB283-3D69-48B3-8A0F-A59BD5E2A2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989982"/>
            <a:ext cx="6032500" cy="41409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8445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01000" y="4629150"/>
            <a:ext cx="938619" cy="311150"/>
          </a:xfrm>
          <a:prstGeom prst="rect">
            <a:avLst/>
          </a:prstGeom>
        </p:spPr>
      </p:pic>
      <p:sp>
        <p:nvSpPr>
          <p:cNvPr id="5" name="Title 1">
            <a:extLst>
              <a:ext uri="{FF2B5EF4-FFF2-40B4-BE49-F238E27FC236}">
                <a16:creationId xmlns:a16="http://schemas.microsoft.com/office/drawing/2014/main" id="{D1315565-D392-4C43-AE9A-BA125D2E2203}"/>
              </a:ext>
            </a:extLst>
          </p:cNvPr>
          <p:cNvSpPr>
            <a:spLocks noGrp="1"/>
          </p:cNvSpPr>
          <p:nvPr>
            <p:ph type="title"/>
          </p:nvPr>
        </p:nvSpPr>
        <p:spPr>
          <a:xfrm>
            <a:off x="457200" y="205200"/>
            <a:ext cx="8229600" cy="857250"/>
          </a:xfrm>
        </p:spPr>
        <p:txBody>
          <a:bodyPr/>
          <a:lstStyle/>
          <a:p>
            <a:r>
              <a:rPr lang="en-US" dirty="0"/>
              <a:t>Observe and Explain</a:t>
            </a:r>
          </a:p>
        </p:txBody>
      </p:sp>
      <p:pic>
        <p:nvPicPr>
          <p:cNvPr id="6" name="Picture 5" descr="Image result for water bottle with straw">
            <a:extLst>
              <a:ext uri="{FF2B5EF4-FFF2-40B4-BE49-F238E27FC236}">
                <a16:creationId xmlns:a16="http://schemas.microsoft.com/office/drawing/2014/main" id="{02BA4960-D8F1-4FA7-9413-5B0FAB71455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713" r="65333" b="15287"/>
          <a:stretch/>
        </p:blipFill>
        <p:spPr bwMode="auto">
          <a:xfrm>
            <a:off x="3276600" y="1123950"/>
            <a:ext cx="2590800" cy="39858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2782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elated image">
            <a:extLst>
              <a:ext uri="{FF2B5EF4-FFF2-40B4-BE49-F238E27FC236}">
                <a16:creationId xmlns:a16="http://schemas.microsoft.com/office/drawing/2014/main" id="{07E9F52C-FF5D-4D3E-9443-6FA0AA8962C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 t="24706" r="-335"/>
          <a:stretch/>
        </p:blipFill>
        <p:spPr bwMode="auto">
          <a:xfrm>
            <a:off x="990600" y="1200150"/>
            <a:ext cx="6920095" cy="3500545"/>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1AFDCA6B-FB24-4BBF-8641-0411CCB43A51}"/>
              </a:ext>
            </a:extLst>
          </p:cNvPr>
          <p:cNvSpPr>
            <a:spLocks noGrp="1"/>
          </p:cNvSpPr>
          <p:nvPr>
            <p:ph type="title"/>
          </p:nvPr>
        </p:nvSpPr>
        <p:spPr>
          <a:xfrm>
            <a:off x="457200" y="205200"/>
            <a:ext cx="8229600" cy="857250"/>
          </a:xfrm>
        </p:spPr>
        <p:txBody>
          <a:bodyPr/>
          <a:lstStyle/>
          <a:p>
            <a:r>
              <a:rPr lang="en-CA" dirty="0"/>
              <a:t>Apply:</a:t>
            </a:r>
            <a:br>
              <a:rPr lang="en-CA" dirty="0"/>
            </a:br>
            <a:r>
              <a:rPr lang="en-CA" dirty="0"/>
              <a:t>Measuring the Ocean’s Volume</a:t>
            </a:r>
          </a:p>
        </p:txBody>
      </p:sp>
    </p:spTree>
    <p:extLst>
      <p:ext uri="{BB962C8B-B14F-4D97-AF65-F5344CB8AC3E}">
        <p14:creationId xmlns:p14="http://schemas.microsoft.com/office/powerpoint/2010/main" val="1872294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AFDCA6B-FB24-4BBF-8641-0411CCB43A51}"/>
              </a:ext>
            </a:extLst>
          </p:cNvPr>
          <p:cNvSpPr>
            <a:spLocks noGrp="1"/>
          </p:cNvSpPr>
          <p:nvPr>
            <p:ph type="title"/>
          </p:nvPr>
        </p:nvSpPr>
        <p:spPr>
          <a:xfrm>
            <a:off x="457200" y="205200"/>
            <a:ext cx="8229600" cy="857250"/>
          </a:xfrm>
        </p:spPr>
        <p:txBody>
          <a:bodyPr/>
          <a:lstStyle/>
          <a:p>
            <a:r>
              <a:rPr lang="en-CA" dirty="0"/>
              <a:t>ARGO: Measuring the Ocean’s Volume</a:t>
            </a:r>
          </a:p>
        </p:txBody>
      </p:sp>
      <p:pic>
        <p:nvPicPr>
          <p:cNvPr id="2050" name="Picture 2" descr="Image result for argo ocean array">
            <a:extLst>
              <a:ext uri="{FF2B5EF4-FFF2-40B4-BE49-F238E27FC236}">
                <a16:creationId xmlns:a16="http://schemas.microsoft.com/office/drawing/2014/main" id="{A3C6F66C-C923-4CBE-8455-3333DD45C3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2450" y="1123950"/>
            <a:ext cx="5159100" cy="3869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279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AFDCA6B-FB24-4BBF-8641-0411CCB43A51}"/>
              </a:ext>
            </a:extLst>
          </p:cNvPr>
          <p:cNvSpPr>
            <a:spLocks noGrp="1"/>
          </p:cNvSpPr>
          <p:nvPr>
            <p:ph type="title"/>
          </p:nvPr>
        </p:nvSpPr>
        <p:spPr>
          <a:xfrm>
            <a:off x="457200" y="205200"/>
            <a:ext cx="8229600" cy="857250"/>
          </a:xfrm>
        </p:spPr>
        <p:txBody>
          <a:bodyPr/>
          <a:lstStyle/>
          <a:p>
            <a:r>
              <a:rPr lang="en-CA" dirty="0"/>
              <a:t>ARGO: Measuring the Ocean’s Volume</a:t>
            </a:r>
          </a:p>
        </p:txBody>
      </p:sp>
      <p:pic>
        <p:nvPicPr>
          <p:cNvPr id="2052" name="Picture 4" descr="Image result for argo ocean array">
            <a:extLst>
              <a:ext uri="{FF2B5EF4-FFF2-40B4-BE49-F238E27FC236}">
                <a16:creationId xmlns:a16="http://schemas.microsoft.com/office/drawing/2014/main" id="{716FDF9C-D98B-405D-BF51-918E15C571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123950"/>
            <a:ext cx="7224074" cy="335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1472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01000" y="4629150"/>
            <a:ext cx="938619" cy="311150"/>
          </a:xfrm>
          <a:prstGeom prst="rect">
            <a:avLst/>
          </a:prstGeom>
        </p:spPr>
      </p:pic>
      <p:pic>
        <p:nvPicPr>
          <p:cNvPr id="1026" name="Picture 2" descr="Image result for ice melting">
            <a:extLst>
              <a:ext uri="{FF2B5EF4-FFF2-40B4-BE49-F238E27FC236}">
                <a16:creationId xmlns:a16="http://schemas.microsoft.com/office/drawing/2014/main" id="{AA3ECAD2-5289-4165-A9C7-FA81AADE85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092098"/>
            <a:ext cx="6173419" cy="3519623"/>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F0ABDC84-BBF4-4628-96C5-883D98110A06}"/>
              </a:ext>
            </a:extLst>
          </p:cNvPr>
          <p:cNvSpPr>
            <a:spLocks noGrp="1"/>
          </p:cNvSpPr>
          <p:nvPr>
            <p:ph type="title"/>
          </p:nvPr>
        </p:nvSpPr>
        <p:spPr>
          <a:xfrm>
            <a:off x="457200" y="205200"/>
            <a:ext cx="8229600" cy="857250"/>
          </a:xfrm>
        </p:spPr>
        <p:txBody>
          <a:bodyPr/>
          <a:lstStyle/>
          <a:p>
            <a:r>
              <a:rPr lang="en-US" dirty="0"/>
              <a:t>Observe and Explain</a:t>
            </a:r>
          </a:p>
        </p:txBody>
      </p:sp>
    </p:spTree>
    <p:extLst>
      <p:ext uri="{BB962C8B-B14F-4D97-AF65-F5344CB8AC3E}">
        <p14:creationId xmlns:p14="http://schemas.microsoft.com/office/powerpoint/2010/main" val="2099143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01000" y="4629150"/>
            <a:ext cx="938619" cy="311150"/>
          </a:xfrm>
          <a:prstGeom prst="rect">
            <a:avLst/>
          </a:prstGeom>
        </p:spPr>
      </p:pic>
      <p:pic>
        <p:nvPicPr>
          <p:cNvPr id="9" name="Picture 2" descr="Image result for land ice sea ice">
            <a:extLst>
              <a:ext uri="{FF2B5EF4-FFF2-40B4-BE49-F238E27FC236}">
                <a16:creationId xmlns:a16="http://schemas.microsoft.com/office/drawing/2014/main" id="{2F645986-4DD7-4E35-9773-843A670138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1428750"/>
            <a:ext cx="9481077" cy="3063118"/>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a:extLst>
              <a:ext uri="{FF2B5EF4-FFF2-40B4-BE49-F238E27FC236}">
                <a16:creationId xmlns:a16="http://schemas.microsoft.com/office/drawing/2014/main" id="{855F4BBC-2B01-4DAE-A4FC-BA41D21EFB10}"/>
              </a:ext>
            </a:extLst>
          </p:cNvPr>
          <p:cNvSpPr txBox="1"/>
          <p:nvPr/>
        </p:nvSpPr>
        <p:spPr>
          <a:xfrm>
            <a:off x="381000" y="308850"/>
            <a:ext cx="8305800" cy="1015663"/>
          </a:xfrm>
          <a:prstGeom prst="rect">
            <a:avLst/>
          </a:prstGeom>
          <a:noFill/>
        </p:spPr>
        <p:txBody>
          <a:bodyPr wrap="square" rtlCol="0">
            <a:spAutoFit/>
          </a:bodyPr>
          <a:lstStyle/>
          <a:p>
            <a:pPr algn="ctr"/>
            <a:r>
              <a:rPr lang="en-US" sz="3000" dirty="0">
                <a:latin typeface="Century Gothic" panose="020B0502020202020204" pitchFamily="34" charset="0"/>
              </a:rPr>
              <a:t>Apply:</a:t>
            </a:r>
          </a:p>
          <a:p>
            <a:pPr algn="ctr"/>
            <a:r>
              <a:rPr lang="en-US" sz="3000" dirty="0">
                <a:latin typeface="Century Gothic" panose="020B0502020202020204" pitchFamily="34" charset="0"/>
              </a:rPr>
              <a:t>Land Ice vs Sea Ice</a:t>
            </a:r>
          </a:p>
        </p:txBody>
      </p:sp>
    </p:spTree>
    <p:extLst>
      <p:ext uri="{BB962C8B-B14F-4D97-AF65-F5344CB8AC3E}">
        <p14:creationId xmlns:p14="http://schemas.microsoft.com/office/powerpoint/2010/main" val="1057460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result for ice berg melt">
            <a:extLst>
              <a:ext uri="{FF2B5EF4-FFF2-40B4-BE49-F238E27FC236}">
                <a16:creationId xmlns:a16="http://schemas.microsoft.com/office/drawing/2014/main" id="{CE439A32-FEDC-4679-AE62-F2C06601319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54000" y="206470"/>
            <a:ext cx="4069133" cy="244148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B8A4C65-743F-4902-BF23-B1753ABF549E}"/>
              </a:ext>
            </a:extLst>
          </p:cNvPr>
          <p:cNvSpPr txBox="1"/>
          <p:nvPr/>
        </p:nvSpPr>
        <p:spPr>
          <a:xfrm>
            <a:off x="304801" y="2725641"/>
            <a:ext cx="3809999" cy="1200329"/>
          </a:xfrm>
          <a:prstGeom prst="rect">
            <a:avLst/>
          </a:prstGeom>
          <a:noFill/>
        </p:spPr>
        <p:txBody>
          <a:bodyPr wrap="square" rtlCol="0">
            <a:spAutoFit/>
          </a:bodyPr>
          <a:lstStyle/>
          <a:p>
            <a:pPr lvl="0" algn="ctr" eaLnBrk="0" hangingPunct="0">
              <a:spcBef>
                <a:spcPct val="30000"/>
              </a:spcBef>
              <a:defRPr/>
            </a:pPr>
            <a:r>
              <a:rPr lang="en-US" sz="2400" dirty="0">
                <a:latin typeface="Century Gothic" panose="020B0502020202020204" pitchFamily="34" charset="0"/>
              </a:rPr>
              <a:t>A melting ice berg does not cause a direct change in sea level</a:t>
            </a:r>
          </a:p>
        </p:txBody>
      </p:sp>
      <p:pic>
        <p:nvPicPr>
          <p:cNvPr id="7172" name="Picture 4" descr="Image result for glacier melt">
            <a:extLst>
              <a:ext uri="{FF2B5EF4-FFF2-40B4-BE49-F238E27FC236}">
                <a16:creationId xmlns:a16="http://schemas.microsoft.com/office/drawing/2014/main" id="{AAAC6805-1C12-43B3-9473-398ECD7547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6930" y="205200"/>
            <a:ext cx="4589410" cy="244275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6638330-0B04-4AB3-A0D4-6EA3265842E0}"/>
              </a:ext>
            </a:extLst>
          </p:cNvPr>
          <p:cNvSpPr txBox="1"/>
          <p:nvPr/>
        </p:nvSpPr>
        <p:spPr>
          <a:xfrm>
            <a:off x="4724400" y="2724150"/>
            <a:ext cx="4114799" cy="1569660"/>
          </a:xfrm>
          <a:prstGeom prst="rect">
            <a:avLst/>
          </a:prstGeom>
          <a:noFill/>
        </p:spPr>
        <p:txBody>
          <a:bodyPr wrap="square" rtlCol="0">
            <a:spAutoFit/>
          </a:bodyPr>
          <a:lstStyle/>
          <a:p>
            <a:pPr lvl="0" algn="ctr" eaLnBrk="0" hangingPunct="0">
              <a:spcBef>
                <a:spcPct val="30000"/>
              </a:spcBef>
              <a:defRPr/>
            </a:pPr>
            <a:r>
              <a:rPr lang="en-US" sz="2400" dirty="0">
                <a:latin typeface="Century Gothic" panose="020B0502020202020204" pitchFamily="34" charset="0"/>
              </a:rPr>
              <a:t>A melting glacier adds water to the ocean and causes a direct change in sea level</a:t>
            </a:r>
          </a:p>
        </p:txBody>
      </p:sp>
    </p:spTree>
    <p:extLst>
      <p:ext uri="{BB962C8B-B14F-4D97-AF65-F5344CB8AC3E}">
        <p14:creationId xmlns:p14="http://schemas.microsoft.com/office/powerpoint/2010/main" val="1746837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506931B9-4B96-4698-9CEB-BC8C8CAEF953}"/>
              </a:ext>
            </a:extLst>
          </p:cNvPr>
          <p:cNvSpPr txBox="1">
            <a:spLocks/>
          </p:cNvSpPr>
          <p:nvPr/>
        </p:nvSpPr>
        <p:spPr bwMode="auto">
          <a:xfrm>
            <a:off x="82826" y="2993"/>
            <a:ext cx="8991600" cy="12047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3000" b="0">
                <a:solidFill>
                  <a:schemeClr val="bg1"/>
                </a:solidFill>
                <a:latin typeface="Century Gothic"/>
                <a:ea typeface="+mj-ea"/>
                <a:cs typeface="Century Gothic"/>
              </a:defRPr>
            </a:lvl1pPr>
            <a:lvl2pPr algn="r" rtl="0" eaLnBrk="0" fontAlgn="base" hangingPunct="0">
              <a:spcBef>
                <a:spcPct val="0"/>
              </a:spcBef>
              <a:spcAft>
                <a:spcPct val="0"/>
              </a:spcAft>
              <a:defRPr sz="4400" b="1">
                <a:solidFill>
                  <a:srgbClr val="DE2723"/>
                </a:solidFill>
                <a:latin typeface="Arial" charset="0"/>
                <a:ea typeface="MS Pゴシック" pitchFamily="-92" charset="-128"/>
                <a:cs typeface="MS Pゴシック" charset="0"/>
              </a:defRPr>
            </a:lvl2pPr>
            <a:lvl3pPr algn="r" rtl="0" eaLnBrk="0" fontAlgn="base" hangingPunct="0">
              <a:spcBef>
                <a:spcPct val="0"/>
              </a:spcBef>
              <a:spcAft>
                <a:spcPct val="0"/>
              </a:spcAft>
              <a:defRPr sz="4400" b="1">
                <a:solidFill>
                  <a:srgbClr val="DE2723"/>
                </a:solidFill>
                <a:latin typeface="Arial" charset="0"/>
                <a:ea typeface="MS Pゴシック" pitchFamily="-92" charset="-128"/>
                <a:cs typeface="MS Pゴシック" charset="0"/>
              </a:defRPr>
            </a:lvl3pPr>
            <a:lvl4pPr algn="r" rtl="0" eaLnBrk="0" fontAlgn="base" hangingPunct="0">
              <a:spcBef>
                <a:spcPct val="0"/>
              </a:spcBef>
              <a:spcAft>
                <a:spcPct val="0"/>
              </a:spcAft>
              <a:defRPr sz="4400" b="1">
                <a:solidFill>
                  <a:srgbClr val="DE2723"/>
                </a:solidFill>
                <a:latin typeface="Arial" charset="0"/>
                <a:ea typeface="MS Pゴシック" pitchFamily="-92" charset="-128"/>
                <a:cs typeface="MS Pゴシック" charset="0"/>
              </a:defRPr>
            </a:lvl4pPr>
            <a:lvl5pPr algn="r" rtl="0" eaLnBrk="0" fontAlgn="base" hangingPunct="0">
              <a:spcBef>
                <a:spcPct val="0"/>
              </a:spcBef>
              <a:spcAft>
                <a:spcPct val="0"/>
              </a:spcAft>
              <a:defRPr sz="4400" b="1">
                <a:solidFill>
                  <a:srgbClr val="DE2723"/>
                </a:solidFill>
                <a:latin typeface="Arial" charset="0"/>
                <a:ea typeface="MS Pゴシック" pitchFamily="-92" charset="-128"/>
                <a:cs typeface="MS Pゴシック" charset="0"/>
              </a:defRPr>
            </a:lvl5pPr>
            <a:lvl6pPr marL="457200" algn="r" rtl="0" fontAlgn="base">
              <a:spcBef>
                <a:spcPct val="0"/>
              </a:spcBef>
              <a:spcAft>
                <a:spcPct val="0"/>
              </a:spcAft>
              <a:defRPr sz="4400" b="1">
                <a:solidFill>
                  <a:srgbClr val="DE2723"/>
                </a:solidFill>
                <a:latin typeface="Arial" charset="0"/>
                <a:ea typeface="MS Pゴシック" pitchFamily="-92" charset="-128"/>
              </a:defRPr>
            </a:lvl6pPr>
            <a:lvl7pPr marL="914400" algn="r" rtl="0" fontAlgn="base">
              <a:spcBef>
                <a:spcPct val="0"/>
              </a:spcBef>
              <a:spcAft>
                <a:spcPct val="0"/>
              </a:spcAft>
              <a:defRPr sz="4400" b="1">
                <a:solidFill>
                  <a:srgbClr val="DE2723"/>
                </a:solidFill>
                <a:latin typeface="Arial" charset="0"/>
                <a:ea typeface="MS Pゴシック" pitchFamily="-92" charset="-128"/>
              </a:defRPr>
            </a:lvl7pPr>
            <a:lvl8pPr marL="1371600" algn="r" rtl="0" fontAlgn="base">
              <a:spcBef>
                <a:spcPct val="0"/>
              </a:spcBef>
              <a:spcAft>
                <a:spcPct val="0"/>
              </a:spcAft>
              <a:defRPr sz="4400" b="1">
                <a:solidFill>
                  <a:srgbClr val="DE2723"/>
                </a:solidFill>
                <a:latin typeface="Arial" charset="0"/>
                <a:ea typeface="MS Pゴシック" pitchFamily="-92" charset="-128"/>
              </a:defRPr>
            </a:lvl8pPr>
            <a:lvl9pPr marL="1828800" algn="r" rtl="0" fontAlgn="base">
              <a:spcBef>
                <a:spcPct val="0"/>
              </a:spcBef>
              <a:spcAft>
                <a:spcPct val="0"/>
              </a:spcAft>
              <a:defRPr sz="4400" b="1">
                <a:solidFill>
                  <a:srgbClr val="DE2723"/>
                </a:solidFill>
                <a:latin typeface="Arial" charset="0"/>
                <a:ea typeface="MS Pゴシック" pitchFamily="-92" charset="-128"/>
              </a:defRPr>
            </a:lvl9pPr>
          </a:lstStyle>
          <a:p>
            <a:r>
              <a:rPr lang="es-ES" sz="3600" b="1" kern="0" dirty="0">
                <a:latin typeface="Century Gothic" panose="020B0502020202020204" pitchFamily="34" charset="0"/>
              </a:rPr>
              <a:t>Athens </a:t>
            </a:r>
            <a:r>
              <a:rPr lang="es-ES" sz="3600" b="1" kern="0" dirty="0" err="1">
                <a:latin typeface="Century Gothic" panose="020B0502020202020204" pitchFamily="34" charset="0"/>
              </a:rPr>
              <a:t>is</a:t>
            </a:r>
            <a:r>
              <a:rPr lang="es-ES" sz="3600" b="1" kern="0" dirty="0">
                <a:latin typeface="Century Gothic" panose="020B0502020202020204" pitchFamily="34" charset="0"/>
              </a:rPr>
              <a:t> </a:t>
            </a:r>
            <a:r>
              <a:rPr lang="es-ES" sz="3600" b="1" kern="0" dirty="0" err="1">
                <a:latin typeface="Century Gothic" panose="020B0502020202020204" pitchFamily="34" charset="0"/>
              </a:rPr>
              <a:t>getting</a:t>
            </a:r>
            <a:r>
              <a:rPr lang="es-ES" sz="3600" b="1" kern="0" dirty="0">
                <a:latin typeface="Century Gothic" panose="020B0502020202020204" pitchFamily="34" charset="0"/>
              </a:rPr>
              <a:t> </a:t>
            </a:r>
            <a:r>
              <a:rPr lang="es-ES" sz="3600" b="1" kern="0" dirty="0" err="1">
                <a:latin typeface="Century Gothic" panose="020B0502020202020204" pitchFamily="34" charset="0"/>
              </a:rPr>
              <a:t>warmer</a:t>
            </a:r>
            <a:endParaRPr lang="en-CA" sz="3600" b="1" kern="0" dirty="0">
              <a:latin typeface="Century Gothic" panose="020B0502020202020204" pitchFamily="34" charset="0"/>
            </a:endParaRPr>
          </a:p>
        </p:txBody>
      </p:sp>
      <p:sp>
        <p:nvSpPr>
          <p:cNvPr id="8" name="TextBox 7">
            <a:extLst>
              <a:ext uri="{FF2B5EF4-FFF2-40B4-BE49-F238E27FC236}">
                <a16:creationId xmlns:a16="http://schemas.microsoft.com/office/drawing/2014/main" id="{A3D8FEF3-CF51-4421-9900-668046ADCA65}"/>
              </a:ext>
            </a:extLst>
          </p:cNvPr>
          <p:cNvSpPr txBox="1"/>
          <p:nvPr/>
        </p:nvSpPr>
        <p:spPr>
          <a:xfrm>
            <a:off x="609600" y="1207704"/>
            <a:ext cx="7162800" cy="1077218"/>
          </a:xfrm>
          <a:prstGeom prst="rect">
            <a:avLst/>
          </a:prstGeom>
          <a:noFill/>
        </p:spPr>
        <p:txBody>
          <a:bodyPr wrap="square" rtlCol="0">
            <a:spAutoFit/>
          </a:bodyPr>
          <a:lstStyle/>
          <a:p>
            <a:endParaRPr lang="en-US" sz="3200" i="1" dirty="0">
              <a:latin typeface="Century Gothic" panose="020B0502020202020204" pitchFamily="34" charset="0"/>
            </a:endParaRPr>
          </a:p>
          <a:p>
            <a:endParaRPr lang="en-US" sz="3200" i="1" dirty="0">
              <a:latin typeface="Century Gothic" panose="020B0502020202020204" pitchFamily="34" charset="0"/>
            </a:endParaRPr>
          </a:p>
        </p:txBody>
      </p:sp>
      <p:pic>
        <p:nvPicPr>
          <p:cNvPr id="4" name="Picture 3">
            <a:extLst>
              <a:ext uri="{FF2B5EF4-FFF2-40B4-BE49-F238E27FC236}">
                <a16:creationId xmlns:a16="http://schemas.microsoft.com/office/drawing/2014/main" id="{1EE4265D-B312-4BCE-B20F-DF6BB2333457}"/>
              </a:ext>
            </a:extLst>
          </p:cNvPr>
          <p:cNvPicPr>
            <a:picLocks noChangeAspect="1"/>
          </p:cNvPicPr>
          <p:nvPr/>
        </p:nvPicPr>
        <p:blipFill>
          <a:blip r:embed="rId3"/>
          <a:stretch>
            <a:fillRect/>
          </a:stretch>
        </p:blipFill>
        <p:spPr>
          <a:xfrm>
            <a:off x="1719172" y="1047750"/>
            <a:ext cx="5705656" cy="3941153"/>
          </a:xfrm>
          <a:prstGeom prst="rect">
            <a:avLst/>
          </a:prstGeom>
        </p:spPr>
      </p:pic>
    </p:spTree>
    <p:extLst>
      <p:ext uri="{BB962C8B-B14F-4D97-AF65-F5344CB8AC3E}">
        <p14:creationId xmlns:p14="http://schemas.microsoft.com/office/powerpoint/2010/main" val="3320441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C964A-5FEF-479C-84BE-71971FE0F496}"/>
              </a:ext>
            </a:extLst>
          </p:cNvPr>
          <p:cNvSpPr>
            <a:spLocks noGrp="1"/>
          </p:cNvSpPr>
          <p:nvPr>
            <p:ph type="title"/>
          </p:nvPr>
        </p:nvSpPr>
        <p:spPr/>
        <p:txBody>
          <a:bodyPr/>
          <a:lstStyle/>
          <a:p>
            <a:r>
              <a:rPr lang="en-CA" dirty="0"/>
              <a:t>GRACE: Measuring Land Ice Mass</a:t>
            </a:r>
          </a:p>
        </p:txBody>
      </p:sp>
      <p:pic>
        <p:nvPicPr>
          <p:cNvPr id="3074" name="Picture 2" descr="https://earthobservatory.nasa.gov/ContentFeature/GRACE/Images/gracepanel1.jpg">
            <a:extLst>
              <a:ext uri="{FF2B5EF4-FFF2-40B4-BE49-F238E27FC236}">
                <a16:creationId xmlns:a16="http://schemas.microsoft.com/office/drawing/2014/main" id="{D9A15193-6409-4D84-8B28-F60E0A271C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822" y="1524000"/>
            <a:ext cx="2839861" cy="17526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earthobservatory.nasa.gov/ContentFeature/GRACE/Images/gracepanel2.jpg">
            <a:extLst>
              <a:ext uri="{FF2B5EF4-FFF2-40B4-BE49-F238E27FC236}">
                <a16:creationId xmlns:a16="http://schemas.microsoft.com/office/drawing/2014/main" id="{A9DF7E5E-C9AE-41CF-83B7-BABEF589DA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1524000"/>
            <a:ext cx="2839861" cy="17526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s://earthobservatory.nasa.gov/ContentFeature/GRACE/Images/gracepanel3.jpg">
            <a:extLst>
              <a:ext uri="{FF2B5EF4-FFF2-40B4-BE49-F238E27FC236}">
                <a16:creationId xmlns:a16="http://schemas.microsoft.com/office/drawing/2014/main" id="{65178BB9-E356-4C38-AB3D-F00A90220F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2676" y="1524000"/>
            <a:ext cx="2839861" cy="175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5547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7F09A8F6-AAF8-4502-8A82-D13CA97F040B}"/>
              </a:ext>
            </a:extLst>
          </p:cNvPr>
          <p:cNvPicPr>
            <a:picLocks noGrp="1" noChangeAspect="1"/>
          </p:cNvPicPr>
          <p:nvPr>
            <p:ph idx="1"/>
          </p:nvPr>
        </p:nvPicPr>
        <p:blipFill>
          <a:blip r:embed="rId3"/>
          <a:stretch>
            <a:fillRect/>
          </a:stretch>
        </p:blipFill>
        <p:spPr>
          <a:xfrm>
            <a:off x="871" y="0"/>
            <a:ext cx="5092664" cy="2589490"/>
          </a:xfrm>
        </p:spPr>
      </p:pic>
      <p:pic>
        <p:nvPicPr>
          <p:cNvPr id="8" name="Picture 7">
            <a:extLst>
              <a:ext uri="{FF2B5EF4-FFF2-40B4-BE49-F238E27FC236}">
                <a16:creationId xmlns:a16="http://schemas.microsoft.com/office/drawing/2014/main" id="{2AF0CCE9-450B-486B-A0BE-778B036DF478}"/>
              </a:ext>
            </a:extLst>
          </p:cNvPr>
          <p:cNvPicPr>
            <a:picLocks noChangeAspect="1"/>
          </p:cNvPicPr>
          <p:nvPr/>
        </p:nvPicPr>
        <p:blipFill>
          <a:blip r:embed="rId4"/>
          <a:stretch>
            <a:fillRect/>
          </a:stretch>
        </p:blipFill>
        <p:spPr>
          <a:xfrm>
            <a:off x="32657" y="2589490"/>
            <a:ext cx="5060878" cy="2573328"/>
          </a:xfrm>
          <a:prstGeom prst="rect">
            <a:avLst/>
          </a:prstGeom>
        </p:spPr>
      </p:pic>
      <p:sp>
        <p:nvSpPr>
          <p:cNvPr id="9" name="TextBox 8">
            <a:extLst>
              <a:ext uri="{FF2B5EF4-FFF2-40B4-BE49-F238E27FC236}">
                <a16:creationId xmlns:a16="http://schemas.microsoft.com/office/drawing/2014/main" id="{6B37D8AD-2B16-4028-BC2D-6344BBDFCB68}"/>
              </a:ext>
            </a:extLst>
          </p:cNvPr>
          <p:cNvSpPr txBox="1"/>
          <p:nvPr/>
        </p:nvSpPr>
        <p:spPr>
          <a:xfrm>
            <a:off x="5105400" y="666750"/>
            <a:ext cx="3898065" cy="707886"/>
          </a:xfrm>
          <a:prstGeom prst="rect">
            <a:avLst/>
          </a:prstGeom>
          <a:noFill/>
        </p:spPr>
        <p:txBody>
          <a:bodyPr wrap="square" rtlCol="0">
            <a:spAutoFit/>
          </a:bodyPr>
          <a:lstStyle/>
          <a:p>
            <a:pPr lvl="0" eaLnBrk="0" hangingPunct="0">
              <a:spcBef>
                <a:spcPct val="30000"/>
              </a:spcBef>
              <a:defRPr/>
            </a:pPr>
            <a:r>
              <a:rPr lang="en-US" sz="2000" dirty="0">
                <a:latin typeface="Century Gothic" panose="020B0502020202020204" pitchFamily="34" charset="0"/>
              </a:rPr>
              <a:t>Antarctica ice mass is decreasing at 127 Gt per year</a:t>
            </a:r>
          </a:p>
        </p:txBody>
      </p:sp>
      <p:sp>
        <p:nvSpPr>
          <p:cNvPr id="10" name="TextBox 9">
            <a:extLst>
              <a:ext uri="{FF2B5EF4-FFF2-40B4-BE49-F238E27FC236}">
                <a16:creationId xmlns:a16="http://schemas.microsoft.com/office/drawing/2014/main" id="{F9A0EF08-7B0E-4C49-A4D5-CC71409F1008}"/>
              </a:ext>
            </a:extLst>
          </p:cNvPr>
          <p:cNvSpPr txBox="1"/>
          <p:nvPr/>
        </p:nvSpPr>
        <p:spPr>
          <a:xfrm>
            <a:off x="5105401" y="3003887"/>
            <a:ext cx="4114800" cy="707886"/>
          </a:xfrm>
          <a:prstGeom prst="rect">
            <a:avLst/>
          </a:prstGeom>
          <a:noFill/>
        </p:spPr>
        <p:txBody>
          <a:bodyPr wrap="square" rtlCol="0">
            <a:spAutoFit/>
          </a:bodyPr>
          <a:lstStyle/>
          <a:p>
            <a:pPr lvl="0" eaLnBrk="0" hangingPunct="0">
              <a:spcBef>
                <a:spcPct val="30000"/>
              </a:spcBef>
              <a:defRPr/>
            </a:pPr>
            <a:r>
              <a:rPr lang="en-US" sz="2000" dirty="0">
                <a:latin typeface="Century Gothic" panose="020B0502020202020204" pitchFamily="34" charset="0"/>
              </a:rPr>
              <a:t>Greenland ice mass is decreasing at 286 Gt per year</a:t>
            </a:r>
          </a:p>
        </p:txBody>
      </p:sp>
      <p:sp>
        <p:nvSpPr>
          <p:cNvPr id="2" name="TextBox 1">
            <a:extLst>
              <a:ext uri="{FF2B5EF4-FFF2-40B4-BE49-F238E27FC236}">
                <a16:creationId xmlns:a16="http://schemas.microsoft.com/office/drawing/2014/main" id="{E61CCCBE-B3A7-449C-8CCC-2C6BD95BF137}"/>
              </a:ext>
            </a:extLst>
          </p:cNvPr>
          <p:cNvSpPr txBox="1"/>
          <p:nvPr/>
        </p:nvSpPr>
        <p:spPr>
          <a:xfrm>
            <a:off x="5181601" y="1962150"/>
            <a:ext cx="3821864" cy="584775"/>
          </a:xfrm>
          <a:prstGeom prst="rect">
            <a:avLst/>
          </a:prstGeom>
          <a:noFill/>
          <a:ln w="19050">
            <a:solidFill>
              <a:srgbClr val="C00000"/>
            </a:solidFill>
          </a:ln>
          <a:effectLst>
            <a:glow rad="63500">
              <a:schemeClr val="accent3">
                <a:satMod val="175000"/>
                <a:alpha val="40000"/>
              </a:schemeClr>
            </a:glow>
          </a:effectLst>
        </p:spPr>
        <p:txBody>
          <a:bodyPr wrap="square" rtlCol="0">
            <a:spAutoFit/>
          </a:bodyPr>
          <a:lstStyle/>
          <a:p>
            <a:r>
              <a:rPr lang="en-US" sz="3200" dirty="0">
                <a:latin typeface="Century Gothic" panose="020B0502020202020204" pitchFamily="34" charset="0"/>
              </a:rPr>
              <a:t>&gt; 400 Gt per year!</a:t>
            </a:r>
          </a:p>
        </p:txBody>
      </p:sp>
    </p:spTree>
    <p:extLst>
      <p:ext uri="{BB962C8B-B14F-4D97-AF65-F5344CB8AC3E}">
        <p14:creationId xmlns:p14="http://schemas.microsoft.com/office/powerpoint/2010/main" val="1523302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785EE-044A-4C7F-A78F-7C8ED6F7BE41}"/>
              </a:ext>
            </a:extLst>
          </p:cNvPr>
          <p:cNvSpPr>
            <a:spLocks noGrp="1"/>
          </p:cNvSpPr>
          <p:nvPr>
            <p:ph type="title"/>
          </p:nvPr>
        </p:nvSpPr>
        <p:spPr/>
        <p:txBody>
          <a:bodyPr/>
          <a:lstStyle/>
          <a:p>
            <a:r>
              <a:rPr lang="en-CA" dirty="0"/>
              <a:t>Sea Level Budget</a:t>
            </a:r>
          </a:p>
        </p:txBody>
      </p:sp>
      <p:pic>
        <p:nvPicPr>
          <p:cNvPr id="1026" name="Picture 2" descr="Line graph of observed sea level over time with other lines showing the contributors to sea level (added water and thermal expansion)">
            <a:extLst>
              <a:ext uri="{FF2B5EF4-FFF2-40B4-BE49-F238E27FC236}">
                <a16:creationId xmlns:a16="http://schemas.microsoft.com/office/drawing/2014/main" id="{62C99D4C-5B4F-49D1-9FDC-7384201509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4450" y="1062450"/>
            <a:ext cx="6515100" cy="3664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6822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b="1" dirty="0"/>
              <a:t>Examine all the data</a:t>
            </a:r>
            <a:endParaRPr lang="en-US" b="1" dirty="0"/>
          </a:p>
        </p:txBody>
      </p:sp>
      <p:sp>
        <p:nvSpPr>
          <p:cNvPr id="3" name="TextBox 2"/>
          <p:cNvSpPr txBox="1"/>
          <p:nvPr/>
        </p:nvSpPr>
        <p:spPr>
          <a:xfrm>
            <a:off x="152400" y="1352550"/>
            <a:ext cx="8839199" cy="2792111"/>
          </a:xfrm>
          <a:prstGeom prst="rect">
            <a:avLst/>
          </a:prstGeom>
          <a:noFill/>
        </p:spPr>
        <p:txBody>
          <a:bodyPr wrap="square" rtlCol="0">
            <a:spAutoFit/>
          </a:bodyPr>
          <a:lstStyle/>
          <a:p>
            <a:pPr marL="457200" indent="-457200">
              <a:lnSpc>
                <a:spcPct val="150000"/>
              </a:lnSpc>
              <a:buFont typeface="+mj-lt"/>
              <a:buAutoNum type="arabicPeriod"/>
            </a:pPr>
            <a:r>
              <a:rPr lang="es-ES" sz="2400" dirty="0" err="1">
                <a:latin typeface="Century Gothic" panose="020B0502020202020204" pitchFamily="34" charset="0"/>
              </a:rPr>
              <a:t>Arrange</a:t>
            </a:r>
            <a:r>
              <a:rPr lang="es-ES" sz="2400" dirty="0">
                <a:latin typeface="Century Gothic" panose="020B0502020202020204" pitchFamily="34" charset="0"/>
              </a:rPr>
              <a:t> </a:t>
            </a:r>
            <a:r>
              <a:rPr lang="es-ES" sz="2400" dirty="0" err="1">
                <a:latin typeface="Century Gothic" panose="020B0502020202020204" pitchFamily="34" charset="0"/>
              </a:rPr>
              <a:t>the</a:t>
            </a:r>
            <a:r>
              <a:rPr lang="es-ES" sz="2400" dirty="0">
                <a:latin typeface="Century Gothic" panose="020B0502020202020204" pitchFamily="34" charset="0"/>
              </a:rPr>
              <a:t> </a:t>
            </a:r>
            <a:r>
              <a:rPr lang="es-ES" sz="2400" dirty="0" err="1">
                <a:latin typeface="Century Gothic" panose="020B0502020202020204" pitchFamily="34" charset="0"/>
              </a:rPr>
              <a:t>factors</a:t>
            </a:r>
            <a:r>
              <a:rPr lang="es-ES" sz="2400" dirty="0">
                <a:latin typeface="Century Gothic" panose="020B0502020202020204" pitchFamily="34" charset="0"/>
              </a:rPr>
              <a:t> </a:t>
            </a:r>
            <a:r>
              <a:rPr lang="es-ES" sz="2400" dirty="0" err="1">
                <a:latin typeface="Century Gothic" panose="020B0502020202020204" pitchFamily="34" charset="0"/>
              </a:rPr>
              <a:t>from</a:t>
            </a:r>
            <a:r>
              <a:rPr lang="es-ES" sz="2400" dirty="0">
                <a:latin typeface="Century Gothic" panose="020B0502020202020204" pitchFamily="34" charset="0"/>
              </a:rPr>
              <a:t> </a:t>
            </a:r>
            <a:r>
              <a:rPr lang="es-ES" sz="2400" dirty="0" err="1">
                <a:latin typeface="Century Gothic" panose="020B0502020202020204" pitchFamily="34" charset="0"/>
              </a:rPr>
              <a:t>largest</a:t>
            </a:r>
            <a:r>
              <a:rPr lang="es-ES" sz="2400" dirty="0">
                <a:latin typeface="Century Gothic" panose="020B0502020202020204" pitchFamily="34" charset="0"/>
              </a:rPr>
              <a:t> </a:t>
            </a:r>
            <a:r>
              <a:rPr lang="es-ES" sz="2400" dirty="0" err="1">
                <a:latin typeface="Century Gothic" panose="020B0502020202020204" pitchFamily="34" charset="0"/>
              </a:rPr>
              <a:t>to</a:t>
            </a:r>
            <a:r>
              <a:rPr lang="es-ES" sz="2400" dirty="0">
                <a:latin typeface="Century Gothic" panose="020B0502020202020204" pitchFamily="34" charset="0"/>
              </a:rPr>
              <a:t> </a:t>
            </a:r>
            <a:r>
              <a:rPr lang="es-ES" sz="2400" dirty="0" err="1">
                <a:latin typeface="Century Gothic" panose="020B0502020202020204" pitchFamily="34" charset="0"/>
              </a:rPr>
              <a:t>smallest</a:t>
            </a:r>
            <a:r>
              <a:rPr lang="es-ES" sz="2400" dirty="0">
                <a:latin typeface="Century Gothic" panose="020B0502020202020204" pitchFamily="34" charset="0"/>
              </a:rPr>
              <a:t> </a:t>
            </a:r>
            <a:r>
              <a:rPr lang="es-ES" sz="2400" dirty="0" err="1">
                <a:latin typeface="Century Gothic" panose="020B0502020202020204" pitchFamily="34" charset="0"/>
              </a:rPr>
              <a:t>contributor</a:t>
            </a:r>
            <a:r>
              <a:rPr lang="es-ES" sz="2400" dirty="0">
                <a:latin typeface="Century Gothic" panose="020B0502020202020204" pitchFamily="34" charset="0"/>
              </a:rPr>
              <a:t>.</a:t>
            </a:r>
            <a:endParaRPr lang="en-CA" sz="2400" dirty="0">
              <a:latin typeface="Century Gothic" panose="020B0502020202020204" pitchFamily="34" charset="0"/>
            </a:endParaRPr>
          </a:p>
          <a:p>
            <a:pPr marL="457200" indent="-457200">
              <a:lnSpc>
                <a:spcPct val="150000"/>
              </a:lnSpc>
              <a:buFont typeface="+mj-lt"/>
              <a:buAutoNum type="arabicPeriod"/>
            </a:pPr>
            <a:r>
              <a:rPr lang="en-CA" sz="2400" dirty="0">
                <a:latin typeface="Century Gothic" panose="020B0502020202020204" pitchFamily="34" charset="0"/>
              </a:rPr>
              <a:t>Which ones are positive </a:t>
            </a:r>
            <a:r>
              <a:rPr lang="en-CA" sz="2400" dirty="0" err="1">
                <a:latin typeface="Century Gothic" panose="020B0502020202020204" pitchFamily="34" charset="0"/>
              </a:rPr>
              <a:t>forcings</a:t>
            </a:r>
            <a:r>
              <a:rPr lang="en-CA" sz="2400" dirty="0">
                <a:latin typeface="Arial" panose="020B0604020202020204" pitchFamily="34" charset="0"/>
                <a:cs typeface="Arial" panose="020B0604020202020204" pitchFamily="34" charset="0"/>
              </a:rPr>
              <a:t>?</a:t>
            </a:r>
          </a:p>
          <a:p>
            <a:pPr marL="457200" indent="-457200">
              <a:lnSpc>
                <a:spcPct val="150000"/>
              </a:lnSpc>
              <a:buFont typeface="+mj-lt"/>
              <a:buAutoNum type="arabicPeriod"/>
            </a:pPr>
            <a:r>
              <a:rPr lang="en-CA" sz="2400" dirty="0">
                <a:latin typeface="Century Gothic" panose="020B0502020202020204" pitchFamily="34" charset="0"/>
              </a:rPr>
              <a:t>Which ones are anthropogenic</a:t>
            </a:r>
            <a:r>
              <a:rPr lang="en-CA" sz="2400" dirty="0">
                <a:latin typeface="Arial" panose="020B0604020202020204" pitchFamily="34" charset="0"/>
                <a:cs typeface="Arial" panose="020B0604020202020204" pitchFamily="34" charset="0"/>
              </a:rPr>
              <a:t>?</a:t>
            </a:r>
          </a:p>
          <a:p>
            <a:pPr marL="457200" indent="-457200">
              <a:lnSpc>
                <a:spcPct val="150000"/>
              </a:lnSpc>
              <a:buFont typeface="+mj-lt"/>
              <a:buAutoNum type="arabicPeriod"/>
            </a:pPr>
            <a:r>
              <a:rPr lang="es-ES" sz="2400" dirty="0" err="1">
                <a:latin typeface="Century Gothic" panose="020B0502020202020204" pitchFamily="34" charset="0"/>
                <a:cs typeface="Arial" panose="020B0604020202020204" pitchFamily="34" charset="0"/>
              </a:rPr>
              <a:t>Predict</a:t>
            </a:r>
            <a:r>
              <a:rPr lang="es-ES" sz="2400" dirty="0">
                <a:latin typeface="Century Gothic" panose="020B0502020202020204" pitchFamily="34" charset="0"/>
                <a:cs typeface="Arial" panose="020B0604020202020204" pitchFamily="34" charset="0"/>
              </a:rPr>
              <a:t> </a:t>
            </a:r>
            <a:r>
              <a:rPr lang="es-ES" sz="2400" dirty="0" err="1">
                <a:latin typeface="Century Gothic" panose="020B0502020202020204" pitchFamily="34" charset="0"/>
                <a:cs typeface="Arial" panose="020B0604020202020204" pitchFamily="34" charset="0"/>
              </a:rPr>
              <a:t>the</a:t>
            </a:r>
            <a:r>
              <a:rPr lang="es-ES" sz="2400" dirty="0">
                <a:latin typeface="Century Gothic" panose="020B0502020202020204" pitchFamily="34" charset="0"/>
                <a:cs typeface="Arial" panose="020B0604020202020204" pitchFamily="34" charset="0"/>
              </a:rPr>
              <a:t> </a:t>
            </a:r>
            <a:r>
              <a:rPr lang="es-ES" sz="2400" dirty="0" err="1">
                <a:latin typeface="Century Gothic" panose="020B0502020202020204" pitchFamily="34" charset="0"/>
                <a:cs typeface="Arial" panose="020B0604020202020204" pitchFamily="34" charset="0"/>
              </a:rPr>
              <a:t>overall</a:t>
            </a:r>
            <a:r>
              <a:rPr lang="es-ES" sz="2400" dirty="0">
                <a:latin typeface="Century Gothic" panose="020B0502020202020204" pitchFamily="34" charset="0"/>
                <a:cs typeface="Arial" panose="020B0604020202020204" pitchFamily="34" charset="0"/>
              </a:rPr>
              <a:t> </a:t>
            </a:r>
            <a:r>
              <a:rPr lang="es-ES" sz="2400" dirty="0" err="1">
                <a:latin typeface="Century Gothic" panose="020B0502020202020204" pitchFamily="34" charset="0"/>
                <a:cs typeface="Arial" panose="020B0604020202020204" pitchFamily="34" charset="0"/>
              </a:rPr>
              <a:t>temperature</a:t>
            </a:r>
            <a:r>
              <a:rPr lang="es-ES" sz="2400" dirty="0">
                <a:latin typeface="Century Gothic" panose="020B0502020202020204" pitchFamily="34" charset="0"/>
                <a:cs typeface="Arial" panose="020B0604020202020204" pitchFamily="34" charset="0"/>
              </a:rPr>
              <a:t> and share </a:t>
            </a:r>
            <a:r>
              <a:rPr lang="es-ES" sz="2400" dirty="0" err="1">
                <a:latin typeface="Century Gothic" panose="020B0502020202020204" pitchFamily="34" charset="0"/>
                <a:cs typeface="Arial" panose="020B0604020202020204" pitchFamily="34" charset="0"/>
              </a:rPr>
              <a:t>your</a:t>
            </a:r>
            <a:r>
              <a:rPr lang="es-ES" sz="2400" dirty="0">
                <a:latin typeface="Century Gothic" panose="020B0502020202020204" pitchFamily="34" charset="0"/>
                <a:cs typeface="Arial" panose="020B0604020202020204" pitchFamily="34" charset="0"/>
              </a:rPr>
              <a:t> </a:t>
            </a:r>
            <a:r>
              <a:rPr lang="es-ES" sz="2400" dirty="0" err="1">
                <a:latin typeface="Century Gothic" panose="020B0502020202020204" pitchFamily="34" charset="0"/>
                <a:cs typeface="Arial" panose="020B0604020202020204" pitchFamily="34" charset="0"/>
              </a:rPr>
              <a:t>prediction</a:t>
            </a:r>
            <a:r>
              <a:rPr lang="es-ES" sz="2400" dirty="0">
                <a:latin typeface="Century Gothic" panose="020B0502020202020204" pitchFamily="34" charset="0"/>
                <a:cs typeface="Arial" panose="020B0604020202020204" pitchFamily="34" charset="0"/>
              </a:rPr>
              <a:t> </a:t>
            </a:r>
            <a:r>
              <a:rPr lang="es-ES" sz="2400" dirty="0" err="1">
                <a:latin typeface="Century Gothic" panose="020B0502020202020204" pitchFamily="34" charset="0"/>
                <a:cs typeface="Arial" panose="020B0604020202020204" pitchFamily="34" charset="0"/>
              </a:rPr>
              <a:t>with</a:t>
            </a:r>
            <a:r>
              <a:rPr lang="es-ES" sz="2400" dirty="0">
                <a:latin typeface="Century Gothic" panose="020B0502020202020204" pitchFamily="34" charset="0"/>
                <a:cs typeface="Arial" panose="020B0604020202020204" pitchFamily="34" charset="0"/>
              </a:rPr>
              <a:t> </a:t>
            </a:r>
            <a:r>
              <a:rPr lang="es-ES" sz="2400" dirty="0" err="1">
                <a:latin typeface="Century Gothic" panose="020B0502020202020204" pitchFamily="34" charset="0"/>
                <a:cs typeface="Arial" panose="020B0604020202020204" pitchFamily="34" charset="0"/>
              </a:rPr>
              <a:t>the</a:t>
            </a:r>
            <a:r>
              <a:rPr lang="es-ES" sz="2400" dirty="0">
                <a:latin typeface="Century Gothic" panose="020B0502020202020204" pitchFamily="34" charset="0"/>
                <a:cs typeface="Arial" panose="020B0604020202020204" pitchFamily="34" charset="0"/>
              </a:rPr>
              <a:t> </a:t>
            </a:r>
            <a:r>
              <a:rPr lang="es-ES" sz="2400" dirty="0" err="1">
                <a:latin typeface="Century Gothic" panose="020B0502020202020204" pitchFamily="34" charset="0"/>
                <a:cs typeface="Arial" panose="020B0604020202020204" pitchFamily="34" charset="0"/>
              </a:rPr>
              <a:t>facilitator</a:t>
            </a:r>
            <a:r>
              <a:rPr lang="es-ES" sz="2400" dirty="0">
                <a:latin typeface="Century Gothic" panose="020B0502020202020204" pitchFamily="34" charset="0"/>
                <a:cs typeface="Arial" panose="020B0604020202020204" pitchFamily="34" charset="0"/>
              </a:rPr>
              <a:t>.</a:t>
            </a:r>
            <a:endParaRPr lang="en-CA" sz="2400" dirty="0">
              <a:latin typeface="Century Gothic" panose="020B0502020202020204" pitchFamily="34" charset="0"/>
            </a:endParaRPr>
          </a:p>
        </p:txBody>
      </p:sp>
    </p:spTree>
    <p:extLst>
      <p:ext uri="{BB962C8B-B14F-4D97-AF65-F5344CB8AC3E}">
        <p14:creationId xmlns:p14="http://schemas.microsoft.com/office/powerpoint/2010/main" val="2762394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A2D9B-A7C8-4305-86BB-768F8793DF7E}"/>
              </a:ext>
            </a:extLst>
          </p:cNvPr>
          <p:cNvSpPr>
            <a:spLocks noGrp="1"/>
          </p:cNvSpPr>
          <p:nvPr>
            <p:ph type="title"/>
          </p:nvPr>
        </p:nvSpPr>
        <p:spPr/>
        <p:txBody>
          <a:bodyPr/>
          <a:lstStyle/>
          <a:p>
            <a:r>
              <a:rPr lang="en-US" dirty="0"/>
              <a:t>It’s not solar variation</a:t>
            </a:r>
            <a:endParaRPr lang="en-CA" dirty="0"/>
          </a:p>
        </p:txBody>
      </p:sp>
      <p:pic>
        <p:nvPicPr>
          <p:cNvPr id="3074" name="Picture 2" descr="https://pbs.twimg.com/media/D6IXZXSUIAEgJQA.jpg:large">
            <a:extLst>
              <a:ext uri="{FF2B5EF4-FFF2-40B4-BE49-F238E27FC236}">
                <a16:creationId xmlns:a16="http://schemas.microsoft.com/office/drawing/2014/main" id="{25D82FDE-3A06-4755-954B-A32F8CA38BF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86000" y="1200150"/>
            <a:ext cx="5025224" cy="3808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8598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2F6CD-1543-4570-98F0-8421D6629100}"/>
              </a:ext>
            </a:extLst>
          </p:cNvPr>
          <p:cNvSpPr>
            <a:spLocks noGrp="1"/>
          </p:cNvSpPr>
          <p:nvPr>
            <p:ph type="title"/>
          </p:nvPr>
        </p:nvSpPr>
        <p:spPr>
          <a:xfrm>
            <a:off x="489549" y="97370"/>
            <a:ext cx="8229600" cy="857250"/>
          </a:xfrm>
        </p:spPr>
        <p:txBody>
          <a:bodyPr/>
          <a:lstStyle/>
          <a:p>
            <a:r>
              <a:rPr lang="en-US" dirty="0"/>
              <a:t>It’s not ozone depletion</a:t>
            </a:r>
            <a:endParaRPr lang="en-CA" dirty="0"/>
          </a:p>
        </p:txBody>
      </p:sp>
      <p:pic>
        <p:nvPicPr>
          <p:cNvPr id="8" name="Picture 7">
            <a:extLst>
              <a:ext uri="{FF2B5EF4-FFF2-40B4-BE49-F238E27FC236}">
                <a16:creationId xmlns:a16="http://schemas.microsoft.com/office/drawing/2014/main" id="{42FCC979-37DA-4595-9133-3636CB56CF64}"/>
              </a:ext>
            </a:extLst>
          </p:cNvPr>
          <p:cNvPicPr>
            <a:picLocks noChangeAspect="1"/>
          </p:cNvPicPr>
          <p:nvPr/>
        </p:nvPicPr>
        <p:blipFill>
          <a:blip r:embed="rId2"/>
          <a:stretch>
            <a:fillRect/>
          </a:stretch>
        </p:blipFill>
        <p:spPr>
          <a:xfrm>
            <a:off x="1687183" y="850273"/>
            <a:ext cx="5929312" cy="4185397"/>
          </a:xfrm>
          <a:prstGeom prst="rect">
            <a:avLst/>
          </a:prstGeom>
        </p:spPr>
      </p:pic>
    </p:spTree>
    <p:extLst>
      <p:ext uri="{BB962C8B-B14F-4D97-AF65-F5344CB8AC3E}">
        <p14:creationId xmlns:p14="http://schemas.microsoft.com/office/powerpoint/2010/main" val="2434813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13307-17E1-449A-BF38-B6E9015B2953}"/>
              </a:ext>
            </a:extLst>
          </p:cNvPr>
          <p:cNvSpPr>
            <a:spLocks noGrp="1"/>
          </p:cNvSpPr>
          <p:nvPr>
            <p:ph type="title"/>
          </p:nvPr>
        </p:nvSpPr>
        <p:spPr/>
        <p:txBody>
          <a:bodyPr/>
          <a:lstStyle/>
          <a:p>
            <a:r>
              <a:rPr lang="en-US" dirty="0"/>
              <a:t>It’s not volcanoes</a:t>
            </a:r>
            <a:endParaRPr lang="en-CA" dirty="0"/>
          </a:p>
        </p:txBody>
      </p:sp>
      <p:pic>
        <p:nvPicPr>
          <p:cNvPr id="5122" name="Picture 2" descr="https://i2.wp.com/images.theconversation.com/files/251492/original/file-20181219-45408-dnodgo.png?resize=754%2C424&amp;ssl=1">
            <a:extLst>
              <a:ext uri="{FF2B5EF4-FFF2-40B4-BE49-F238E27FC236}">
                <a16:creationId xmlns:a16="http://schemas.microsoft.com/office/drawing/2014/main" id="{602E3D6E-C18A-479E-82B1-7DE3A6EBBBC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66800" y="1200150"/>
            <a:ext cx="6858808" cy="3856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2307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F642D-C16F-4461-A879-7963B079D683}"/>
              </a:ext>
            </a:extLst>
          </p:cNvPr>
          <p:cNvSpPr>
            <a:spLocks noGrp="1"/>
          </p:cNvSpPr>
          <p:nvPr>
            <p:ph type="title"/>
          </p:nvPr>
        </p:nvSpPr>
        <p:spPr>
          <a:xfrm>
            <a:off x="457200" y="42262"/>
            <a:ext cx="8229600" cy="857250"/>
          </a:xfrm>
        </p:spPr>
        <p:txBody>
          <a:bodyPr/>
          <a:lstStyle/>
          <a:p>
            <a:r>
              <a:rPr lang="en-US" dirty="0"/>
              <a:t>And it’s not land use or …</a:t>
            </a:r>
            <a:endParaRPr lang="en-CA" dirty="0"/>
          </a:p>
        </p:txBody>
      </p:sp>
      <p:sp>
        <p:nvSpPr>
          <p:cNvPr id="4" name="Rectangle 3">
            <a:extLst>
              <a:ext uri="{FF2B5EF4-FFF2-40B4-BE49-F238E27FC236}">
                <a16:creationId xmlns:a16="http://schemas.microsoft.com/office/drawing/2014/main" id="{02A9BF2B-4249-4DD5-81C7-1AE277A4EE7A}"/>
              </a:ext>
            </a:extLst>
          </p:cNvPr>
          <p:cNvSpPr/>
          <p:nvPr/>
        </p:nvSpPr>
        <p:spPr bwMode="auto">
          <a:xfrm>
            <a:off x="990600" y="895350"/>
            <a:ext cx="6934200" cy="424815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A" sz="4400" b="0" i="0" u="none" strike="noStrike" cap="none" normalizeH="0" baseline="0">
              <a:ln>
                <a:solidFill>
                  <a:schemeClr val="tx1"/>
                </a:solidFill>
              </a:ln>
              <a:solidFill>
                <a:schemeClr val="tx1"/>
              </a:solidFill>
              <a:effectLst/>
              <a:latin typeface="Arial" charset="0"/>
            </a:endParaRPr>
          </a:p>
        </p:txBody>
      </p:sp>
      <p:pic>
        <p:nvPicPr>
          <p:cNvPr id="6146" name="Picture 2" descr="Related image">
            <a:extLst>
              <a:ext uri="{FF2B5EF4-FFF2-40B4-BE49-F238E27FC236}">
                <a16:creationId xmlns:a16="http://schemas.microsoft.com/office/drawing/2014/main" id="{BBFC729D-6613-4397-B7B2-C7A240105780}"/>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6123"/>
          <a:stretch/>
        </p:blipFill>
        <p:spPr bwMode="auto">
          <a:xfrm>
            <a:off x="1007686" y="863001"/>
            <a:ext cx="6895548" cy="4248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5707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506931B9-4B96-4698-9CEB-BC8C8CAEF953}"/>
              </a:ext>
            </a:extLst>
          </p:cNvPr>
          <p:cNvSpPr txBox="1">
            <a:spLocks/>
          </p:cNvSpPr>
          <p:nvPr/>
        </p:nvSpPr>
        <p:spPr bwMode="auto">
          <a:xfrm>
            <a:off x="76200" y="2993"/>
            <a:ext cx="8991600" cy="12047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3000" b="0">
                <a:solidFill>
                  <a:schemeClr val="bg1"/>
                </a:solidFill>
                <a:latin typeface="Century Gothic"/>
                <a:ea typeface="+mj-ea"/>
                <a:cs typeface="Century Gothic"/>
              </a:defRPr>
            </a:lvl1pPr>
            <a:lvl2pPr algn="r" rtl="0" eaLnBrk="0" fontAlgn="base" hangingPunct="0">
              <a:spcBef>
                <a:spcPct val="0"/>
              </a:spcBef>
              <a:spcAft>
                <a:spcPct val="0"/>
              </a:spcAft>
              <a:defRPr sz="4400" b="1">
                <a:solidFill>
                  <a:srgbClr val="DE2723"/>
                </a:solidFill>
                <a:latin typeface="Arial" charset="0"/>
                <a:ea typeface="MS Pゴシック" pitchFamily="-92" charset="-128"/>
                <a:cs typeface="MS Pゴシック" charset="0"/>
              </a:defRPr>
            </a:lvl2pPr>
            <a:lvl3pPr algn="r" rtl="0" eaLnBrk="0" fontAlgn="base" hangingPunct="0">
              <a:spcBef>
                <a:spcPct val="0"/>
              </a:spcBef>
              <a:spcAft>
                <a:spcPct val="0"/>
              </a:spcAft>
              <a:defRPr sz="4400" b="1">
                <a:solidFill>
                  <a:srgbClr val="DE2723"/>
                </a:solidFill>
                <a:latin typeface="Arial" charset="0"/>
                <a:ea typeface="MS Pゴシック" pitchFamily="-92" charset="-128"/>
                <a:cs typeface="MS Pゴシック" charset="0"/>
              </a:defRPr>
            </a:lvl3pPr>
            <a:lvl4pPr algn="r" rtl="0" eaLnBrk="0" fontAlgn="base" hangingPunct="0">
              <a:spcBef>
                <a:spcPct val="0"/>
              </a:spcBef>
              <a:spcAft>
                <a:spcPct val="0"/>
              </a:spcAft>
              <a:defRPr sz="4400" b="1">
                <a:solidFill>
                  <a:srgbClr val="DE2723"/>
                </a:solidFill>
                <a:latin typeface="Arial" charset="0"/>
                <a:ea typeface="MS Pゴシック" pitchFamily="-92" charset="-128"/>
                <a:cs typeface="MS Pゴシック" charset="0"/>
              </a:defRPr>
            </a:lvl4pPr>
            <a:lvl5pPr algn="r" rtl="0" eaLnBrk="0" fontAlgn="base" hangingPunct="0">
              <a:spcBef>
                <a:spcPct val="0"/>
              </a:spcBef>
              <a:spcAft>
                <a:spcPct val="0"/>
              </a:spcAft>
              <a:defRPr sz="4400" b="1">
                <a:solidFill>
                  <a:srgbClr val="DE2723"/>
                </a:solidFill>
                <a:latin typeface="Arial" charset="0"/>
                <a:ea typeface="MS Pゴシック" pitchFamily="-92" charset="-128"/>
                <a:cs typeface="MS Pゴシック" charset="0"/>
              </a:defRPr>
            </a:lvl5pPr>
            <a:lvl6pPr marL="457200" algn="r" rtl="0" fontAlgn="base">
              <a:spcBef>
                <a:spcPct val="0"/>
              </a:spcBef>
              <a:spcAft>
                <a:spcPct val="0"/>
              </a:spcAft>
              <a:defRPr sz="4400" b="1">
                <a:solidFill>
                  <a:srgbClr val="DE2723"/>
                </a:solidFill>
                <a:latin typeface="Arial" charset="0"/>
                <a:ea typeface="MS Pゴシック" pitchFamily="-92" charset="-128"/>
              </a:defRPr>
            </a:lvl6pPr>
            <a:lvl7pPr marL="914400" algn="r" rtl="0" fontAlgn="base">
              <a:spcBef>
                <a:spcPct val="0"/>
              </a:spcBef>
              <a:spcAft>
                <a:spcPct val="0"/>
              </a:spcAft>
              <a:defRPr sz="4400" b="1">
                <a:solidFill>
                  <a:srgbClr val="DE2723"/>
                </a:solidFill>
                <a:latin typeface="Arial" charset="0"/>
                <a:ea typeface="MS Pゴシック" pitchFamily="-92" charset="-128"/>
              </a:defRPr>
            </a:lvl7pPr>
            <a:lvl8pPr marL="1371600" algn="r" rtl="0" fontAlgn="base">
              <a:spcBef>
                <a:spcPct val="0"/>
              </a:spcBef>
              <a:spcAft>
                <a:spcPct val="0"/>
              </a:spcAft>
              <a:defRPr sz="4400" b="1">
                <a:solidFill>
                  <a:srgbClr val="DE2723"/>
                </a:solidFill>
                <a:latin typeface="Arial" charset="0"/>
                <a:ea typeface="MS Pゴシック" pitchFamily="-92" charset="-128"/>
              </a:defRPr>
            </a:lvl8pPr>
            <a:lvl9pPr marL="1828800" algn="r" rtl="0" fontAlgn="base">
              <a:spcBef>
                <a:spcPct val="0"/>
              </a:spcBef>
              <a:spcAft>
                <a:spcPct val="0"/>
              </a:spcAft>
              <a:defRPr sz="4400" b="1">
                <a:solidFill>
                  <a:srgbClr val="DE2723"/>
                </a:solidFill>
                <a:latin typeface="Arial" charset="0"/>
                <a:ea typeface="MS Pゴシック" pitchFamily="-92" charset="-128"/>
              </a:defRPr>
            </a:lvl9pPr>
          </a:lstStyle>
          <a:p>
            <a:r>
              <a:rPr lang="en-CA" sz="3200" b="1" kern="0" dirty="0">
                <a:latin typeface="Century Gothic" panose="020B0502020202020204" pitchFamily="34" charset="0"/>
              </a:rPr>
              <a:t>Effects of climate change</a:t>
            </a:r>
          </a:p>
        </p:txBody>
      </p:sp>
      <p:grpSp>
        <p:nvGrpSpPr>
          <p:cNvPr id="3" name="Group 2">
            <a:extLst>
              <a:ext uri="{FF2B5EF4-FFF2-40B4-BE49-F238E27FC236}">
                <a16:creationId xmlns:a16="http://schemas.microsoft.com/office/drawing/2014/main" id="{48067222-4608-4DAC-93A6-F33B0616092D}"/>
              </a:ext>
            </a:extLst>
          </p:cNvPr>
          <p:cNvGrpSpPr/>
          <p:nvPr/>
        </p:nvGrpSpPr>
        <p:grpSpPr>
          <a:xfrm>
            <a:off x="838200" y="1162230"/>
            <a:ext cx="7162800" cy="3162120"/>
            <a:chOff x="838200" y="1162230"/>
            <a:chExt cx="7162800" cy="3162120"/>
          </a:xfrm>
        </p:grpSpPr>
        <p:sp>
          <p:nvSpPr>
            <p:cNvPr id="5" name="TextBox 4">
              <a:extLst>
                <a:ext uri="{FF2B5EF4-FFF2-40B4-BE49-F238E27FC236}">
                  <a16:creationId xmlns:a16="http://schemas.microsoft.com/office/drawing/2014/main" id="{6C226925-2B01-494F-9A56-7C16E1DD3466}"/>
                </a:ext>
              </a:extLst>
            </p:cNvPr>
            <p:cNvSpPr txBox="1"/>
            <p:nvPr/>
          </p:nvSpPr>
          <p:spPr>
            <a:xfrm>
              <a:off x="838200" y="1162230"/>
              <a:ext cx="7162800" cy="461665"/>
            </a:xfrm>
            <a:prstGeom prst="rect">
              <a:avLst/>
            </a:prstGeom>
            <a:noFill/>
          </p:spPr>
          <p:txBody>
            <a:bodyPr wrap="square" rtlCol="0">
              <a:spAutoFit/>
            </a:bodyPr>
            <a:lstStyle/>
            <a:p>
              <a:r>
                <a:rPr lang="en-US" sz="2400" dirty="0">
                  <a:latin typeface="Century Gothic" panose="020B0502020202020204" pitchFamily="34" charset="0"/>
                </a:rPr>
                <a:t>Increased flooding</a:t>
              </a:r>
              <a:endParaRPr lang="en-US" sz="2400" i="1" dirty="0">
                <a:latin typeface="Century Gothic" panose="020B0502020202020204" pitchFamily="34" charset="0"/>
              </a:endParaRPr>
            </a:p>
          </p:txBody>
        </p:sp>
        <p:pic>
          <p:nvPicPr>
            <p:cNvPr id="6" name="Picture 5">
              <a:extLst>
                <a:ext uri="{FF2B5EF4-FFF2-40B4-BE49-F238E27FC236}">
                  <a16:creationId xmlns:a16="http://schemas.microsoft.com/office/drawing/2014/main" id="{A763E4CA-D307-4674-90F9-922A7BD57761}"/>
                </a:ext>
              </a:extLst>
            </p:cNvPr>
            <p:cNvPicPr>
              <a:picLocks noChangeAspect="1"/>
            </p:cNvPicPr>
            <p:nvPr/>
          </p:nvPicPr>
          <p:blipFill>
            <a:blip r:embed="rId3"/>
            <a:stretch>
              <a:fillRect/>
            </a:stretch>
          </p:blipFill>
          <p:spPr>
            <a:xfrm>
              <a:off x="914400" y="1581150"/>
              <a:ext cx="7003914" cy="2743200"/>
            </a:xfrm>
            <a:prstGeom prst="rect">
              <a:avLst/>
            </a:prstGeom>
          </p:spPr>
        </p:pic>
      </p:grpSp>
    </p:spTree>
    <p:extLst>
      <p:ext uri="{BB962C8B-B14F-4D97-AF65-F5344CB8AC3E}">
        <p14:creationId xmlns:p14="http://schemas.microsoft.com/office/powerpoint/2010/main" val="4074654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CF2EA697-30C4-485B-A376-D07FEC8D1727}"/>
              </a:ext>
            </a:extLst>
          </p:cNvPr>
          <p:cNvSpPr txBox="1">
            <a:spLocks/>
          </p:cNvSpPr>
          <p:nvPr/>
        </p:nvSpPr>
        <p:spPr bwMode="auto">
          <a:xfrm>
            <a:off x="76200" y="8545"/>
            <a:ext cx="8991600" cy="12047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3000" b="0">
                <a:solidFill>
                  <a:schemeClr val="bg1"/>
                </a:solidFill>
                <a:latin typeface="Century Gothic"/>
                <a:ea typeface="+mj-ea"/>
                <a:cs typeface="Century Gothic"/>
              </a:defRPr>
            </a:lvl1pPr>
            <a:lvl2pPr algn="r" rtl="0" eaLnBrk="0" fontAlgn="base" hangingPunct="0">
              <a:spcBef>
                <a:spcPct val="0"/>
              </a:spcBef>
              <a:spcAft>
                <a:spcPct val="0"/>
              </a:spcAft>
              <a:defRPr sz="4400" b="1">
                <a:solidFill>
                  <a:srgbClr val="DE2723"/>
                </a:solidFill>
                <a:latin typeface="Arial" charset="0"/>
                <a:ea typeface="MS Pゴシック" pitchFamily="-92" charset="-128"/>
                <a:cs typeface="MS Pゴシック" charset="0"/>
              </a:defRPr>
            </a:lvl2pPr>
            <a:lvl3pPr algn="r" rtl="0" eaLnBrk="0" fontAlgn="base" hangingPunct="0">
              <a:spcBef>
                <a:spcPct val="0"/>
              </a:spcBef>
              <a:spcAft>
                <a:spcPct val="0"/>
              </a:spcAft>
              <a:defRPr sz="4400" b="1">
                <a:solidFill>
                  <a:srgbClr val="DE2723"/>
                </a:solidFill>
                <a:latin typeface="Arial" charset="0"/>
                <a:ea typeface="MS Pゴシック" pitchFamily="-92" charset="-128"/>
                <a:cs typeface="MS Pゴシック" charset="0"/>
              </a:defRPr>
            </a:lvl3pPr>
            <a:lvl4pPr algn="r" rtl="0" eaLnBrk="0" fontAlgn="base" hangingPunct="0">
              <a:spcBef>
                <a:spcPct val="0"/>
              </a:spcBef>
              <a:spcAft>
                <a:spcPct val="0"/>
              </a:spcAft>
              <a:defRPr sz="4400" b="1">
                <a:solidFill>
                  <a:srgbClr val="DE2723"/>
                </a:solidFill>
                <a:latin typeface="Arial" charset="0"/>
                <a:ea typeface="MS Pゴシック" pitchFamily="-92" charset="-128"/>
                <a:cs typeface="MS Pゴシック" charset="0"/>
              </a:defRPr>
            </a:lvl4pPr>
            <a:lvl5pPr algn="r" rtl="0" eaLnBrk="0" fontAlgn="base" hangingPunct="0">
              <a:spcBef>
                <a:spcPct val="0"/>
              </a:spcBef>
              <a:spcAft>
                <a:spcPct val="0"/>
              </a:spcAft>
              <a:defRPr sz="4400" b="1">
                <a:solidFill>
                  <a:srgbClr val="DE2723"/>
                </a:solidFill>
                <a:latin typeface="Arial" charset="0"/>
                <a:ea typeface="MS Pゴシック" pitchFamily="-92" charset="-128"/>
                <a:cs typeface="MS Pゴシック" charset="0"/>
              </a:defRPr>
            </a:lvl5pPr>
            <a:lvl6pPr marL="457200" algn="r" rtl="0" fontAlgn="base">
              <a:spcBef>
                <a:spcPct val="0"/>
              </a:spcBef>
              <a:spcAft>
                <a:spcPct val="0"/>
              </a:spcAft>
              <a:defRPr sz="4400" b="1">
                <a:solidFill>
                  <a:srgbClr val="DE2723"/>
                </a:solidFill>
                <a:latin typeface="Arial" charset="0"/>
                <a:ea typeface="MS Pゴシック" pitchFamily="-92" charset="-128"/>
              </a:defRPr>
            </a:lvl6pPr>
            <a:lvl7pPr marL="914400" algn="r" rtl="0" fontAlgn="base">
              <a:spcBef>
                <a:spcPct val="0"/>
              </a:spcBef>
              <a:spcAft>
                <a:spcPct val="0"/>
              </a:spcAft>
              <a:defRPr sz="4400" b="1">
                <a:solidFill>
                  <a:srgbClr val="DE2723"/>
                </a:solidFill>
                <a:latin typeface="Arial" charset="0"/>
                <a:ea typeface="MS Pゴシック" pitchFamily="-92" charset="-128"/>
              </a:defRPr>
            </a:lvl7pPr>
            <a:lvl8pPr marL="1371600" algn="r" rtl="0" fontAlgn="base">
              <a:spcBef>
                <a:spcPct val="0"/>
              </a:spcBef>
              <a:spcAft>
                <a:spcPct val="0"/>
              </a:spcAft>
              <a:defRPr sz="4400" b="1">
                <a:solidFill>
                  <a:srgbClr val="DE2723"/>
                </a:solidFill>
                <a:latin typeface="Arial" charset="0"/>
                <a:ea typeface="MS Pゴシック" pitchFamily="-92" charset="-128"/>
              </a:defRPr>
            </a:lvl8pPr>
            <a:lvl9pPr marL="1828800" algn="r" rtl="0" fontAlgn="base">
              <a:spcBef>
                <a:spcPct val="0"/>
              </a:spcBef>
              <a:spcAft>
                <a:spcPct val="0"/>
              </a:spcAft>
              <a:defRPr sz="4400" b="1">
                <a:solidFill>
                  <a:srgbClr val="DE2723"/>
                </a:solidFill>
                <a:latin typeface="Arial" charset="0"/>
                <a:ea typeface="MS Pゴシック" pitchFamily="-92" charset="-128"/>
              </a:defRPr>
            </a:lvl9pPr>
          </a:lstStyle>
          <a:p>
            <a:r>
              <a:rPr lang="en-CA" sz="3200" b="1" kern="0" dirty="0">
                <a:latin typeface="Century Gothic" panose="020B0502020202020204" pitchFamily="34" charset="0"/>
              </a:rPr>
              <a:t>Effects of climate change</a:t>
            </a:r>
          </a:p>
        </p:txBody>
      </p:sp>
      <p:grpSp>
        <p:nvGrpSpPr>
          <p:cNvPr id="2" name="Group 1">
            <a:extLst>
              <a:ext uri="{FF2B5EF4-FFF2-40B4-BE49-F238E27FC236}">
                <a16:creationId xmlns:a16="http://schemas.microsoft.com/office/drawing/2014/main" id="{038C3246-9DAD-4F4F-9B37-EB190D09B000}"/>
              </a:ext>
            </a:extLst>
          </p:cNvPr>
          <p:cNvGrpSpPr/>
          <p:nvPr/>
        </p:nvGrpSpPr>
        <p:grpSpPr>
          <a:xfrm>
            <a:off x="3412" y="952590"/>
            <a:ext cx="10149199" cy="3095871"/>
            <a:chOff x="0" y="1162230"/>
            <a:chExt cx="10149199" cy="3095871"/>
          </a:xfrm>
        </p:grpSpPr>
        <p:grpSp>
          <p:nvGrpSpPr>
            <p:cNvPr id="3" name="Group 2">
              <a:extLst>
                <a:ext uri="{FF2B5EF4-FFF2-40B4-BE49-F238E27FC236}">
                  <a16:creationId xmlns:a16="http://schemas.microsoft.com/office/drawing/2014/main" id="{31C12A3E-43D3-4BD0-A515-35412BFAD074}"/>
                </a:ext>
              </a:extLst>
            </p:cNvPr>
            <p:cNvGrpSpPr/>
            <p:nvPr/>
          </p:nvGrpSpPr>
          <p:grpSpPr>
            <a:xfrm>
              <a:off x="0" y="1162230"/>
              <a:ext cx="7968575" cy="3095871"/>
              <a:chOff x="0" y="1162230"/>
              <a:chExt cx="7968575" cy="3095871"/>
            </a:xfrm>
          </p:grpSpPr>
          <p:sp>
            <p:nvSpPr>
              <p:cNvPr id="5" name="TextBox 4">
                <a:extLst>
                  <a:ext uri="{FF2B5EF4-FFF2-40B4-BE49-F238E27FC236}">
                    <a16:creationId xmlns:a16="http://schemas.microsoft.com/office/drawing/2014/main" id="{6C226925-2B01-494F-9A56-7C16E1DD3466}"/>
                  </a:ext>
                </a:extLst>
              </p:cNvPr>
              <p:cNvSpPr txBox="1"/>
              <p:nvPr/>
            </p:nvSpPr>
            <p:spPr>
              <a:xfrm>
                <a:off x="881975" y="1162230"/>
                <a:ext cx="7086600" cy="461665"/>
              </a:xfrm>
              <a:prstGeom prst="rect">
                <a:avLst/>
              </a:prstGeom>
              <a:noFill/>
            </p:spPr>
            <p:txBody>
              <a:bodyPr wrap="square" rtlCol="0">
                <a:spAutoFit/>
              </a:bodyPr>
              <a:lstStyle/>
              <a:p>
                <a:r>
                  <a:rPr lang="en-US" sz="2400" dirty="0">
                    <a:latin typeface="Century Gothic" panose="020B0502020202020204" pitchFamily="34" charset="0"/>
                  </a:rPr>
                  <a:t>More extreme weather events</a:t>
                </a:r>
                <a:endParaRPr lang="en-US" sz="2400" i="1" dirty="0">
                  <a:latin typeface="Century Gothic" panose="020B0502020202020204" pitchFamily="34" charset="0"/>
                </a:endParaRPr>
              </a:p>
            </p:txBody>
          </p:sp>
          <p:pic>
            <p:nvPicPr>
              <p:cNvPr id="7" name="Picture 6">
                <a:extLst>
                  <a:ext uri="{FF2B5EF4-FFF2-40B4-BE49-F238E27FC236}">
                    <a16:creationId xmlns:a16="http://schemas.microsoft.com/office/drawing/2014/main" id="{046CA25D-1823-48EA-BA3B-43D0DC71C5C8}"/>
                  </a:ext>
                </a:extLst>
              </p:cNvPr>
              <p:cNvPicPr>
                <a:picLocks noChangeAspect="1"/>
              </p:cNvPicPr>
              <p:nvPr/>
            </p:nvPicPr>
            <p:blipFill>
              <a:blip r:embed="rId3"/>
              <a:stretch>
                <a:fillRect/>
              </a:stretch>
            </p:blipFill>
            <p:spPr>
              <a:xfrm>
                <a:off x="0" y="1623895"/>
                <a:ext cx="4594546" cy="2634206"/>
              </a:xfrm>
              <a:prstGeom prst="rect">
                <a:avLst/>
              </a:prstGeom>
            </p:spPr>
          </p:pic>
        </p:grpSp>
        <p:pic>
          <p:nvPicPr>
            <p:cNvPr id="1026" name="Picture 2" descr="Image result for hurricane">
              <a:extLst>
                <a:ext uri="{FF2B5EF4-FFF2-40B4-BE49-F238E27FC236}">
                  <a16:creationId xmlns:a16="http://schemas.microsoft.com/office/drawing/2014/main" id="{54557691-3BEC-4D7D-9D68-373860BA753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355" t="26387" r="540" b="33254"/>
            <a:stretch/>
          </p:blipFill>
          <p:spPr bwMode="auto">
            <a:xfrm>
              <a:off x="4594546" y="1623895"/>
              <a:ext cx="5554653" cy="263420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71486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506931B9-4B96-4698-9CEB-BC8C8CAEF953}"/>
              </a:ext>
            </a:extLst>
          </p:cNvPr>
          <p:cNvSpPr txBox="1">
            <a:spLocks/>
          </p:cNvSpPr>
          <p:nvPr/>
        </p:nvSpPr>
        <p:spPr bwMode="auto">
          <a:xfrm>
            <a:off x="0" y="133350"/>
            <a:ext cx="8991600" cy="12047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3000" b="0">
                <a:solidFill>
                  <a:schemeClr val="bg1"/>
                </a:solidFill>
                <a:latin typeface="Century Gothic"/>
                <a:ea typeface="+mj-ea"/>
                <a:cs typeface="Century Gothic"/>
              </a:defRPr>
            </a:lvl1pPr>
            <a:lvl2pPr algn="r" rtl="0" eaLnBrk="0" fontAlgn="base" hangingPunct="0">
              <a:spcBef>
                <a:spcPct val="0"/>
              </a:spcBef>
              <a:spcAft>
                <a:spcPct val="0"/>
              </a:spcAft>
              <a:defRPr sz="4400" b="1">
                <a:solidFill>
                  <a:srgbClr val="DE2723"/>
                </a:solidFill>
                <a:latin typeface="Arial" charset="0"/>
                <a:ea typeface="MS Pゴシック" pitchFamily="-92" charset="-128"/>
                <a:cs typeface="MS Pゴシック" charset="0"/>
              </a:defRPr>
            </a:lvl2pPr>
            <a:lvl3pPr algn="r" rtl="0" eaLnBrk="0" fontAlgn="base" hangingPunct="0">
              <a:spcBef>
                <a:spcPct val="0"/>
              </a:spcBef>
              <a:spcAft>
                <a:spcPct val="0"/>
              </a:spcAft>
              <a:defRPr sz="4400" b="1">
                <a:solidFill>
                  <a:srgbClr val="DE2723"/>
                </a:solidFill>
                <a:latin typeface="Arial" charset="0"/>
                <a:ea typeface="MS Pゴシック" pitchFamily="-92" charset="-128"/>
                <a:cs typeface="MS Pゴシック" charset="0"/>
              </a:defRPr>
            </a:lvl3pPr>
            <a:lvl4pPr algn="r" rtl="0" eaLnBrk="0" fontAlgn="base" hangingPunct="0">
              <a:spcBef>
                <a:spcPct val="0"/>
              </a:spcBef>
              <a:spcAft>
                <a:spcPct val="0"/>
              </a:spcAft>
              <a:defRPr sz="4400" b="1">
                <a:solidFill>
                  <a:srgbClr val="DE2723"/>
                </a:solidFill>
                <a:latin typeface="Arial" charset="0"/>
                <a:ea typeface="MS Pゴシック" pitchFamily="-92" charset="-128"/>
                <a:cs typeface="MS Pゴシック" charset="0"/>
              </a:defRPr>
            </a:lvl4pPr>
            <a:lvl5pPr algn="r" rtl="0" eaLnBrk="0" fontAlgn="base" hangingPunct="0">
              <a:spcBef>
                <a:spcPct val="0"/>
              </a:spcBef>
              <a:spcAft>
                <a:spcPct val="0"/>
              </a:spcAft>
              <a:defRPr sz="4400" b="1">
                <a:solidFill>
                  <a:srgbClr val="DE2723"/>
                </a:solidFill>
                <a:latin typeface="Arial" charset="0"/>
                <a:ea typeface="MS Pゴシック" pitchFamily="-92" charset="-128"/>
                <a:cs typeface="MS Pゴシック" charset="0"/>
              </a:defRPr>
            </a:lvl5pPr>
            <a:lvl6pPr marL="457200" algn="r" rtl="0" fontAlgn="base">
              <a:spcBef>
                <a:spcPct val="0"/>
              </a:spcBef>
              <a:spcAft>
                <a:spcPct val="0"/>
              </a:spcAft>
              <a:defRPr sz="4400" b="1">
                <a:solidFill>
                  <a:srgbClr val="DE2723"/>
                </a:solidFill>
                <a:latin typeface="Arial" charset="0"/>
                <a:ea typeface="MS Pゴシック" pitchFamily="-92" charset="-128"/>
              </a:defRPr>
            </a:lvl6pPr>
            <a:lvl7pPr marL="914400" algn="r" rtl="0" fontAlgn="base">
              <a:spcBef>
                <a:spcPct val="0"/>
              </a:spcBef>
              <a:spcAft>
                <a:spcPct val="0"/>
              </a:spcAft>
              <a:defRPr sz="4400" b="1">
                <a:solidFill>
                  <a:srgbClr val="DE2723"/>
                </a:solidFill>
                <a:latin typeface="Arial" charset="0"/>
                <a:ea typeface="MS Pゴシック" pitchFamily="-92" charset="-128"/>
              </a:defRPr>
            </a:lvl7pPr>
            <a:lvl8pPr marL="1371600" algn="r" rtl="0" fontAlgn="base">
              <a:spcBef>
                <a:spcPct val="0"/>
              </a:spcBef>
              <a:spcAft>
                <a:spcPct val="0"/>
              </a:spcAft>
              <a:defRPr sz="4400" b="1">
                <a:solidFill>
                  <a:srgbClr val="DE2723"/>
                </a:solidFill>
                <a:latin typeface="Arial" charset="0"/>
                <a:ea typeface="MS Pゴシック" pitchFamily="-92" charset="-128"/>
              </a:defRPr>
            </a:lvl8pPr>
            <a:lvl9pPr marL="1828800" algn="r" rtl="0" fontAlgn="base">
              <a:spcBef>
                <a:spcPct val="0"/>
              </a:spcBef>
              <a:spcAft>
                <a:spcPct val="0"/>
              </a:spcAft>
              <a:defRPr sz="4400" b="1">
                <a:solidFill>
                  <a:srgbClr val="DE2723"/>
                </a:solidFill>
                <a:latin typeface="Arial" charset="0"/>
                <a:ea typeface="MS Pゴシック" pitchFamily="-92" charset="-128"/>
              </a:defRPr>
            </a:lvl9pPr>
          </a:lstStyle>
          <a:p>
            <a:r>
              <a:rPr lang="es-ES" sz="2800" kern="0" dirty="0">
                <a:latin typeface="Century Gothic" panose="020B0502020202020204" pitchFamily="34" charset="0"/>
              </a:rPr>
              <a:t>A </a:t>
            </a:r>
            <a:r>
              <a:rPr lang="es-ES" sz="2800" kern="0" dirty="0" err="1">
                <a:latin typeface="Century Gothic" panose="020B0502020202020204" pitchFamily="34" charset="0"/>
              </a:rPr>
              <a:t>few</a:t>
            </a:r>
            <a:r>
              <a:rPr lang="es-ES" sz="2800" kern="0" dirty="0">
                <a:latin typeface="Century Gothic" panose="020B0502020202020204" pitchFamily="34" charset="0"/>
              </a:rPr>
              <a:t> </a:t>
            </a:r>
            <a:r>
              <a:rPr lang="es-ES" sz="2800" kern="0" dirty="0" err="1">
                <a:latin typeface="Century Gothic" panose="020B0502020202020204" pitchFamily="34" charset="0"/>
              </a:rPr>
              <a:t>degrees</a:t>
            </a:r>
            <a:r>
              <a:rPr lang="es-ES" sz="2800" kern="0" dirty="0">
                <a:latin typeface="Century Gothic" panose="020B0502020202020204" pitchFamily="34" charset="0"/>
              </a:rPr>
              <a:t> </a:t>
            </a:r>
            <a:r>
              <a:rPr lang="es-ES" sz="2800" kern="0" dirty="0" err="1">
                <a:latin typeface="Century Gothic" panose="020B0502020202020204" pitchFamily="34" charset="0"/>
              </a:rPr>
              <a:t>may</a:t>
            </a:r>
            <a:r>
              <a:rPr lang="es-ES" sz="2800" kern="0" dirty="0">
                <a:latin typeface="Century Gothic" panose="020B0502020202020204" pitchFamily="34" charset="0"/>
              </a:rPr>
              <a:t> </a:t>
            </a:r>
            <a:r>
              <a:rPr lang="es-ES" sz="2800" kern="0" dirty="0" err="1">
                <a:latin typeface="Century Gothic" panose="020B0502020202020204" pitchFamily="34" charset="0"/>
              </a:rPr>
              <a:t>not</a:t>
            </a:r>
            <a:r>
              <a:rPr lang="es-ES" sz="2800" kern="0" dirty="0">
                <a:latin typeface="Century Gothic" panose="020B0502020202020204" pitchFamily="34" charset="0"/>
              </a:rPr>
              <a:t> </a:t>
            </a:r>
            <a:r>
              <a:rPr lang="es-ES" sz="2800" kern="0" dirty="0" err="1">
                <a:latin typeface="Century Gothic" panose="020B0502020202020204" pitchFamily="34" charset="0"/>
              </a:rPr>
              <a:t>seem</a:t>
            </a:r>
            <a:r>
              <a:rPr lang="es-ES" sz="2800" kern="0" dirty="0">
                <a:latin typeface="Century Gothic" panose="020B0502020202020204" pitchFamily="34" charset="0"/>
              </a:rPr>
              <a:t> </a:t>
            </a:r>
            <a:r>
              <a:rPr lang="es-ES" sz="2800" kern="0" dirty="0" err="1">
                <a:latin typeface="Century Gothic" panose="020B0502020202020204" pitchFamily="34" charset="0"/>
              </a:rPr>
              <a:t>like</a:t>
            </a:r>
            <a:r>
              <a:rPr lang="es-ES" sz="2800" kern="0" dirty="0">
                <a:latin typeface="Century Gothic" panose="020B0502020202020204" pitchFamily="34" charset="0"/>
              </a:rPr>
              <a:t> </a:t>
            </a:r>
            <a:r>
              <a:rPr lang="es-ES" sz="2800" kern="0" dirty="0" err="1">
                <a:latin typeface="Century Gothic" panose="020B0502020202020204" pitchFamily="34" charset="0"/>
              </a:rPr>
              <a:t>much</a:t>
            </a:r>
            <a:r>
              <a:rPr lang="en-CA" sz="2800" kern="0" dirty="0">
                <a:latin typeface="Century Gothic" panose="020B0502020202020204" pitchFamily="34" charset="0"/>
              </a:rPr>
              <a:t>…</a:t>
            </a:r>
          </a:p>
        </p:txBody>
      </p:sp>
      <p:grpSp>
        <p:nvGrpSpPr>
          <p:cNvPr id="6" name="Group 5">
            <a:extLst>
              <a:ext uri="{FF2B5EF4-FFF2-40B4-BE49-F238E27FC236}">
                <a16:creationId xmlns:a16="http://schemas.microsoft.com/office/drawing/2014/main" id="{272B3BF5-E4F2-4169-B85D-FF13D6FDECB1}"/>
              </a:ext>
            </a:extLst>
          </p:cNvPr>
          <p:cNvGrpSpPr/>
          <p:nvPr/>
        </p:nvGrpSpPr>
        <p:grpSpPr>
          <a:xfrm>
            <a:off x="1752600" y="1109558"/>
            <a:ext cx="2281238" cy="3771266"/>
            <a:chOff x="1905000" y="1109963"/>
            <a:chExt cx="2281238" cy="3771266"/>
          </a:xfrm>
        </p:grpSpPr>
        <p:sp>
          <p:nvSpPr>
            <p:cNvPr id="5" name="TextBox 4">
              <a:extLst>
                <a:ext uri="{FF2B5EF4-FFF2-40B4-BE49-F238E27FC236}">
                  <a16:creationId xmlns:a16="http://schemas.microsoft.com/office/drawing/2014/main" id="{6C226925-2B01-494F-9A56-7C16E1DD3466}"/>
                </a:ext>
              </a:extLst>
            </p:cNvPr>
            <p:cNvSpPr txBox="1"/>
            <p:nvPr/>
          </p:nvSpPr>
          <p:spPr>
            <a:xfrm>
              <a:off x="1981200" y="3773233"/>
              <a:ext cx="2128838" cy="1107996"/>
            </a:xfrm>
            <a:prstGeom prst="rect">
              <a:avLst/>
            </a:prstGeom>
            <a:noFill/>
          </p:spPr>
          <p:txBody>
            <a:bodyPr wrap="square" rtlCol="0">
              <a:spAutoFit/>
            </a:bodyPr>
            <a:lstStyle/>
            <a:p>
              <a:endParaRPr lang="en-US" sz="2600" dirty="0">
                <a:latin typeface="Century Gothic" panose="020B0502020202020204" pitchFamily="34" charset="0"/>
              </a:endParaRPr>
            </a:p>
            <a:p>
              <a:r>
                <a:rPr lang="en-US" sz="2000" dirty="0">
                  <a:latin typeface="Century Gothic" panose="020B0502020202020204" pitchFamily="34" charset="0"/>
                </a:rPr>
                <a:t>37</a:t>
              </a:r>
              <a:r>
                <a:rPr lang="en-US" sz="2000" baseline="30000" dirty="0">
                  <a:latin typeface="Century Gothic" panose="020B0502020202020204" pitchFamily="34" charset="0"/>
                </a:rPr>
                <a:t>o</a:t>
              </a:r>
              <a:r>
                <a:rPr lang="en-US" sz="2000" dirty="0">
                  <a:latin typeface="Century Gothic" panose="020B0502020202020204" pitchFamily="34" charset="0"/>
                </a:rPr>
                <a:t>C = healthy 	</a:t>
              </a:r>
            </a:p>
          </p:txBody>
        </p:sp>
        <p:pic>
          <p:nvPicPr>
            <p:cNvPr id="1026" name="Picture 2" descr="Image result for healthy happy person">
              <a:extLst>
                <a:ext uri="{FF2B5EF4-FFF2-40B4-BE49-F238E27FC236}">
                  <a16:creationId xmlns:a16="http://schemas.microsoft.com/office/drawing/2014/main" id="{5B741D17-FCE2-4BF2-9382-E2C727A223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109963"/>
              <a:ext cx="2281238" cy="292438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id="{4B4B32C7-AD3E-4130-BE66-5F9E9151711D}"/>
              </a:ext>
            </a:extLst>
          </p:cNvPr>
          <p:cNvGrpSpPr/>
          <p:nvPr/>
        </p:nvGrpSpPr>
        <p:grpSpPr>
          <a:xfrm>
            <a:off x="5448300" y="1109558"/>
            <a:ext cx="2507392" cy="3463894"/>
            <a:chOff x="5448300" y="1109558"/>
            <a:chExt cx="2507392" cy="3463894"/>
          </a:xfrm>
        </p:grpSpPr>
        <p:pic>
          <p:nvPicPr>
            <p:cNvPr id="1028" name="Picture 4" descr="Image result for sad sick person">
              <a:extLst>
                <a:ext uri="{FF2B5EF4-FFF2-40B4-BE49-F238E27FC236}">
                  <a16:creationId xmlns:a16="http://schemas.microsoft.com/office/drawing/2014/main" id="{49988341-056B-4519-B437-FEB6CCD4BA9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197"/>
            <a:stretch/>
          </p:blipFill>
          <p:spPr bwMode="auto">
            <a:xfrm>
              <a:off x="5448300" y="1109558"/>
              <a:ext cx="2281238" cy="292438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4BFA23A-D6A5-4B2F-A69C-2D90E3B658B0}"/>
                </a:ext>
              </a:extLst>
            </p:cNvPr>
            <p:cNvSpPr txBox="1"/>
            <p:nvPr/>
          </p:nvSpPr>
          <p:spPr>
            <a:xfrm>
              <a:off x="5867400" y="3773233"/>
              <a:ext cx="2088292" cy="800219"/>
            </a:xfrm>
            <a:prstGeom prst="rect">
              <a:avLst/>
            </a:prstGeom>
            <a:noFill/>
          </p:spPr>
          <p:txBody>
            <a:bodyPr wrap="square" rtlCol="0">
              <a:spAutoFit/>
            </a:bodyPr>
            <a:lstStyle/>
            <a:p>
              <a:endParaRPr lang="en-US" sz="2600" dirty="0">
                <a:latin typeface="Century Gothic" panose="020B0502020202020204" pitchFamily="34" charset="0"/>
              </a:endParaRPr>
            </a:p>
            <a:p>
              <a:r>
                <a:rPr lang="en-US" sz="2000" dirty="0">
                  <a:latin typeface="Century Gothic" panose="020B0502020202020204" pitchFamily="34" charset="0"/>
                </a:rPr>
                <a:t>39</a:t>
              </a:r>
              <a:r>
                <a:rPr lang="en-US" sz="2000" baseline="30000" dirty="0">
                  <a:latin typeface="Century Gothic" panose="020B0502020202020204" pitchFamily="34" charset="0"/>
                </a:rPr>
                <a:t>o</a:t>
              </a:r>
              <a:r>
                <a:rPr lang="en-US" sz="2000" dirty="0">
                  <a:latin typeface="Century Gothic" panose="020B0502020202020204" pitchFamily="34" charset="0"/>
                </a:rPr>
                <a:t>C = sick </a:t>
              </a:r>
            </a:p>
          </p:txBody>
        </p:sp>
      </p:grpSp>
    </p:spTree>
    <p:extLst>
      <p:ext uri="{BB962C8B-B14F-4D97-AF65-F5344CB8AC3E}">
        <p14:creationId xmlns:p14="http://schemas.microsoft.com/office/powerpoint/2010/main" val="1557391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CF2EA697-30C4-485B-A376-D07FEC8D1727}"/>
              </a:ext>
            </a:extLst>
          </p:cNvPr>
          <p:cNvSpPr txBox="1">
            <a:spLocks/>
          </p:cNvSpPr>
          <p:nvPr/>
        </p:nvSpPr>
        <p:spPr bwMode="auto">
          <a:xfrm>
            <a:off x="76200" y="8545"/>
            <a:ext cx="8991600" cy="12047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3000" b="0">
                <a:solidFill>
                  <a:schemeClr val="bg1"/>
                </a:solidFill>
                <a:latin typeface="Century Gothic"/>
                <a:ea typeface="+mj-ea"/>
                <a:cs typeface="Century Gothic"/>
              </a:defRPr>
            </a:lvl1pPr>
            <a:lvl2pPr algn="r" rtl="0" eaLnBrk="0" fontAlgn="base" hangingPunct="0">
              <a:spcBef>
                <a:spcPct val="0"/>
              </a:spcBef>
              <a:spcAft>
                <a:spcPct val="0"/>
              </a:spcAft>
              <a:defRPr sz="4400" b="1">
                <a:solidFill>
                  <a:srgbClr val="DE2723"/>
                </a:solidFill>
                <a:latin typeface="Arial" charset="0"/>
                <a:ea typeface="MS Pゴシック" pitchFamily="-92" charset="-128"/>
                <a:cs typeface="MS Pゴシック" charset="0"/>
              </a:defRPr>
            </a:lvl2pPr>
            <a:lvl3pPr algn="r" rtl="0" eaLnBrk="0" fontAlgn="base" hangingPunct="0">
              <a:spcBef>
                <a:spcPct val="0"/>
              </a:spcBef>
              <a:spcAft>
                <a:spcPct val="0"/>
              </a:spcAft>
              <a:defRPr sz="4400" b="1">
                <a:solidFill>
                  <a:srgbClr val="DE2723"/>
                </a:solidFill>
                <a:latin typeface="Arial" charset="0"/>
                <a:ea typeface="MS Pゴシック" pitchFamily="-92" charset="-128"/>
                <a:cs typeface="MS Pゴシック" charset="0"/>
              </a:defRPr>
            </a:lvl3pPr>
            <a:lvl4pPr algn="r" rtl="0" eaLnBrk="0" fontAlgn="base" hangingPunct="0">
              <a:spcBef>
                <a:spcPct val="0"/>
              </a:spcBef>
              <a:spcAft>
                <a:spcPct val="0"/>
              </a:spcAft>
              <a:defRPr sz="4400" b="1">
                <a:solidFill>
                  <a:srgbClr val="DE2723"/>
                </a:solidFill>
                <a:latin typeface="Arial" charset="0"/>
                <a:ea typeface="MS Pゴシック" pitchFamily="-92" charset="-128"/>
                <a:cs typeface="MS Pゴシック" charset="0"/>
              </a:defRPr>
            </a:lvl4pPr>
            <a:lvl5pPr algn="r" rtl="0" eaLnBrk="0" fontAlgn="base" hangingPunct="0">
              <a:spcBef>
                <a:spcPct val="0"/>
              </a:spcBef>
              <a:spcAft>
                <a:spcPct val="0"/>
              </a:spcAft>
              <a:defRPr sz="4400" b="1">
                <a:solidFill>
                  <a:srgbClr val="DE2723"/>
                </a:solidFill>
                <a:latin typeface="Arial" charset="0"/>
                <a:ea typeface="MS Pゴシック" pitchFamily="-92" charset="-128"/>
                <a:cs typeface="MS Pゴシック" charset="0"/>
              </a:defRPr>
            </a:lvl5pPr>
            <a:lvl6pPr marL="457200" algn="r" rtl="0" fontAlgn="base">
              <a:spcBef>
                <a:spcPct val="0"/>
              </a:spcBef>
              <a:spcAft>
                <a:spcPct val="0"/>
              </a:spcAft>
              <a:defRPr sz="4400" b="1">
                <a:solidFill>
                  <a:srgbClr val="DE2723"/>
                </a:solidFill>
                <a:latin typeface="Arial" charset="0"/>
                <a:ea typeface="MS Pゴシック" pitchFamily="-92" charset="-128"/>
              </a:defRPr>
            </a:lvl6pPr>
            <a:lvl7pPr marL="914400" algn="r" rtl="0" fontAlgn="base">
              <a:spcBef>
                <a:spcPct val="0"/>
              </a:spcBef>
              <a:spcAft>
                <a:spcPct val="0"/>
              </a:spcAft>
              <a:defRPr sz="4400" b="1">
                <a:solidFill>
                  <a:srgbClr val="DE2723"/>
                </a:solidFill>
                <a:latin typeface="Arial" charset="0"/>
                <a:ea typeface="MS Pゴシック" pitchFamily="-92" charset="-128"/>
              </a:defRPr>
            </a:lvl7pPr>
            <a:lvl8pPr marL="1371600" algn="r" rtl="0" fontAlgn="base">
              <a:spcBef>
                <a:spcPct val="0"/>
              </a:spcBef>
              <a:spcAft>
                <a:spcPct val="0"/>
              </a:spcAft>
              <a:defRPr sz="4400" b="1">
                <a:solidFill>
                  <a:srgbClr val="DE2723"/>
                </a:solidFill>
                <a:latin typeface="Arial" charset="0"/>
                <a:ea typeface="MS Pゴシック" pitchFamily="-92" charset="-128"/>
              </a:defRPr>
            </a:lvl8pPr>
            <a:lvl9pPr marL="1828800" algn="r" rtl="0" fontAlgn="base">
              <a:spcBef>
                <a:spcPct val="0"/>
              </a:spcBef>
              <a:spcAft>
                <a:spcPct val="0"/>
              </a:spcAft>
              <a:defRPr sz="4400" b="1">
                <a:solidFill>
                  <a:srgbClr val="DE2723"/>
                </a:solidFill>
                <a:latin typeface="Arial" charset="0"/>
                <a:ea typeface="MS Pゴシック" pitchFamily="-92" charset="-128"/>
              </a:defRPr>
            </a:lvl9pPr>
          </a:lstStyle>
          <a:p>
            <a:r>
              <a:rPr lang="en-CA" sz="3200" b="1" kern="0" dirty="0">
                <a:latin typeface="Century Gothic" panose="020B0502020202020204" pitchFamily="34" charset="0"/>
              </a:rPr>
              <a:t>Effects of climate change</a:t>
            </a:r>
          </a:p>
        </p:txBody>
      </p:sp>
      <p:grpSp>
        <p:nvGrpSpPr>
          <p:cNvPr id="2" name="Group 1">
            <a:extLst>
              <a:ext uri="{FF2B5EF4-FFF2-40B4-BE49-F238E27FC236}">
                <a16:creationId xmlns:a16="http://schemas.microsoft.com/office/drawing/2014/main" id="{68F04685-A3D3-4BA1-ADFD-46CDA3FE611D}"/>
              </a:ext>
            </a:extLst>
          </p:cNvPr>
          <p:cNvGrpSpPr/>
          <p:nvPr/>
        </p:nvGrpSpPr>
        <p:grpSpPr>
          <a:xfrm>
            <a:off x="881975" y="1162230"/>
            <a:ext cx="7086600" cy="3771720"/>
            <a:chOff x="881975" y="1162230"/>
            <a:chExt cx="7086600" cy="3771720"/>
          </a:xfrm>
        </p:grpSpPr>
        <p:sp>
          <p:nvSpPr>
            <p:cNvPr id="5" name="TextBox 4">
              <a:extLst>
                <a:ext uri="{FF2B5EF4-FFF2-40B4-BE49-F238E27FC236}">
                  <a16:creationId xmlns:a16="http://schemas.microsoft.com/office/drawing/2014/main" id="{6C226925-2B01-494F-9A56-7C16E1DD3466}"/>
                </a:ext>
              </a:extLst>
            </p:cNvPr>
            <p:cNvSpPr txBox="1"/>
            <p:nvPr/>
          </p:nvSpPr>
          <p:spPr>
            <a:xfrm>
              <a:off x="881975" y="1162230"/>
              <a:ext cx="7086600" cy="461665"/>
            </a:xfrm>
            <a:prstGeom prst="rect">
              <a:avLst/>
            </a:prstGeom>
            <a:noFill/>
          </p:spPr>
          <p:txBody>
            <a:bodyPr wrap="square" rtlCol="0">
              <a:spAutoFit/>
            </a:bodyPr>
            <a:lstStyle/>
            <a:p>
              <a:r>
                <a:rPr lang="en-US" sz="2400" dirty="0">
                  <a:latin typeface="Century Gothic" panose="020B0502020202020204" pitchFamily="34" charset="0"/>
                </a:rPr>
                <a:t>More intense wildfires</a:t>
              </a:r>
              <a:endParaRPr lang="en-US" sz="2400" i="1" dirty="0">
                <a:latin typeface="Century Gothic" panose="020B0502020202020204" pitchFamily="34" charset="0"/>
              </a:endParaRPr>
            </a:p>
          </p:txBody>
        </p:sp>
        <p:pic>
          <p:nvPicPr>
            <p:cNvPr id="2050" name="Picture 2" descr="Image: Whittier wildfire near Santa Ynez, California">
              <a:extLst>
                <a:ext uri="{FF2B5EF4-FFF2-40B4-BE49-F238E27FC236}">
                  <a16:creationId xmlns:a16="http://schemas.microsoft.com/office/drawing/2014/main" id="{29866254-F1F4-4C12-A31F-5095DFD0A5D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142" r="629"/>
            <a:stretch/>
          </p:blipFill>
          <p:spPr bwMode="auto">
            <a:xfrm>
              <a:off x="990600" y="1623895"/>
              <a:ext cx="6557744" cy="331005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405304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0C92FE3-51C0-4075-B360-0E78A8987B2B}"/>
              </a:ext>
            </a:extLst>
          </p:cNvPr>
          <p:cNvGrpSpPr/>
          <p:nvPr/>
        </p:nvGrpSpPr>
        <p:grpSpPr>
          <a:xfrm>
            <a:off x="1112195" y="1162230"/>
            <a:ext cx="7162800" cy="3732017"/>
            <a:chOff x="1112195" y="1162230"/>
            <a:chExt cx="7162800" cy="3732017"/>
          </a:xfrm>
        </p:grpSpPr>
        <p:sp>
          <p:nvSpPr>
            <p:cNvPr id="5" name="TextBox 4">
              <a:extLst>
                <a:ext uri="{FF2B5EF4-FFF2-40B4-BE49-F238E27FC236}">
                  <a16:creationId xmlns:a16="http://schemas.microsoft.com/office/drawing/2014/main" id="{6C226925-2B01-494F-9A56-7C16E1DD3466}"/>
                </a:ext>
              </a:extLst>
            </p:cNvPr>
            <p:cNvSpPr txBox="1"/>
            <p:nvPr/>
          </p:nvSpPr>
          <p:spPr>
            <a:xfrm>
              <a:off x="1112195" y="1162230"/>
              <a:ext cx="7162800" cy="461665"/>
            </a:xfrm>
            <a:prstGeom prst="rect">
              <a:avLst/>
            </a:prstGeom>
            <a:noFill/>
          </p:spPr>
          <p:txBody>
            <a:bodyPr wrap="square" rtlCol="0">
              <a:spAutoFit/>
            </a:bodyPr>
            <a:lstStyle/>
            <a:p>
              <a:r>
                <a:rPr lang="en-US" sz="2400" dirty="0">
                  <a:latin typeface="Century Gothic" panose="020B0502020202020204" pitchFamily="34" charset="0"/>
                </a:rPr>
                <a:t>Thawing permafrost</a:t>
              </a:r>
              <a:endParaRPr lang="en-US" sz="2400" i="1" dirty="0">
                <a:latin typeface="Century Gothic" panose="020B0502020202020204" pitchFamily="34" charset="0"/>
              </a:endParaRPr>
            </a:p>
          </p:txBody>
        </p:sp>
        <p:pic>
          <p:nvPicPr>
            <p:cNvPr id="7" name="Picture 6">
              <a:extLst>
                <a:ext uri="{FF2B5EF4-FFF2-40B4-BE49-F238E27FC236}">
                  <a16:creationId xmlns:a16="http://schemas.microsoft.com/office/drawing/2014/main" id="{423FCCA8-B4A9-4DBC-A1DF-8DA41F38EF49}"/>
                </a:ext>
              </a:extLst>
            </p:cNvPr>
            <p:cNvPicPr>
              <a:picLocks noChangeAspect="1"/>
            </p:cNvPicPr>
            <p:nvPr/>
          </p:nvPicPr>
          <p:blipFill rotWithShape="1">
            <a:blip r:embed="rId3"/>
            <a:srcRect t="15043" b="7623"/>
            <a:stretch/>
          </p:blipFill>
          <p:spPr>
            <a:xfrm>
              <a:off x="1219200" y="1566607"/>
              <a:ext cx="5943600" cy="3327640"/>
            </a:xfrm>
            <a:prstGeom prst="rect">
              <a:avLst/>
            </a:prstGeom>
          </p:spPr>
        </p:pic>
      </p:grpSp>
      <p:sp>
        <p:nvSpPr>
          <p:cNvPr id="6" name="Title 2">
            <a:extLst>
              <a:ext uri="{FF2B5EF4-FFF2-40B4-BE49-F238E27FC236}">
                <a16:creationId xmlns:a16="http://schemas.microsoft.com/office/drawing/2014/main" id="{B7FD5006-0F41-4F39-B5AF-C26F78FCAC50}"/>
              </a:ext>
            </a:extLst>
          </p:cNvPr>
          <p:cNvSpPr txBox="1">
            <a:spLocks/>
          </p:cNvSpPr>
          <p:nvPr/>
        </p:nvSpPr>
        <p:spPr bwMode="auto">
          <a:xfrm>
            <a:off x="76200" y="8545"/>
            <a:ext cx="8991600" cy="12047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3000" b="0">
                <a:solidFill>
                  <a:schemeClr val="bg1"/>
                </a:solidFill>
                <a:latin typeface="Century Gothic"/>
                <a:ea typeface="+mj-ea"/>
                <a:cs typeface="Century Gothic"/>
              </a:defRPr>
            </a:lvl1pPr>
            <a:lvl2pPr algn="r" rtl="0" eaLnBrk="0" fontAlgn="base" hangingPunct="0">
              <a:spcBef>
                <a:spcPct val="0"/>
              </a:spcBef>
              <a:spcAft>
                <a:spcPct val="0"/>
              </a:spcAft>
              <a:defRPr sz="4400" b="1">
                <a:solidFill>
                  <a:srgbClr val="DE2723"/>
                </a:solidFill>
                <a:latin typeface="Arial" charset="0"/>
                <a:ea typeface="MS Pゴシック" pitchFamily="-92" charset="-128"/>
                <a:cs typeface="MS Pゴシック" charset="0"/>
              </a:defRPr>
            </a:lvl2pPr>
            <a:lvl3pPr algn="r" rtl="0" eaLnBrk="0" fontAlgn="base" hangingPunct="0">
              <a:spcBef>
                <a:spcPct val="0"/>
              </a:spcBef>
              <a:spcAft>
                <a:spcPct val="0"/>
              </a:spcAft>
              <a:defRPr sz="4400" b="1">
                <a:solidFill>
                  <a:srgbClr val="DE2723"/>
                </a:solidFill>
                <a:latin typeface="Arial" charset="0"/>
                <a:ea typeface="MS Pゴシック" pitchFamily="-92" charset="-128"/>
                <a:cs typeface="MS Pゴシック" charset="0"/>
              </a:defRPr>
            </a:lvl3pPr>
            <a:lvl4pPr algn="r" rtl="0" eaLnBrk="0" fontAlgn="base" hangingPunct="0">
              <a:spcBef>
                <a:spcPct val="0"/>
              </a:spcBef>
              <a:spcAft>
                <a:spcPct val="0"/>
              </a:spcAft>
              <a:defRPr sz="4400" b="1">
                <a:solidFill>
                  <a:srgbClr val="DE2723"/>
                </a:solidFill>
                <a:latin typeface="Arial" charset="0"/>
                <a:ea typeface="MS Pゴシック" pitchFamily="-92" charset="-128"/>
                <a:cs typeface="MS Pゴシック" charset="0"/>
              </a:defRPr>
            </a:lvl4pPr>
            <a:lvl5pPr algn="r" rtl="0" eaLnBrk="0" fontAlgn="base" hangingPunct="0">
              <a:spcBef>
                <a:spcPct val="0"/>
              </a:spcBef>
              <a:spcAft>
                <a:spcPct val="0"/>
              </a:spcAft>
              <a:defRPr sz="4400" b="1">
                <a:solidFill>
                  <a:srgbClr val="DE2723"/>
                </a:solidFill>
                <a:latin typeface="Arial" charset="0"/>
                <a:ea typeface="MS Pゴシック" pitchFamily="-92" charset="-128"/>
                <a:cs typeface="MS Pゴシック" charset="0"/>
              </a:defRPr>
            </a:lvl5pPr>
            <a:lvl6pPr marL="457200" algn="r" rtl="0" fontAlgn="base">
              <a:spcBef>
                <a:spcPct val="0"/>
              </a:spcBef>
              <a:spcAft>
                <a:spcPct val="0"/>
              </a:spcAft>
              <a:defRPr sz="4400" b="1">
                <a:solidFill>
                  <a:srgbClr val="DE2723"/>
                </a:solidFill>
                <a:latin typeface="Arial" charset="0"/>
                <a:ea typeface="MS Pゴシック" pitchFamily="-92" charset="-128"/>
              </a:defRPr>
            </a:lvl6pPr>
            <a:lvl7pPr marL="914400" algn="r" rtl="0" fontAlgn="base">
              <a:spcBef>
                <a:spcPct val="0"/>
              </a:spcBef>
              <a:spcAft>
                <a:spcPct val="0"/>
              </a:spcAft>
              <a:defRPr sz="4400" b="1">
                <a:solidFill>
                  <a:srgbClr val="DE2723"/>
                </a:solidFill>
                <a:latin typeface="Arial" charset="0"/>
                <a:ea typeface="MS Pゴシック" pitchFamily="-92" charset="-128"/>
              </a:defRPr>
            </a:lvl7pPr>
            <a:lvl8pPr marL="1371600" algn="r" rtl="0" fontAlgn="base">
              <a:spcBef>
                <a:spcPct val="0"/>
              </a:spcBef>
              <a:spcAft>
                <a:spcPct val="0"/>
              </a:spcAft>
              <a:defRPr sz="4400" b="1">
                <a:solidFill>
                  <a:srgbClr val="DE2723"/>
                </a:solidFill>
                <a:latin typeface="Arial" charset="0"/>
                <a:ea typeface="MS Pゴシック" pitchFamily="-92" charset="-128"/>
              </a:defRPr>
            </a:lvl8pPr>
            <a:lvl9pPr marL="1828800" algn="r" rtl="0" fontAlgn="base">
              <a:spcBef>
                <a:spcPct val="0"/>
              </a:spcBef>
              <a:spcAft>
                <a:spcPct val="0"/>
              </a:spcAft>
              <a:defRPr sz="4400" b="1">
                <a:solidFill>
                  <a:srgbClr val="DE2723"/>
                </a:solidFill>
                <a:latin typeface="Arial" charset="0"/>
                <a:ea typeface="MS Pゴシック" pitchFamily="-92" charset="-128"/>
              </a:defRPr>
            </a:lvl9pPr>
          </a:lstStyle>
          <a:p>
            <a:r>
              <a:rPr lang="en-CA" sz="3200" b="1" kern="0" dirty="0">
                <a:latin typeface="Century Gothic" panose="020B0502020202020204" pitchFamily="34" charset="0"/>
              </a:rPr>
              <a:t>Effects of climate change</a:t>
            </a:r>
          </a:p>
        </p:txBody>
      </p:sp>
    </p:spTree>
    <p:extLst>
      <p:ext uri="{BB962C8B-B14F-4D97-AF65-F5344CB8AC3E}">
        <p14:creationId xmlns:p14="http://schemas.microsoft.com/office/powerpoint/2010/main" val="1661574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C226925-2B01-494F-9A56-7C16E1DD3466}"/>
              </a:ext>
            </a:extLst>
          </p:cNvPr>
          <p:cNvSpPr txBox="1"/>
          <p:nvPr/>
        </p:nvSpPr>
        <p:spPr>
          <a:xfrm>
            <a:off x="1112195" y="1162230"/>
            <a:ext cx="7162800" cy="461665"/>
          </a:xfrm>
          <a:prstGeom prst="rect">
            <a:avLst/>
          </a:prstGeom>
          <a:noFill/>
        </p:spPr>
        <p:txBody>
          <a:bodyPr wrap="square" rtlCol="0">
            <a:spAutoFit/>
          </a:bodyPr>
          <a:lstStyle/>
          <a:p>
            <a:r>
              <a:rPr lang="en-US" sz="2400" dirty="0">
                <a:latin typeface="Century Gothic" panose="020B0502020202020204" pitchFamily="34" charset="0"/>
              </a:rPr>
              <a:t>Spreading diseases</a:t>
            </a:r>
            <a:endParaRPr lang="en-US" sz="2400" i="1" dirty="0">
              <a:latin typeface="Century Gothic" panose="020B0502020202020204" pitchFamily="34" charset="0"/>
            </a:endParaRPr>
          </a:p>
        </p:txBody>
      </p:sp>
      <p:sp>
        <p:nvSpPr>
          <p:cNvPr id="6" name="Title 2">
            <a:extLst>
              <a:ext uri="{FF2B5EF4-FFF2-40B4-BE49-F238E27FC236}">
                <a16:creationId xmlns:a16="http://schemas.microsoft.com/office/drawing/2014/main" id="{B7FD5006-0F41-4F39-B5AF-C26F78FCAC50}"/>
              </a:ext>
            </a:extLst>
          </p:cNvPr>
          <p:cNvSpPr txBox="1">
            <a:spLocks/>
          </p:cNvSpPr>
          <p:nvPr/>
        </p:nvSpPr>
        <p:spPr bwMode="auto">
          <a:xfrm>
            <a:off x="76200" y="8545"/>
            <a:ext cx="8991600" cy="12047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3000" b="0">
                <a:solidFill>
                  <a:schemeClr val="bg1"/>
                </a:solidFill>
                <a:latin typeface="Century Gothic"/>
                <a:ea typeface="+mj-ea"/>
                <a:cs typeface="Century Gothic"/>
              </a:defRPr>
            </a:lvl1pPr>
            <a:lvl2pPr algn="r" rtl="0" eaLnBrk="0" fontAlgn="base" hangingPunct="0">
              <a:spcBef>
                <a:spcPct val="0"/>
              </a:spcBef>
              <a:spcAft>
                <a:spcPct val="0"/>
              </a:spcAft>
              <a:defRPr sz="4400" b="1">
                <a:solidFill>
                  <a:srgbClr val="DE2723"/>
                </a:solidFill>
                <a:latin typeface="Arial" charset="0"/>
                <a:ea typeface="MS Pゴシック" pitchFamily="-92" charset="-128"/>
                <a:cs typeface="MS Pゴシック" charset="0"/>
              </a:defRPr>
            </a:lvl2pPr>
            <a:lvl3pPr algn="r" rtl="0" eaLnBrk="0" fontAlgn="base" hangingPunct="0">
              <a:spcBef>
                <a:spcPct val="0"/>
              </a:spcBef>
              <a:spcAft>
                <a:spcPct val="0"/>
              </a:spcAft>
              <a:defRPr sz="4400" b="1">
                <a:solidFill>
                  <a:srgbClr val="DE2723"/>
                </a:solidFill>
                <a:latin typeface="Arial" charset="0"/>
                <a:ea typeface="MS Pゴシック" pitchFamily="-92" charset="-128"/>
                <a:cs typeface="MS Pゴシック" charset="0"/>
              </a:defRPr>
            </a:lvl3pPr>
            <a:lvl4pPr algn="r" rtl="0" eaLnBrk="0" fontAlgn="base" hangingPunct="0">
              <a:spcBef>
                <a:spcPct val="0"/>
              </a:spcBef>
              <a:spcAft>
                <a:spcPct val="0"/>
              </a:spcAft>
              <a:defRPr sz="4400" b="1">
                <a:solidFill>
                  <a:srgbClr val="DE2723"/>
                </a:solidFill>
                <a:latin typeface="Arial" charset="0"/>
                <a:ea typeface="MS Pゴシック" pitchFamily="-92" charset="-128"/>
                <a:cs typeface="MS Pゴシック" charset="0"/>
              </a:defRPr>
            </a:lvl4pPr>
            <a:lvl5pPr algn="r" rtl="0" eaLnBrk="0" fontAlgn="base" hangingPunct="0">
              <a:spcBef>
                <a:spcPct val="0"/>
              </a:spcBef>
              <a:spcAft>
                <a:spcPct val="0"/>
              </a:spcAft>
              <a:defRPr sz="4400" b="1">
                <a:solidFill>
                  <a:srgbClr val="DE2723"/>
                </a:solidFill>
                <a:latin typeface="Arial" charset="0"/>
                <a:ea typeface="MS Pゴシック" pitchFamily="-92" charset="-128"/>
                <a:cs typeface="MS Pゴシック" charset="0"/>
              </a:defRPr>
            </a:lvl5pPr>
            <a:lvl6pPr marL="457200" algn="r" rtl="0" fontAlgn="base">
              <a:spcBef>
                <a:spcPct val="0"/>
              </a:spcBef>
              <a:spcAft>
                <a:spcPct val="0"/>
              </a:spcAft>
              <a:defRPr sz="4400" b="1">
                <a:solidFill>
                  <a:srgbClr val="DE2723"/>
                </a:solidFill>
                <a:latin typeface="Arial" charset="0"/>
                <a:ea typeface="MS Pゴシック" pitchFamily="-92" charset="-128"/>
              </a:defRPr>
            </a:lvl6pPr>
            <a:lvl7pPr marL="914400" algn="r" rtl="0" fontAlgn="base">
              <a:spcBef>
                <a:spcPct val="0"/>
              </a:spcBef>
              <a:spcAft>
                <a:spcPct val="0"/>
              </a:spcAft>
              <a:defRPr sz="4400" b="1">
                <a:solidFill>
                  <a:srgbClr val="DE2723"/>
                </a:solidFill>
                <a:latin typeface="Arial" charset="0"/>
                <a:ea typeface="MS Pゴシック" pitchFamily="-92" charset="-128"/>
              </a:defRPr>
            </a:lvl7pPr>
            <a:lvl8pPr marL="1371600" algn="r" rtl="0" fontAlgn="base">
              <a:spcBef>
                <a:spcPct val="0"/>
              </a:spcBef>
              <a:spcAft>
                <a:spcPct val="0"/>
              </a:spcAft>
              <a:defRPr sz="4400" b="1">
                <a:solidFill>
                  <a:srgbClr val="DE2723"/>
                </a:solidFill>
                <a:latin typeface="Arial" charset="0"/>
                <a:ea typeface="MS Pゴシック" pitchFamily="-92" charset="-128"/>
              </a:defRPr>
            </a:lvl8pPr>
            <a:lvl9pPr marL="1828800" algn="r" rtl="0" fontAlgn="base">
              <a:spcBef>
                <a:spcPct val="0"/>
              </a:spcBef>
              <a:spcAft>
                <a:spcPct val="0"/>
              </a:spcAft>
              <a:defRPr sz="4400" b="1">
                <a:solidFill>
                  <a:srgbClr val="DE2723"/>
                </a:solidFill>
                <a:latin typeface="Arial" charset="0"/>
                <a:ea typeface="MS Pゴシック" pitchFamily="-92" charset="-128"/>
              </a:defRPr>
            </a:lvl9pPr>
          </a:lstStyle>
          <a:p>
            <a:r>
              <a:rPr lang="en-CA" sz="3200" b="1" kern="0" dirty="0">
                <a:latin typeface="Century Gothic" panose="020B0502020202020204" pitchFamily="34" charset="0"/>
              </a:rPr>
              <a:t>Effects of climate change</a:t>
            </a:r>
          </a:p>
        </p:txBody>
      </p:sp>
      <p:pic>
        <p:nvPicPr>
          <p:cNvPr id="2050" name="Picture 2" descr="https://www.canada.ca/content/canadasite/en/public-health/services/diseases/lyme-disease/_jcr_content/par/adaptiveimage/image.img.png/1496062111363.png">
            <a:extLst>
              <a:ext uri="{FF2B5EF4-FFF2-40B4-BE49-F238E27FC236}">
                <a16:creationId xmlns:a16="http://schemas.microsoft.com/office/drawing/2014/main" id="{71197C6F-6E1D-42D0-B054-C3B9566B72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1809750"/>
            <a:ext cx="5788416" cy="222631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www.canada.ca/content/canadasite/en/public-health/services/diseases/west-nile-virus/_jcr_content/par/adaptiveimage/image.img.png/1473954793135.png">
            <a:extLst>
              <a:ext uri="{FF2B5EF4-FFF2-40B4-BE49-F238E27FC236}">
                <a16:creationId xmlns:a16="http://schemas.microsoft.com/office/drawing/2014/main" id="{CD97ABA7-0009-45F3-89F1-3836AC4E423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0483"/>
          <a:stretch/>
        </p:blipFill>
        <p:spPr bwMode="auto">
          <a:xfrm>
            <a:off x="-609600" y="1809750"/>
            <a:ext cx="5181600" cy="2226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0640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506931B9-4B96-4698-9CEB-BC8C8CAEF953}"/>
              </a:ext>
            </a:extLst>
          </p:cNvPr>
          <p:cNvSpPr txBox="1">
            <a:spLocks/>
          </p:cNvSpPr>
          <p:nvPr/>
        </p:nvSpPr>
        <p:spPr bwMode="auto">
          <a:xfrm>
            <a:off x="82826" y="2993"/>
            <a:ext cx="8991600" cy="12047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3000" b="0">
                <a:solidFill>
                  <a:schemeClr val="bg1"/>
                </a:solidFill>
                <a:latin typeface="Century Gothic"/>
                <a:ea typeface="+mj-ea"/>
                <a:cs typeface="Century Gothic"/>
              </a:defRPr>
            </a:lvl1pPr>
            <a:lvl2pPr algn="r" rtl="0" eaLnBrk="0" fontAlgn="base" hangingPunct="0">
              <a:spcBef>
                <a:spcPct val="0"/>
              </a:spcBef>
              <a:spcAft>
                <a:spcPct val="0"/>
              </a:spcAft>
              <a:defRPr sz="4400" b="1">
                <a:solidFill>
                  <a:srgbClr val="DE2723"/>
                </a:solidFill>
                <a:latin typeface="Arial" charset="0"/>
                <a:ea typeface="MS Pゴシック" pitchFamily="-92" charset="-128"/>
                <a:cs typeface="MS Pゴシック" charset="0"/>
              </a:defRPr>
            </a:lvl2pPr>
            <a:lvl3pPr algn="r" rtl="0" eaLnBrk="0" fontAlgn="base" hangingPunct="0">
              <a:spcBef>
                <a:spcPct val="0"/>
              </a:spcBef>
              <a:spcAft>
                <a:spcPct val="0"/>
              </a:spcAft>
              <a:defRPr sz="4400" b="1">
                <a:solidFill>
                  <a:srgbClr val="DE2723"/>
                </a:solidFill>
                <a:latin typeface="Arial" charset="0"/>
                <a:ea typeface="MS Pゴシック" pitchFamily="-92" charset="-128"/>
                <a:cs typeface="MS Pゴシック" charset="0"/>
              </a:defRPr>
            </a:lvl3pPr>
            <a:lvl4pPr algn="r" rtl="0" eaLnBrk="0" fontAlgn="base" hangingPunct="0">
              <a:spcBef>
                <a:spcPct val="0"/>
              </a:spcBef>
              <a:spcAft>
                <a:spcPct val="0"/>
              </a:spcAft>
              <a:defRPr sz="4400" b="1">
                <a:solidFill>
                  <a:srgbClr val="DE2723"/>
                </a:solidFill>
                <a:latin typeface="Arial" charset="0"/>
                <a:ea typeface="MS Pゴシック" pitchFamily="-92" charset="-128"/>
                <a:cs typeface="MS Pゴシック" charset="0"/>
              </a:defRPr>
            </a:lvl4pPr>
            <a:lvl5pPr algn="r" rtl="0" eaLnBrk="0" fontAlgn="base" hangingPunct="0">
              <a:spcBef>
                <a:spcPct val="0"/>
              </a:spcBef>
              <a:spcAft>
                <a:spcPct val="0"/>
              </a:spcAft>
              <a:defRPr sz="4400" b="1">
                <a:solidFill>
                  <a:srgbClr val="DE2723"/>
                </a:solidFill>
                <a:latin typeface="Arial" charset="0"/>
                <a:ea typeface="MS Pゴシック" pitchFamily="-92" charset="-128"/>
                <a:cs typeface="MS Pゴシック" charset="0"/>
              </a:defRPr>
            </a:lvl5pPr>
            <a:lvl6pPr marL="457200" algn="r" rtl="0" fontAlgn="base">
              <a:spcBef>
                <a:spcPct val="0"/>
              </a:spcBef>
              <a:spcAft>
                <a:spcPct val="0"/>
              </a:spcAft>
              <a:defRPr sz="4400" b="1">
                <a:solidFill>
                  <a:srgbClr val="DE2723"/>
                </a:solidFill>
                <a:latin typeface="Arial" charset="0"/>
                <a:ea typeface="MS Pゴシック" pitchFamily="-92" charset="-128"/>
              </a:defRPr>
            </a:lvl6pPr>
            <a:lvl7pPr marL="914400" algn="r" rtl="0" fontAlgn="base">
              <a:spcBef>
                <a:spcPct val="0"/>
              </a:spcBef>
              <a:spcAft>
                <a:spcPct val="0"/>
              </a:spcAft>
              <a:defRPr sz="4400" b="1">
                <a:solidFill>
                  <a:srgbClr val="DE2723"/>
                </a:solidFill>
                <a:latin typeface="Arial" charset="0"/>
                <a:ea typeface="MS Pゴシック" pitchFamily="-92" charset="-128"/>
              </a:defRPr>
            </a:lvl7pPr>
            <a:lvl8pPr marL="1371600" algn="r" rtl="0" fontAlgn="base">
              <a:spcBef>
                <a:spcPct val="0"/>
              </a:spcBef>
              <a:spcAft>
                <a:spcPct val="0"/>
              </a:spcAft>
              <a:defRPr sz="4400" b="1">
                <a:solidFill>
                  <a:srgbClr val="DE2723"/>
                </a:solidFill>
                <a:latin typeface="Arial" charset="0"/>
                <a:ea typeface="MS Pゴシック" pitchFamily="-92" charset="-128"/>
              </a:defRPr>
            </a:lvl8pPr>
            <a:lvl9pPr marL="1828800" algn="r" rtl="0" fontAlgn="base">
              <a:spcBef>
                <a:spcPct val="0"/>
              </a:spcBef>
              <a:spcAft>
                <a:spcPct val="0"/>
              </a:spcAft>
              <a:defRPr sz="4400" b="1">
                <a:solidFill>
                  <a:srgbClr val="DE2723"/>
                </a:solidFill>
                <a:latin typeface="Arial" charset="0"/>
                <a:ea typeface="MS Pゴシック" pitchFamily="-92" charset="-128"/>
              </a:defRPr>
            </a:lvl9pPr>
          </a:lstStyle>
          <a:p>
            <a:r>
              <a:rPr lang="en-CA" sz="3600" b="1" kern="0" dirty="0">
                <a:latin typeface="Century Gothic" panose="020B0502020202020204" pitchFamily="34" charset="0"/>
              </a:rPr>
              <a:t>Climate Change</a:t>
            </a:r>
          </a:p>
        </p:txBody>
      </p:sp>
      <p:sp>
        <p:nvSpPr>
          <p:cNvPr id="5" name="TextBox 4">
            <a:extLst>
              <a:ext uri="{FF2B5EF4-FFF2-40B4-BE49-F238E27FC236}">
                <a16:creationId xmlns:a16="http://schemas.microsoft.com/office/drawing/2014/main" id="{FE550470-8576-4870-A135-AC2CEA2B1C32}"/>
              </a:ext>
            </a:extLst>
          </p:cNvPr>
          <p:cNvSpPr txBox="1"/>
          <p:nvPr/>
        </p:nvSpPr>
        <p:spPr>
          <a:xfrm>
            <a:off x="762000" y="1097879"/>
            <a:ext cx="2590800" cy="584775"/>
          </a:xfrm>
          <a:prstGeom prst="rect">
            <a:avLst/>
          </a:prstGeom>
          <a:noFill/>
        </p:spPr>
        <p:txBody>
          <a:bodyPr wrap="square" rtlCol="0">
            <a:spAutoFit/>
          </a:bodyPr>
          <a:lstStyle/>
          <a:p>
            <a:r>
              <a:rPr lang="en-US" sz="3200" i="1" dirty="0">
                <a:latin typeface="Century Gothic" panose="020B0502020202020204" pitchFamily="34" charset="0"/>
              </a:rPr>
              <a:t>It’s real…</a:t>
            </a:r>
          </a:p>
        </p:txBody>
      </p:sp>
      <p:sp>
        <p:nvSpPr>
          <p:cNvPr id="6" name="TextBox 5">
            <a:extLst>
              <a:ext uri="{FF2B5EF4-FFF2-40B4-BE49-F238E27FC236}">
                <a16:creationId xmlns:a16="http://schemas.microsoft.com/office/drawing/2014/main" id="{FCDB7F30-D02E-4E32-BE0C-FFC4E6DA7BED}"/>
              </a:ext>
            </a:extLst>
          </p:cNvPr>
          <p:cNvSpPr txBox="1"/>
          <p:nvPr/>
        </p:nvSpPr>
        <p:spPr>
          <a:xfrm>
            <a:off x="3283226" y="1682654"/>
            <a:ext cx="2590800" cy="584775"/>
          </a:xfrm>
          <a:prstGeom prst="rect">
            <a:avLst/>
          </a:prstGeom>
          <a:noFill/>
        </p:spPr>
        <p:txBody>
          <a:bodyPr wrap="square" rtlCol="0">
            <a:spAutoFit/>
          </a:bodyPr>
          <a:lstStyle/>
          <a:p>
            <a:r>
              <a:rPr lang="en-US" sz="3200" i="1" dirty="0">
                <a:latin typeface="Century Gothic" panose="020B0502020202020204" pitchFamily="34" charset="0"/>
              </a:rPr>
              <a:t>It’s us…</a:t>
            </a:r>
          </a:p>
        </p:txBody>
      </p:sp>
      <p:sp>
        <p:nvSpPr>
          <p:cNvPr id="7" name="TextBox 6">
            <a:extLst>
              <a:ext uri="{FF2B5EF4-FFF2-40B4-BE49-F238E27FC236}">
                <a16:creationId xmlns:a16="http://schemas.microsoft.com/office/drawing/2014/main" id="{9E9CC341-5392-47E9-B2AD-9342D7084913}"/>
              </a:ext>
            </a:extLst>
          </p:cNvPr>
          <p:cNvSpPr txBox="1"/>
          <p:nvPr/>
        </p:nvSpPr>
        <p:spPr>
          <a:xfrm>
            <a:off x="5334000" y="2267429"/>
            <a:ext cx="2895600" cy="584775"/>
          </a:xfrm>
          <a:prstGeom prst="rect">
            <a:avLst/>
          </a:prstGeom>
          <a:noFill/>
        </p:spPr>
        <p:txBody>
          <a:bodyPr wrap="square" rtlCol="0">
            <a:spAutoFit/>
          </a:bodyPr>
          <a:lstStyle/>
          <a:p>
            <a:r>
              <a:rPr lang="en-US" sz="3200" i="1" dirty="0">
                <a:latin typeface="Century Gothic" panose="020B0502020202020204" pitchFamily="34" charset="0"/>
              </a:rPr>
              <a:t>It’s serious…</a:t>
            </a:r>
          </a:p>
        </p:txBody>
      </p:sp>
      <p:sp>
        <p:nvSpPr>
          <p:cNvPr id="8" name="TextBox 7">
            <a:extLst>
              <a:ext uri="{FF2B5EF4-FFF2-40B4-BE49-F238E27FC236}">
                <a16:creationId xmlns:a16="http://schemas.microsoft.com/office/drawing/2014/main" id="{A3D8FEF3-CF51-4421-9900-668046ADCA65}"/>
              </a:ext>
            </a:extLst>
          </p:cNvPr>
          <p:cNvSpPr txBox="1"/>
          <p:nvPr/>
        </p:nvSpPr>
        <p:spPr>
          <a:xfrm>
            <a:off x="762000" y="3021480"/>
            <a:ext cx="7162800" cy="1077218"/>
          </a:xfrm>
          <a:prstGeom prst="rect">
            <a:avLst/>
          </a:prstGeom>
          <a:noFill/>
        </p:spPr>
        <p:txBody>
          <a:bodyPr wrap="square" rtlCol="0">
            <a:spAutoFit/>
          </a:bodyPr>
          <a:lstStyle/>
          <a:p>
            <a:r>
              <a:rPr lang="en-US" sz="3200" i="1" dirty="0">
                <a:latin typeface="Century Gothic" panose="020B0502020202020204" pitchFamily="34" charset="0"/>
              </a:rPr>
              <a:t>And the window of time to prevent dangerous impacts is closing fast.  </a:t>
            </a:r>
          </a:p>
        </p:txBody>
      </p:sp>
      <p:sp>
        <p:nvSpPr>
          <p:cNvPr id="3" name="Rectangle 2">
            <a:extLst>
              <a:ext uri="{FF2B5EF4-FFF2-40B4-BE49-F238E27FC236}">
                <a16:creationId xmlns:a16="http://schemas.microsoft.com/office/drawing/2014/main" id="{CA16CD00-5402-4C44-9722-202D81DC6931}"/>
              </a:ext>
            </a:extLst>
          </p:cNvPr>
          <p:cNvSpPr/>
          <p:nvPr/>
        </p:nvSpPr>
        <p:spPr>
          <a:xfrm>
            <a:off x="4009739" y="4191030"/>
            <a:ext cx="5544121" cy="400110"/>
          </a:xfrm>
          <a:prstGeom prst="rect">
            <a:avLst/>
          </a:prstGeom>
        </p:spPr>
        <p:txBody>
          <a:bodyPr wrap="square">
            <a:spAutoFit/>
          </a:bodyPr>
          <a:lstStyle/>
          <a:p>
            <a:r>
              <a:rPr lang="en-US" sz="2000" i="1" dirty="0">
                <a:latin typeface="Century Gothic" panose="020B0502020202020204" pitchFamily="34" charset="0"/>
              </a:rPr>
              <a:t>Katharine </a:t>
            </a:r>
            <a:r>
              <a:rPr lang="en-US" sz="2000" i="1" dirty="0" err="1">
                <a:latin typeface="Century Gothic" panose="020B0502020202020204" pitchFamily="34" charset="0"/>
              </a:rPr>
              <a:t>Hayhoe</a:t>
            </a:r>
            <a:r>
              <a:rPr lang="en-US" sz="2000" i="1" dirty="0">
                <a:latin typeface="Century Gothic" panose="020B0502020202020204" pitchFamily="34" charset="0"/>
              </a:rPr>
              <a:t>, Texas Tech</a:t>
            </a:r>
            <a:endParaRPr lang="en-US" sz="2000" dirty="0"/>
          </a:p>
        </p:txBody>
      </p:sp>
      <p:pic>
        <p:nvPicPr>
          <p:cNvPr id="4" name="Picture 3">
            <a:extLst>
              <a:ext uri="{FF2B5EF4-FFF2-40B4-BE49-F238E27FC236}">
                <a16:creationId xmlns:a16="http://schemas.microsoft.com/office/drawing/2014/main" id="{5AA09899-5816-44E2-A4B8-30982D84DDF8}"/>
              </a:ext>
            </a:extLst>
          </p:cNvPr>
          <p:cNvPicPr>
            <a:picLocks noChangeAspect="1"/>
          </p:cNvPicPr>
          <p:nvPr/>
        </p:nvPicPr>
        <p:blipFill>
          <a:blip r:embed="rId3"/>
          <a:stretch>
            <a:fillRect/>
          </a:stretch>
        </p:blipFill>
        <p:spPr>
          <a:xfrm>
            <a:off x="7086600" y="206613"/>
            <a:ext cx="1906077" cy="1906077"/>
          </a:xfrm>
          <a:prstGeom prst="rect">
            <a:avLst/>
          </a:prstGeom>
        </p:spPr>
      </p:pic>
    </p:spTree>
    <p:extLst>
      <p:ext uri="{BB962C8B-B14F-4D97-AF65-F5344CB8AC3E}">
        <p14:creationId xmlns:p14="http://schemas.microsoft.com/office/powerpoint/2010/main" val="2601804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50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500"/>
                            </p:stCondLst>
                            <p:childTnLst>
                              <p:par>
                                <p:cTn id="13" presetID="10" presetClass="entr" presetSubtype="0" fill="hold" grpId="0" nodeType="afterEffect">
                                  <p:stCondLst>
                                    <p:cond delay="50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2500"/>
                            </p:stCondLst>
                            <p:childTnLst>
                              <p:par>
                                <p:cTn id="17" presetID="10" presetClass="entr" presetSubtype="0" fill="hold" grpId="0" nodeType="afterEffect">
                                  <p:stCondLst>
                                    <p:cond delay="50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3500"/>
                            </p:stCondLst>
                            <p:childTnLst>
                              <p:par>
                                <p:cTn id="21" presetID="10" presetClass="entr" presetSubtype="0" fill="hold" grpId="0" nodeType="afterEffect">
                                  <p:stCondLst>
                                    <p:cond delay="100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par>
                                <p:cTn id="24" presetID="10" presetClass="entr" presetSubtype="0" fill="hold" nodeType="withEffect">
                                  <p:stCondLst>
                                    <p:cond delay="100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b="1" dirty="0"/>
              <a:t>Resources</a:t>
            </a:r>
            <a:endParaRPr lang="en-US" b="1" dirty="0"/>
          </a:p>
        </p:txBody>
      </p:sp>
      <p:pic>
        <p:nvPicPr>
          <p:cNvPr id="1030" name="Picture 6" descr="Image result for skepticalscience app logo">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1398" y="2034064"/>
            <a:ext cx="2118836" cy="211883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global weirdin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7162" y="2053114"/>
            <a:ext cx="2118836" cy="211883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Vacancy: Junior content producer at Carbon Brief | Climate ...">
            <a:hlinkClick r:id="rId7"/>
            <a:extLst>
              <a:ext uri="{FF2B5EF4-FFF2-40B4-BE49-F238E27FC236}">
                <a16:creationId xmlns:a16="http://schemas.microsoft.com/office/drawing/2014/main" id="{0A3AFB88-1E52-4E32-9925-FC10D270694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4285" t="-375" r="14286" b="1"/>
          <a:stretch/>
        </p:blipFill>
        <p:spPr bwMode="auto">
          <a:xfrm>
            <a:off x="4640110" y="2033449"/>
            <a:ext cx="2262368" cy="21194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âPulse of Our Planetâ: Watching Earthâs Vital Signs | NASA">
            <a:hlinkClick r:id="rId9"/>
            <a:extLst>
              <a:ext uri="{FF2B5EF4-FFF2-40B4-BE49-F238E27FC236}">
                <a16:creationId xmlns:a16="http://schemas.microsoft.com/office/drawing/2014/main" id="{9E885DB6-7716-4DFD-B65B-D80733AA04F9}"/>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5530" t="-26" r="23971" b="8975"/>
          <a:stretch/>
        </p:blipFill>
        <p:spPr bwMode="auto">
          <a:xfrm>
            <a:off x="7042354" y="2033448"/>
            <a:ext cx="2118836" cy="211945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limateprediction.net logo">
            <a:hlinkClick r:id="rId11"/>
            <a:extLst>
              <a:ext uri="{FF2B5EF4-FFF2-40B4-BE49-F238E27FC236}">
                <a16:creationId xmlns:a16="http://schemas.microsoft.com/office/drawing/2014/main" id="{1A09BBAC-6F4D-4009-8B3B-18BBAFB6099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92445" y="4171950"/>
            <a:ext cx="4831111" cy="85725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result for project drawdown">
            <a:extLst>
              <a:ext uri="{FF2B5EF4-FFF2-40B4-BE49-F238E27FC236}">
                <a16:creationId xmlns:a16="http://schemas.microsoft.com/office/drawing/2014/main" id="{A7CD6DE5-0D15-4083-986F-EC9907DE8CA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209925" y="972092"/>
            <a:ext cx="2724150" cy="10327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2516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21A68-1829-4D4A-995D-751D7E6D27DA}"/>
              </a:ext>
            </a:extLst>
          </p:cNvPr>
          <p:cNvSpPr>
            <a:spLocks noGrp="1"/>
          </p:cNvSpPr>
          <p:nvPr>
            <p:ph type="title"/>
          </p:nvPr>
        </p:nvSpPr>
        <p:spPr/>
        <p:txBody>
          <a:bodyPr/>
          <a:lstStyle/>
          <a:p>
            <a:r>
              <a:rPr lang="en-US" dirty="0"/>
              <a:t>Some positive actions being taken:</a:t>
            </a:r>
            <a:endParaRPr lang="en-CA" dirty="0"/>
          </a:p>
        </p:txBody>
      </p:sp>
      <p:sp>
        <p:nvSpPr>
          <p:cNvPr id="3" name="Content Placeholder 2">
            <a:extLst>
              <a:ext uri="{FF2B5EF4-FFF2-40B4-BE49-F238E27FC236}">
                <a16:creationId xmlns:a16="http://schemas.microsoft.com/office/drawing/2014/main" id="{0179EB63-3ADF-4ABE-AECA-61874D1DFA2B}"/>
              </a:ext>
            </a:extLst>
          </p:cNvPr>
          <p:cNvSpPr>
            <a:spLocks noGrp="1"/>
          </p:cNvSpPr>
          <p:nvPr>
            <p:ph idx="1"/>
          </p:nvPr>
        </p:nvSpPr>
        <p:spPr/>
        <p:txBody>
          <a:bodyPr/>
          <a:lstStyle/>
          <a:p>
            <a:r>
              <a:rPr lang="en-US" dirty="0"/>
              <a:t>Ozone layer is recovering</a:t>
            </a:r>
          </a:p>
          <a:p>
            <a:r>
              <a:rPr lang="en-US" dirty="0"/>
              <a:t>World bank no longer funding fossil fuel exploration</a:t>
            </a:r>
          </a:p>
          <a:p>
            <a:r>
              <a:rPr lang="en-US" dirty="0"/>
              <a:t>Cost of batteries is falling rapidly</a:t>
            </a:r>
          </a:p>
          <a:p>
            <a:r>
              <a:rPr lang="en-US" dirty="0"/>
              <a:t>UK is no longer using coal to generate electricity</a:t>
            </a:r>
          </a:p>
          <a:p>
            <a:r>
              <a:rPr lang="en-US" dirty="0"/>
              <a:t>Students striking for climate action</a:t>
            </a:r>
          </a:p>
          <a:p>
            <a:endParaRPr lang="en-US" dirty="0"/>
          </a:p>
          <a:p>
            <a:pPr marL="0" indent="0">
              <a:buNone/>
            </a:pPr>
            <a:endParaRPr lang="en-US" dirty="0"/>
          </a:p>
        </p:txBody>
      </p:sp>
    </p:spTree>
    <p:extLst>
      <p:ext uri="{BB962C8B-B14F-4D97-AF65-F5344CB8AC3E}">
        <p14:creationId xmlns:p14="http://schemas.microsoft.com/office/powerpoint/2010/main" val="753746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7F539-5D9D-4FC5-AC75-0D38D9985F6E}"/>
              </a:ext>
            </a:extLst>
          </p:cNvPr>
          <p:cNvSpPr>
            <a:spLocks noGrp="1"/>
          </p:cNvSpPr>
          <p:nvPr>
            <p:ph type="title"/>
          </p:nvPr>
        </p:nvSpPr>
        <p:spPr>
          <a:xfrm>
            <a:off x="472379" y="114300"/>
            <a:ext cx="8229600" cy="857250"/>
          </a:xfrm>
        </p:spPr>
        <p:txBody>
          <a:bodyPr/>
          <a:lstStyle/>
          <a:p>
            <a:r>
              <a:rPr lang="en-US" dirty="0"/>
              <a:t>Project Drawdown Top 10</a:t>
            </a:r>
            <a:endParaRPr lang="en-CA" dirty="0"/>
          </a:p>
        </p:txBody>
      </p:sp>
      <p:sp>
        <p:nvSpPr>
          <p:cNvPr id="3" name="Content Placeholder 2">
            <a:extLst>
              <a:ext uri="{FF2B5EF4-FFF2-40B4-BE49-F238E27FC236}">
                <a16:creationId xmlns:a16="http://schemas.microsoft.com/office/drawing/2014/main" id="{2993E298-477F-4B6B-A568-D2BD1F0A4549}"/>
              </a:ext>
            </a:extLst>
          </p:cNvPr>
          <p:cNvSpPr>
            <a:spLocks noGrp="1"/>
          </p:cNvSpPr>
          <p:nvPr>
            <p:ph idx="1"/>
          </p:nvPr>
        </p:nvSpPr>
        <p:spPr>
          <a:xfrm>
            <a:off x="472379" y="881569"/>
            <a:ext cx="8229600" cy="4267200"/>
          </a:xfrm>
        </p:spPr>
        <p:txBody>
          <a:bodyPr/>
          <a:lstStyle/>
          <a:p>
            <a:pPr marL="457200" indent="-457200">
              <a:buFont typeface="+mj-lt"/>
              <a:buAutoNum type="arabicPeriod"/>
            </a:pPr>
            <a:r>
              <a:rPr lang="en-US" sz="2200" dirty="0"/>
              <a:t>Refrigerant Management ($3M Global Cooling Prize)</a:t>
            </a:r>
          </a:p>
          <a:p>
            <a:pPr marL="457200" indent="-457200">
              <a:buFont typeface="+mj-lt"/>
              <a:buAutoNum type="arabicPeriod"/>
            </a:pPr>
            <a:r>
              <a:rPr lang="en-US" sz="2200" dirty="0"/>
              <a:t>Wind Turbines</a:t>
            </a:r>
          </a:p>
          <a:p>
            <a:pPr marL="457200" indent="-457200">
              <a:buFont typeface="+mj-lt"/>
              <a:buAutoNum type="arabicPeriod"/>
            </a:pPr>
            <a:r>
              <a:rPr lang="en-US" sz="2200" dirty="0"/>
              <a:t>Reduced Food Waste</a:t>
            </a:r>
          </a:p>
          <a:p>
            <a:pPr marL="457200" indent="-457200">
              <a:buFont typeface="+mj-lt"/>
              <a:buAutoNum type="arabicPeriod"/>
            </a:pPr>
            <a:r>
              <a:rPr lang="en-US" sz="2200" dirty="0"/>
              <a:t>Plant-Rich Diet</a:t>
            </a:r>
          </a:p>
          <a:p>
            <a:pPr marL="457200" indent="-457200">
              <a:buFont typeface="+mj-lt"/>
              <a:buAutoNum type="arabicPeriod"/>
            </a:pPr>
            <a:r>
              <a:rPr lang="en-US" sz="2200" dirty="0"/>
              <a:t>Tropical Forests</a:t>
            </a:r>
          </a:p>
          <a:p>
            <a:pPr marL="457200" indent="-457200">
              <a:buFont typeface="+mj-lt"/>
              <a:buAutoNum type="arabicPeriod"/>
            </a:pPr>
            <a:r>
              <a:rPr lang="en-US" sz="2200" dirty="0"/>
              <a:t>Educating Girls</a:t>
            </a:r>
          </a:p>
          <a:p>
            <a:pPr marL="457200" indent="-457200">
              <a:buFont typeface="+mj-lt"/>
              <a:buAutoNum type="arabicPeriod"/>
            </a:pPr>
            <a:r>
              <a:rPr lang="en-US" sz="2200" dirty="0"/>
              <a:t>Family Planning</a:t>
            </a:r>
          </a:p>
          <a:p>
            <a:pPr marL="457200" indent="-457200">
              <a:buFont typeface="+mj-lt"/>
              <a:buAutoNum type="arabicPeriod"/>
            </a:pPr>
            <a:r>
              <a:rPr lang="en-US" sz="2200" dirty="0"/>
              <a:t>Solar Farms</a:t>
            </a:r>
          </a:p>
          <a:p>
            <a:pPr marL="457200" indent="-457200">
              <a:buFont typeface="+mj-lt"/>
              <a:buAutoNum type="arabicPeriod"/>
            </a:pPr>
            <a:r>
              <a:rPr lang="en-US" sz="2200" dirty="0" err="1"/>
              <a:t>Silvopasture</a:t>
            </a:r>
            <a:endParaRPr lang="en-US" sz="2200" dirty="0"/>
          </a:p>
          <a:p>
            <a:pPr marL="457200" indent="-457200">
              <a:buFont typeface="+mj-lt"/>
              <a:buAutoNum type="arabicPeriod"/>
            </a:pPr>
            <a:r>
              <a:rPr lang="en-US" sz="2200" dirty="0"/>
              <a:t>Rooftop Solar</a:t>
            </a:r>
            <a:endParaRPr lang="en-CA" sz="2200" dirty="0"/>
          </a:p>
        </p:txBody>
      </p:sp>
      <p:pic>
        <p:nvPicPr>
          <p:cNvPr id="4" name="Picture 2" descr="Image result for project drawdown">
            <a:extLst>
              <a:ext uri="{FF2B5EF4-FFF2-40B4-BE49-F238E27FC236}">
                <a16:creationId xmlns:a16="http://schemas.microsoft.com/office/drawing/2014/main" id="{C58FEE9C-484F-439F-83C0-7B2AC5A9B3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2266950"/>
            <a:ext cx="4421809" cy="167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9423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21A68-1829-4D4A-995D-751D7E6D27DA}"/>
              </a:ext>
            </a:extLst>
          </p:cNvPr>
          <p:cNvSpPr>
            <a:spLocks noGrp="1"/>
          </p:cNvSpPr>
          <p:nvPr>
            <p:ph type="title"/>
          </p:nvPr>
        </p:nvSpPr>
        <p:spPr/>
        <p:txBody>
          <a:bodyPr/>
          <a:lstStyle/>
          <a:p>
            <a:r>
              <a:rPr lang="en-US" dirty="0"/>
              <a:t>Simple actions you can take:</a:t>
            </a:r>
            <a:endParaRPr lang="en-CA" dirty="0"/>
          </a:p>
        </p:txBody>
      </p:sp>
      <p:sp>
        <p:nvSpPr>
          <p:cNvPr id="3" name="Content Placeholder 2">
            <a:extLst>
              <a:ext uri="{FF2B5EF4-FFF2-40B4-BE49-F238E27FC236}">
                <a16:creationId xmlns:a16="http://schemas.microsoft.com/office/drawing/2014/main" id="{0179EB63-3ADF-4ABE-AECA-61874D1DFA2B}"/>
              </a:ext>
            </a:extLst>
          </p:cNvPr>
          <p:cNvSpPr>
            <a:spLocks noGrp="1"/>
          </p:cNvSpPr>
          <p:nvPr>
            <p:ph idx="1"/>
          </p:nvPr>
        </p:nvSpPr>
        <p:spPr/>
        <p:txBody>
          <a:bodyPr/>
          <a:lstStyle/>
          <a:p>
            <a:r>
              <a:rPr lang="en-US" dirty="0"/>
              <a:t>Talk about Climate Change</a:t>
            </a:r>
          </a:p>
          <a:p>
            <a:r>
              <a:rPr lang="en-US" dirty="0"/>
              <a:t>Reduce your own personal footprint</a:t>
            </a:r>
          </a:p>
          <a:p>
            <a:pPr lvl="1"/>
            <a:r>
              <a:rPr lang="en-US" dirty="0"/>
              <a:t>Transportation and energy choices</a:t>
            </a:r>
          </a:p>
          <a:p>
            <a:pPr lvl="1"/>
            <a:r>
              <a:rPr lang="en-US" dirty="0"/>
              <a:t>Carbon offsets</a:t>
            </a:r>
          </a:p>
          <a:p>
            <a:pPr lvl="1"/>
            <a:r>
              <a:rPr lang="en-US" dirty="0"/>
              <a:t>Dietary choices</a:t>
            </a:r>
          </a:p>
          <a:p>
            <a:r>
              <a:rPr lang="en-US" dirty="0"/>
              <a:t>Lobby for systemic change</a:t>
            </a:r>
          </a:p>
          <a:p>
            <a:pPr lvl="1"/>
            <a:r>
              <a:rPr lang="en-US" dirty="0"/>
              <a:t>Political, social, economic</a:t>
            </a:r>
          </a:p>
          <a:p>
            <a:endParaRPr lang="en-US" dirty="0"/>
          </a:p>
          <a:p>
            <a:pPr marL="0" indent="0">
              <a:buNone/>
            </a:pPr>
            <a:endParaRPr lang="en-US" dirty="0"/>
          </a:p>
        </p:txBody>
      </p:sp>
    </p:spTree>
    <p:extLst>
      <p:ext uri="{BB962C8B-B14F-4D97-AF65-F5344CB8AC3E}">
        <p14:creationId xmlns:p14="http://schemas.microsoft.com/office/powerpoint/2010/main" val="3840994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714501" y="352993"/>
            <a:ext cx="5292740" cy="565928"/>
          </a:xfrm>
        </p:spPr>
        <p:txBody>
          <a:bodyPr>
            <a:noAutofit/>
          </a:bodyPr>
          <a:lstStyle/>
          <a:p>
            <a:r>
              <a:rPr lang="en-US" sz="3600" dirty="0">
                <a:latin typeface="Tekton Pro" panose="020F0603020208020904" pitchFamily="34" charset="0"/>
                <a:cs typeface="Calibri" panose="020F0502020204030204" pitchFamily="34" charset="0"/>
              </a:rPr>
              <a:t>PI Resource Centre</a:t>
            </a:r>
          </a:p>
        </p:txBody>
      </p:sp>
      <p:pic>
        <p:nvPicPr>
          <p:cNvPr id="5" name="Picture 4"/>
          <p:cNvPicPr>
            <a:picLocks noChangeAspect="1"/>
          </p:cNvPicPr>
          <p:nvPr/>
        </p:nvPicPr>
        <p:blipFill>
          <a:blip r:embed="rId3"/>
          <a:stretch>
            <a:fillRect/>
          </a:stretch>
        </p:blipFill>
        <p:spPr>
          <a:xfrm>
            <a:off x="3593981" y="936297"/>
            <a:ext cx="1956038" cy="853370"/>
          </a:xfrm>
          <a:prstGeom prst="rect">
            <a:avLst/>
          </a:prstGeom>
        </p:spPr>
      </p:pic>
      <p:sp>
        <p:nvSpPr>
          <p:cNvPr id="6" name="TextBox 5"/>
          <p:cNvSpPr txBox="1"/>
          <p:nvPr/>
        </p:nvSpPr>
        <p:spPr>
          <a:xfrm>
            <a:off x="1905000" y="3953287"/>
            <a:ext cx="5802999" cy="507831"/>
          </a:xfrm>
          <a:prstGeom prst="rect">
            <a:avLst/>
          </a:prstGeom>
          <a:noFill/>
        </p:spPr>
        <p:txBody>
          <a:bodyPr wrap="none" rtlCol="0">
            <a:spAutoFit/>
          </a:bodyPr>
          <a:lstStyle/>
          <a:p>
            <a:r>
              <a:rPr lang="en-US" sz="2700" dirty="0">
                <a:latin typeface="Tekton Pro" panose="020F0603020208020904" pitchFamily="34" charset="0"/>
                <a:hlinkClick r:id="rId4"/>
              </a:rPr>
              <a:t>https://resources.perimeterinstitute.ca/</a:t>
            </a:r>
            <a:endParaRPr lang="en-US" sz="2700" dirty="0">
              <a:latin typeface="Tekton Pro" panose="020F0603020208020904" pitchFamily="34" charset="0"/>
            </a:endParaRPr>
          </a:p>
        </p:txBody>
      </p:sp>
      <p:sp>
        <p:nvSpPr>
          <p:cNvPr id="8" name="Rectangle 7"/>
          <p:cNvSpPr/>
          <p:nvPr/>
        </p:nvSpPr>
        <p:spPr>
          <a:xfrm>
            <a:off x="2706452" y="3462321"/>
            <a:ext cx="3883495" cy="400110"/>
          </a:xfrm>
          <a:prstGeom prst="rect">
            <a:avLst/>
          </a:prstGeom>
        </p:spPr>
        <p:txBody>
          <a:bodyPr wrap="square">
            <a:spAutoFit/>
          </a:bodyPr>
          <a:lstStyle/>
          <a:p>
            <a:pPr algn="ctr"/>
            <a:r>
              <a:rPr lang="en-CA" sz="2000" dirty="0">
                <a:latin typeface="Tekton Pro" panose="020F0603020208020904" pitchFamily="34" charset="0"/>
              </a:rPr>
              <a:t>Evidence for Climate Change</a:t>
            </a:r>
            <a:endParaRPr lang="en-US" sz="2000" dirty="0">
              <a:latin typeface="Tekton Pro" panose="020F0603020208020904" pitchFamily="34" charset="0"/>
            </a:endParaRPr>
          </a:p>
        </p:txBody>
      </p:sp>
      <p:pic>
        <p:nvPicPr>
          <p:cNvPr id="9" name="Picture 8">
            <a:extLst>
              <a:ext uri="{FF2B5EF4-FFF2-40B4-BE49-F238E27FC236}">
                <a16:creationId xmlns:a16="http://schemas.microsoft.com/office/drawing/2014/main" id="{F800B009-1942-4AED-BB64-F05D00BDEC1C}"/>
              </a:ext>
            </a:extLst>
          </p:cNvPr>
          <p:cNvPicPr>
            <a:picLocks noChangeAspect="1"/>
          </p:cNvPicPr>
          <p:nvPr/>
        </p:nvPicPr>
        <p:blipFill>
          <a:blip r:embed="rId5"/>
          <a:stretch>
            <a:fillRect/>
          </a:stretch>
        </p:blipFill>
        <p:spPr>
          <a:xfrm>
            <a:off x="3200400" y="1773847"/>
            <a:ext cx="2895600" cy="1628775"/>
          </a:xfrm>
          <a:prstGeom prst="rect">
            <a:avLst/>
          </a:prstGeom>
        </p:spPr>
      </p:pic>
    </p:spTree>
    <p:extLst>
      <p:ext uri="{BB962C8B-B14F-4D97-AF65-F5344CB8AC3E}">
        <p14:creationId xmlns:p14="http://schemas.microsoft.com/office/powerpoint/2010/main" val="3947316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93E105D-A39C-467C-9F3E-16E41110E8B1}"/>
              </a:ext>
            </a:extLst>
          </p:cNvPr>
          <p:cNvSpPr txBox="1"/>
          <p:nvPr/>
        </p:nvSpPr>
        <p:spPr>
          <a:xfrm>
            <a:off x="288987" y="542387"/>
            <a:ext cx="8587594"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latin typeface="Calibri"/>
              </a:rPr>
              <a:t>Thank You! - </a:t>
            </a:r>
            <a:r>
              <a:rPr lang="en-US" err="1">
                <a:solidFill>
                  <a:schemeClr val="accent2">
                    <a:lumMod val="50000"/>
                  </a:schemeClr>
                </a:solidFill>
                <a:latin typeface="Calibri"/>
              </a:rPr>
              <a:t>Ευχ</a:t>
            </a:r>
            <a:r>
              <a:rPr lang="en-US" dirty="0">
                <a:solidFill>
                  <a:schemeClr val="accent2">
                    <a:lumMod val="50000"/>
                  </a:schemeClr>
                </a:solidFill>
                <a:latin typeface="Calibri"/>
              </a:rPr>
              <a:t>α</a:t>
            </a:r>
            <a:r>
              <a:rPr lang="en-US" err="1">
                <a:solidFill>
                  <a:schemeClr val="accent2">
                    <a:lumMod val="50000"/>
                  </a:schemeClr>
                </a:solidFill>
                <a:latin typeface="Calibri"/>
              </a:rPr>
              <a:t>ριστώ</a:t>
            </a:r>
            <a:r>
              <a:rPr lang="en-US" dirty="0">
                <a:solidFill>
                  <a:schemeClr val="accent2">
                    <a:lumMod val="50000"/>
                  </a:schemeClr>
                </a:solidFill>
                <a:latin typeface="Calibri"/>
              </a:rPr>
              <a:t>!!</a:t>
            </a:r>
            <a:r>
              <a:rPr lang="en-US" dirty="0">
                <a:latin typeface="Calibri"/>
              </a:rPr>
              <a:t> </a:t>
            </a:r>
          </a:p>
          <a:p>
            <a:pPr algn="ctr"/>
            <a:endParaRPr lang="en-US" sz="2400" dirty="0">
              <a:latin typeface="Calibri"/>
            </a:endParaRPr>
          </a:p>
          <a:p>
            <a:pPr algn="ctr"/>
            <a:r>
              <a:rPr lang="en-US" sz="3200" dirty="0">
                <a:latin typeface="Calibri"/>
              </a:rPr>
              <a:t>Dave Fish</a:t>
            </a:r>
            <a:endParaRPr lang="en-US" sz="3200"/>
          </a:p>
          <a:p>
            <a:pPr algn="ctr"/>
            <a:r>
              <a:rPr lang="en-US" sz="2400" dirty="0">
                <a:latin typeface="Calibri"/>
              </a:rPr>
              <a:t>PI Teacher-in-Residence Emeritus</a:t>
            </a:r>
            <a:endParaRPr lang="en-US" sz="2400"/>
          </a:p>
          <a:p>
            <a:pPr algn="ctr"/>
            <a:r>
              <a:rPr lang="en-US" sz="2400" dirty="0">
                <a:latin typeface="Calibri"/>
                <a:hlinkClick r:id="rId2"/>
              </a:rPr>
              <a:t>dfish@perimeterinstitute.ca</a:t>
            </a:r>
            <a:endParaRPr lang="en-US" sz="2400" dirty="0">
              <a:latin typeface="Calibri"/>
            </a:endParaRPr>
          </a:p>
          <a:p>
            <a:pPr algn="ctr"/>
            <a:endParaRPr lang="en-US" sz="2400" dirty="0">
              <a:latin typeface="Calibri"/>
            </a:endParaRPr>
          </a:p>
          <a:p>
            <a:pPr algn="ctr"/>
            <a:r>
              <a:rPr lang="en-US" sz="3200" dirty="0">
                <a:latin typeface="Calibri"/>
              </a:rPr>
              <a:t>Olga </a:t>
            </a:r>
            <a:r>
              <a:rPr lang="en-US" sz="3200" dirty="0" err="1">
                <a:latin typeface="Calibri"/>
              </a:rPr>
              <a:t>Michalopoulos</a:t>
            </a:r>
            <a:endParaRPr lang="en-US" sz="3200">
              <a:latin typeface="Calibri"/>
            </a:endParaRPr>
          </a:p>
          <a:p>
            <a:pPr algn="ctr"/>
            <a:r>
              <a:rPr lang="en-US" sz="2400" dirty="0">
                <a:latin typeface="Calibri"/>
              </a:rPr>
              <a:t>PI Teacher Network Lead for Greece</a:t>
            </a:r>
            <a:endParaRPr lang="en-US" sz="2400" dirty="0"/>
          </a:p>
          <a:p>
            <a:pPr algn="ctr"/>
            <a:r>
              <a:rPr lang="en-US" sz="2400" dirty="0">
                <a:latin typeface="Calibri"/>
                <a:hlinkClick r:id="rId3"/>
              </a:rPr>
              <a:t>omichalopoulos@gmail.com</a:t>
            </a:r>
            <a:endParaRPr lang="en-US" sz="2400" dirty="0">
              <a:latin typeface="Calibri"/>
            </a:endParaRPr>
          </a:p>
          <a:p>
            <a:pPr algn="ctr"/>
            <a:endParaRPr lang="en-US" sz="2800" dirty="0">
              <a:latin typeface="Calibri"/>
            </a:endParaRPr>
          </a:p>
        </p:txBody>
      </p:sp>
    </p:spTree>
    <p:extLst>
      <p:ext uri="{BB962C8B-B14F-4D97-AF65-F5344CB8AC3E}">
        <p14:creationId xmlns:p14="http://schemas.microsoft.com/office/powerpoint/2010/main" val="1353674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BB9E6-04B6-4B1E-9D49-CB2EA7809B13}"/>
              </a:ext>
            </a:extLst>
          </p:cNvPr>
          <p:cNvSpPr>
            <a:spLocks noGrp="1"/>
          </p:cNvSpPr>
          <p:nvPr>
            <p:ph type="title"/>
          </p:nvPr>
        </p:nvSpPr>
        <p:spPr/>
        <p:txBody>
          <a:bodyPr/>
          <a:lstStyle/>
          <a:p>
            <a:r>
              <a:rPr lang="es-ES" dirty="0"/>
              <a:t>Global </a:t>
            </a:r>
            <a:r>
              <a:rPr lang="es-ES" dirty="0" err="1"/>
              <a:t>warming</a:t>
            </a:r>
            <a:r>
              <a:rPr lang="es-ES" dirty="0"/>
              <a:t> 1880 </a:t>
            </a:r>
            <a:r>
              <a:rPr lang="es-ES" dirty="0" err="1"/>
              <a:t>to</a:t>
            </a:r>
            <a:r>
              <a:rPr lang="es-ES" dirty="0"/>
              <a:t> 2017</a:t>
            </a:r>
            <a:endParaRPr lang="en-US" dirty="0"/>
          </a:p>
        </p:txBody>
      </p:sp>
      <p:pic>
        <p:nvPicPr>
          <p:cNvPr id="4" name="gistemp2017_celsius_1080p30">
            <a:hlinkClick r:id="" action="ppaction://media"/>
            <a:extLst>
              <a:ext uri="{FF2B5EF4-FFF2-40B4-BE49-F238E27FC236}">
                <a16:creationId xmlns:a16="http://schemas.microsoft.com/office/drawing/2014/main" id="{4109D5CA-D605-4BB2-8ED7-4E4B916552D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828800" y="1201738"/>
            <a:ext cx="5486400" cy="3086100"/>
          </a:xfrm>
        </p:spPr>
      </p:pic>
    </p:spTree>
    <p:extLst>
      <p:ext uri="{BB962C8B-B14F-4D97-AF65-F5344CB8AC3E}">
        <p14:creationId xmlns:p14="http://schemas.microsoft.com/office/powerpoint/2010/main" val="730645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8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67EEF9-2805-43F7-90F3-31FDD7992E54}"/>
              </a:ext>
            </a:extLst>
          </p:cNvPr>
          <p:cNvPicPr>
            <a:picLocks noChangeAspect="1"/>
          </p:cNvPicPr>
          <p:nvPr/>
        </p:nvPicPr>
        <p:blipFill>
          <a:blip r:embed="rId3"/>
          <a:stretch>
            <a:fillRect/>
          </a:stretch>
        </p:blipFill>
        <p:spPr>
          <a:xfrm>
            <a:off x="205914" y="1581150"/>
            <a:ext cx="3785061" cy="2143413"/>
          </a:xfrm>
          <a:prstGeom prst="rect">
            <a:avLst/>
          </a:prstGeom>
        </p:spPr>
      </p:pic>
      <p:pic>
        <p:nvPicPr>
          <p:cNvPr id="5" name="Picture 4">
            <a:extLst>
              <a:ext uri="{FF2B5EF4-FFF2-40B4-BE49-F238E27FC236}">
                <a16:creationId xmlns:a16="http://schemas.microsoft.com/office/drawing/2014/main" id="{214AAFAA-7A65-4F06-9EE5-FA2865553C9A}"/>
              </a:ext>
            </a:extLst>
          </p:cNvPr>
          <p:cNvPicPr>
            <a:picLocks noChangeAspect="1"/>
          </p:cNvPicPr>
          <p:nvPr/>
        </p:nvPicPr>
        <p:blipFill>
          <a:blip r:embed="rId4"/>
          <a:stretch>
            <a:fillRect/>
          </a:stretch>
        </p:blipFill>
        <p:spPr>
          <a:xfrm>
            <a:off x="4774711" y="1581150"/>
            <a:ext cx="3835889" cy="2143413"/>
          </a:xfrm>
          <a:prstGeom prst="rect">
            <a:avLst/>
          </a:prstGeom>
        </p:spPr>
      </p:pic>
      <p:sp>
        <p:nvSpPr>
          <p:cNvPr id="7" name="Title 1">
            <a:extLst>
              <a:ext uri="{FF2B5EF4-FFF2-40B4-BE49-F238E27FC236}">
                <a16:creationId xmlns:a16="http://schemas.microsoft.com/office/drawing/2014/main" id="{8623963B-0191-4385-A7B4-FD47E43B08B0}"/>
              </a:ext>
            </a:extLst>
          </p:cNvPr>
          <p:cNvSpPr txBox="1">
            <a:spLocks/>
          </p:cNvSpPr>
          <p:nvPr/>
        </p:nvSpPr>
        <p:spPr bwMode="auto">
          <a:xfrm>
            <a:off x="381000" y="3724563"/>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000" b="0">
                <a:solidFill>
                  <a:schemeClr val="bg1"/>
                </a:solidFill>
                <a:latin typeface="Century Gothic"/>
                <a:ea typeface="+mj-ea"/>
                <a:cs typeface="Century Gothic"/>
              </a:defRPr>
            </a:lvl1pPr>
            <a:lvl2pPr algn="r" rtl="0" eaLnBrk="0" fontAlgn="base" hangingPunct="0">
              <a:spcBef>
                <a:spcPct val="0"/>
              </a:spcBef>
              <a:spcAft>
                <a:spcPct val="0"/>
              </a:spcAft>
              <a:defRPr sz="4400" b="1">
                <a:solidFill>
                  <a:srgbClr val="DE2723"/>
                </a:solidFill>
                <a:latin typeface="Arial" charset="0"/>
                <a:ea typeface="MS Pゴシック" pitchFamily="-92" charset="-128"/>
                <a:cs typeface="MS Pゴシック" charset="0"/>
              </a:defRPr>
            </a:lvl2pPr>
            <a:lvl3pPr algn="r" rtl="0" eaLnBrk="0" fontAlgn="base" hangingPunct="0">
              <a:spcBef>
                <a:spcPct val="0"/>
              </a:spcBef>
              <a:spcAft>
                <a:spcPct val="0"/>
              </a:spcAft>
              <a:defRPr sz="4400" b="1">
                <a:solidFill>
                  <a:srgbClr val="DE2723"/>
                </a:solidFill>
                <a:latin typeface="Arial" charset="0"/>
                <a:ea typeface="MS Pゴシック" pitchFamily="-92" charset="-128"/>
                <a:cs typeface="MS Pゴシック" charset="0"/>
              </a:defRPr>
            </a:lvl3pPr>
            <a:lvl4pPr algn="r" rtl="0" eaLnBrk="0" fontAlgn="base" hangingPunct="0">
              <a:spcBef>
                <a:spcPct val="0"/>
              </a:spcBef>
              <a:spcAft>
                <a:spcPct val="0"/>
              </a:spcAft>
              <a:defRPr sz="4400" b="1">
                <a:solidFill>
                  <a:srgbClr val="DE2723"/>
                </a:solidFill>
                <a:latin typeface="Arial" charset="0"/>
                <a:ea typeface="MS Pゴシック" pitchFamily="-92" charset="-128"/>
                <a:cs typeface="MS Pゴシック" charset="0"/>
              </a:defRPr>
            </a:lvl4pPr>
            <a:lvl5pPr algn="r" rtl="0" eaLnBrk="0" fontAlgn="base" hangingPunct="0">
              <a:spcBef>
                <a:spcPct val="0"/>
              </a:spcBef>
              <a:spcAft>
                <a:spcPct val="0"/>
              </a:spcAft>
              <a:defRPr sz="4400" b="1">
                <a:solidFill>
                  <a:srgbClr val="DE2723"/>
                </a:solidFill>
                <a:latin typeface="Arial" charset="0"/>
                <a:ea typeface="MS Pゴシック" pitchFamily="-92" charset="-128"/>
                <a:cs typeface="MS Pゴシック" charset="0"/>
              </a:defRPr>
            </a:lvl5pPr>
            <a:lvl6pPr marL="457200" algn="r" rtl="0" fontAlgn="base">
              <a:spcBef>
                <a:spcPct val="0"/>
              </a:spcBef>
              <a:spcAft>
                <a:spcPct val="0"/>
              </a:spcAft>
              <a:defRPr sz="4400" b="1">
                <a:solidFill>
                  <a:srgbClr val="DE2723"/>
                </a:solidFill>
                <a:latin typeface="Arial" charset="0"/>
                <a:ea typeface="MS Pゴシック" pitchFamily="-92" charset="-128"/>
              </a:defRPr>
            </a:lvl6pPr>
            <a:lvl7pPr marL="914400" algn="r" rtl="0" fontAlgn="base">
              <a:spcBef>
                <a:spcPct val="0"/>
              </a:spcBef>
              <a:spcAft>
                <a:spcPct val="0"/>
              </a:spcAft>
              <a:defRPr sz="4400" b="1">
                <a:solidFill>
                  <a:srgbClr val="DE2723"/>
                </a:solidFill>
                <a:latin typeface="Arial" charset="0"/>
                <a:ea typeface="MS Pゴシック" pitchFamily="-92" charset="-128"/>
              </a:defRPr>
            </a:lvl7pPr>
            <a:lvl8pPr marL="1371600" algn="r" rtl="0" fontAlgn="base">
              <a:spcBef>
                <a:spcPct val="0"/>
              </a:spcBef>
              <a:spcAft>
                <a:spcPct val="0"/>
              </a:spcAft>
              <a:defRPr sz="4400" b="1">
                <a:solidFill>
                  <a:srgbClr val="DE2723"/>
                </a:solidFill>
                <a:latin typeface="Arial" charset="0"/>
                <a:ea typeface="MS Pゴシック" pitchFamily="-92" charset="-128"/>
              </a:defRPr>
            </a:lvl8pPr>
            <a:lvl9pPr marL="1828800" algn="r" rtl="0" fontAlgn="base">
              <a:spcBef>
                <a:spcPct val="0"/>
              </a:spcBef>
              <a:spcAft>
                <a:spcPct val="0"/>
              </a:spcAft>
              <a:defRPr sz="4400" b="1">
                <a:solidFill>
                  <a:srgbClr val="DE2723"/>
                </a:solidFill>
                <a:latin typeface="Arial" charset="0"/>
                <a:ea typeface="MS Pゴシック" pitchFamily="-92" charset="-128"/>
              </a:defRPr>
            </a:lvl9pPr>
          </a:lstStyle>
          <a:p>
            <a:r>
              <a:rPr lang="en-US" kern="0" dirty="0"/>
              <a:t>1880 				 2017</a:t>
            </a:r>
          </a:p>
        </p:txBody>
      </p:sp>
    </p:spTree>
    <p:extLst>
      <p:ext uri="{BB962C8B-B14F-4D97-AF65-F5344CB8AC3E}">
        <p14:creationId xmlns:p14="http://schemas.microsoft.com/office/powerpoint/2010/main" val="1619632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4E520-F84A-41D1-BCDC-1744D2BA0038}"/>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B605A962-0D6D-483E-848F-C22A1861B7BD}"/>
              </a:ext>
            </a:extLst>
          </p:cNvPr>
          <p:cNvPicPr>
            <a:picLocks noGrp="1" noChangeAspect="1"/>
          </p:cNvPicPr>
          <p:nvPr>
            <p:ph idx="1"/>
          </p:nvPr>
        </p:nvPicPr>
        <p:blipFill>
          <a:blip r:embed="rId3"/>
          <a:stretch>
            <a:fillRect/>
          </a:stretch>
        </p:blipFill>
        <p:spPr>
          <a:xfrm>
            <a:off x="1" y="0"/>
            <a:ext cx="9143999" cy="5143500"/>
          </a:xfrm>
        </p:spPr>
      </p:pic>
    </p:spTree>
    <p:extLst>
      <p:ext uri="{BB962C8B-B14F-4D97-AF65-F5344CB8AC3E}">
        <p14:creationId xmlns:p14="http://schemas.microsoft.com/office/powerpoint/2010/main" val="2489158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506931B9-4B96-4698-9CEB-BC8C8CAEF953}"/>
              </a:ext>
            </a:extLst>
          </p:cNvPr>
          <p:cNvSpPr txBox="1">
            <a:spLocks/>
          </p:cNvSpPr>
          <p:nvPr/>
        </p:nvSpPr>
        <p:spPr bwMode="auto">
          <a:xfrm>
            <a:off x="82826" y="2993"/>
            <a:ext cx="8991600" cy="12047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3000" b="0">
                <a:solidFill>
                  <a:schemeClr val="bg1"/>
                </a:solidFill>
                <a:latin typeface="Century Gothic"/>
                <a:ea typeface="+mj-ea"/>
                <a:cs typeface="Century Gothic"/>
              </a:defRPr>
            </a:lvl1pPr>
            <a:lvl2pPr algn="r" rtl="0" eaLnBrk="0" fontAlgn="base" hangingPunct="0">
              <a:spcBef>
                <a:spcPct val="0"/>
              </a:spcBef>
              <a:spcAft>
                <a:spcPct val="0"/>
              </a:spcAft>
              <a:defRPr sz="4400" b="1">
                <a:solidFill>
                  <a:srgbClr val="DE2723"/>
                </a:solidFill>
                <a:latin typeface="Arial" charset="0"/>
                <a:ea typeface="MS Pゴシック" pitchFamily="-92" charset="-128"/>
                <a:cs typeface="MS Pゴシック" charset="0"/>
              </a:defRPr>
            </a:lvl2pPr>
            <a:lvl3pPr algn="r" rtl="0" eaLnBrk="0" fontAlgn="base" hangingPunct="0">
              <a:spcBef>
                <a:spcPct val="0"/>
              </a:spcBef>
              <a:spcAft>
                <a:spcPct val="0"/>
              </a:spcAft>
              <a:defRPr sz="4400" b="1">
                <a:solidFill>
                  <a:srgbClr val="DE2723"/>
                </a:solidFill>
                <a:latin typeface="Arial" charset="0"/>
                <a:ea typeface="MS Pゴシック" pitchFamily="-92" charset="-128"/>
                <a:cs typeface="MS Pゴシック" charset="0"/>
              </a:defRPr>
            </a:lvl3pPr>
            <a:lvl4pPr algn="r" rtl="0" eaLnBrk="0" fontAlgn="base" hangingPunct="0">
              <a:spcBef>
                <a:spcPct val="0"/>
              </a:spcBef>
              <a:spcAft>
                <a:spcPct val="0"/>
              </a:spcAft>
              <a:defRPr sz="4400" b="1">
                <a:solidFill>
                  <a:srgbClr val="DE2723"/>
                </a:solidFill>
                <a:latin typeface="Arial" charset="0"/>
                <a:ea typeface="MS Pゴシック" pitchFamily="-92" charset="-128"/>
                <a:cs typeface="MS Pゴシック" charset="0"/>
              </a:defRPr>
            </a:lvl4pPr>
            <a:lvl5pPr algn="r" rtl="0" eaLnBrk="0" fontAlgn="base" hangingPunct="0">
              <a:spcBef>
                <a:spcPct val="0"/>
              </a:spcBef>
              <a:spcAft>
                <a:spcPct val="0"/>
              </a:spcAft>
              <a:defRPr sz="4400" b="1">
                <a:solidFill>
                  <a:srgbClr val="DE2723"/>
                </a:solidFill>
                <a:latin typeface="Arial" charset="0"/>
                <a:ea typeface="MS Pゴシック" pitchFamily="-92" charset="-128"/>
                <a:cs typeface="MS Pゴシック" charset="0"/>
              </a:defRPr>
            </a:lvl5pPr>
            <a:lvl6pPr marL="457200" algn="r" rtl="0" fontAlgn="base">
              <a:spcBef>
                <a:spcPct val="0"/>
              </a:spcBef>
              <a:spcAft>
                <a:spcPct val="0"/>
              </a:spcAft>
              <a:defRPr sz="4400" b="1">
                <a:solidFill>
                  <a:srgbClr val="DE2723"/>
                </a:solidFill>
                <a:latin typeface="Arial" charset="0"/>
                <a:ea typeface="MS Pゴシック" pitchFamily="-92" charset="-128"/>
              </a:defRPr>
            </a:lvl6pPr>
            <a:lvl7pPr marL="914400" algn="r" rtl="0" fontAlgn="base">
              <a:spcBef>
                <a:spcPct val="0"/>
              </a:spcBef>
              <a:spcAft>
                <a:spcPct val="0"/>
              </a:spcAft>
              <a:defRPr sz="4400" b="1">
                <a:solidFill>
                  <a:srgbClr val="DE2723"/>
                </a:solidFill>
                <a:latin typeface="Arial" charset="0"/>
                <a:ea typeface="MS Pゴシック" pitchFamily="-92" charset="-128"/>
              </a:defRPr>
            </a:lvl7pPr>
            <a:lvl8pPr marL="1371600" algn="r" rtl="0" fontAlgn="base">
              <a:spcBef>
                <a:spcPct val="0"/>
              </a:spcBef>
              <a:spcAft>
                <a:spcPct val="0"/>
              </a:spcAft>
              <a:defRPr sz="4400" b="1">
                <a:solidFill>
                  <a:srgbClr val="DE2723"/>
                </a:solidFill>
                <a:latin typeface="Arial" charset="0"/>
                <a:ea typeface="MS Pゴシック" pitchFamily="-92" charset="-128"/>
              </a:defRPr>
            </a:lvl8pPr>
            <a:lvl9pPr marL="1828800" algn="r" rtl="0" fontAlgn="base">
              <a:spcBef>
                <a:spcPct val="0"/>
              </a:spcBef>
              <a:spcAft>
                <a:spcPct val="0"/>
              </a:spcAft>
              <a:defRPr sz="4400" b="1">
                <a:solidFill>
                  <a:srgbClr val="DE2723"/>
                </a:solidFill>
                <a:latin typeface="Arial" charset="0"/>
                <a:ea typeface="MS Pゴシック" pitchFamily="-92" charset="-128"/>
              </a:defRPr>
            </a:lvl9pPr>
          </a:lstStyle>
          <a:p>
            <a:r>
              <a:rPr lang="es-ES" sz="3600" b="1" kern="0" dirty="0">
                <a:latin typeface="Century Gothic" panose="020B0502020202020204" pitchFamily="34" charset="0"/>
              </a:rPr>
              <a:t>Sea </a:t>
            </a:r>
            <a:r>
              <a:rPr lang="es-ES" sz="3600" b="1" kern="0" dirty="0" err="1">
                <a:latin typeface="Century Gothic" panose="020B0502020202020204" pitchFamily="34" charset="0"/>
              </a:rPr>
              <a:t>Levels</a:t>
            </a:r>
            <a:r>
              <a:rPr lang="es-ES" sz="3600" b="1" kern="0" dirty="0">
                <a:latin typeface="Century Gothic" panose="020B0502020202020204" pitchFamily="34" charset="0"/>
              </a:rPr>
              <a:t> are </a:t>
            </a:r>
            <a:r>
              <a:rPr lang="es-ES" sz="3600" b="1" kern="0" dirty="0" err="1">
                <a:latin typeface="Century Gothic" panose="020B0502020202020204" pitchFamily="34" charset="0"/>
              </a:rPr>
              <a:t>rising</a:t>
            </a:r>
            <a:endParaRPr lang="en-CA" sz="3600" b="1" kern="0" dirty="0">
              <a:latin typeface="Century Gothic" panose="020B0502020202020204" pitchFamily="34" charset="0"/>
            </a:endParaRPr>
          </a:p>
        </p:txBody>
      </p:sp>
      <p:sp>
        <p:nvSpPr>
          <p:cNvPr id="8" name="TextBox 7">
            <a:extLst>
              <a:ext uri="{FF2B5EF4-FFF2-40B4-BE49-F238E27FC236}">
                <a16:creationId xmlns:a16="http://schemas.microsoft.com/office/drawing/2014/main" id="{A3D8FEF3-CF51-4421-9900-668046ADCA65}"/>
              </a:ext>
            </a:extLst>
          </p:cNvPr>
          <p:cNvSpPr txBox="1"/>
          <p:nvPr/>
        </p:nvSpPr>
        <p:spPr>
          <a:xfrm>
            <a:off x="609600" y="1207704"/>
            <a:ext cx="7162800" cy="1077218"/>
          </a:xfrm>
          <a:prstGeom prst="rect">
            <a:avLst/>
          </a:prstGeom>
          <a:noFill/>
        </p:spPr>
        <p:txBody>
          <a:bodyPr wrap="square" rtlCol="0">
            <a:spAutoFit/>
          </a:bodyPr>
          <a:lstStyle/>
          <a:p>
            <a:endParaRPr lang="en-US" sz="3200" i="1" dirty="0">
              <a:latin typeface="Century Gothic" panose="020B0502020202020204" pitchFamily="34" charset="0"/>
            </a:endParaRPr>
          </a:p>
          <a:p>
            <a:endParaRPr lang="en-US" sz="3200" i="1" dirty="0">
              <a:latin typeface="Century Gothic" panose="020B0502020202020204" pitchFamily="34" charset="0"/>
            </a:endParaRPr>
          </a:p>
        </p:txBody>
      </p:sp>
      <p:grpSp>
        <p:nvGrpSpPr>
          <p:cNvPr id="5" name="Group 4">
            <a:extLst>
              <a:ext uri="{FF2B5EF4-FFF2-40B4-BE49-F238E27FC236}">
                <a16:creationId xmlns:a16="http://schemas.microsoft.com/office/drawing/2014/main" id="{F4F418DE-3F7D-4FFA-82AC-D3DE8B420A74}"/>
              </a:ext>
            </a:extLst>
          </p:cNvPr>
          <p:cNvGrpSpPr/>
          <p:nvPr/>
        </p:nvGrpSpPr>
        <p:grpSpPr>
          <a:xfrm>
            <a:off x="1533525" y="918295"/>
            <a:ext cx="7081432" cy="3937621"/>
            <a:chOff x="1533525" y="918295"/>
            <a:chExt cx="7081432" cy="3937621"/>
          </a:xfrm>
        </p:grpSpPr>
        <p:pic>
          <p:nvPicPr>
            <p:cNvPr id="1026" name="Picture 2" descr="data graph">
              <a:extLst>
                <a:ext uri="{FF2B5EF4-FFF2-40B4-BE49-F238E27FC236}">
                  <a16:creationId xmlns:a16="http://schemas.microsoft.com/office/drawing/2014/main" id="{7A23F312-AD6D-4C31-B5B5-045A0FFA77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3525" y="918295"/>
              <a:ext cx="6076950" cy="388056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8CAD35F-47E5-4C29-A3EC-3D64A6A05F7D}"/>
                </a:ext>
              </a:extLst>
            </p:cNvPr>
            <p:cNvSpPr txBox="1"/>
            <p:nvPr/>
          </p:nvSpPr>
          <p:spPr>
            <a:xfrm>
              <a:off x="6567082" y="4609695"/>
              <a:ext cx="2047875" cy="246221"/>
            </a:xfrm>
            <a:prstGeom prst="rect">
              <a:avLst/>
            </a:prstGeom>
            <a:noFill/>
          </p:spPr>
          <p:txBody>
            <a:bodyPr wrap="square" rtlCol="0">
              <a:spAutoFit/>
            </a:bodyPr>
            <a:lstStyle/>
            <a:p>
              <a:r>
                <a:rPr lang="en-US" sz="1000" dirty="0"/>
                <a:t>CREDIT: CSIRO</a:t>
              </a:r>
              <a:endParaRPr lang="en-CA" sz="1000" dirty="0"/>
            </a:p>
          </p:txBody>
        </p:sp>
      </p:grpSp>
    </p:spTree>
    <p:extLst>
      <p:ext uri="{BB962C8B-B14F-4D97-AF65-F5344CB8AC3E}">
        <p14:creationId xmlns:p14="http://schemas.microsoft.com/office/powerpoint/2010/main" val="1736899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Blue Horizon">
  <a:themeElements>
    <a:clrScheme name="">
      <a:dk1>
        <a:srgbClr val="808080"/>
      </a:dk1>
      <a:lt1>
        <a:srgbClr val="FFFFFF"/>
      </a:lt1>
      <a:dk2>
        <a:srgbClr val="000000"/>
      </a:dk2>
      <a:lt2>
        <a:srgbClr val="009DDC"/>
      </a:lt2>
      <a:accent1>
        <a:srgbClr val="99CCFF"/>
      </a:accent1>
      <a:accent2>
        <a:srgbClr val="CCCCFF"/>
      </a:accent2>
      <a:accent3>
        <a:srgbClr val="AAAAAA"/>
      </a:accent3>
      <a:accent4>
        <a:srgbClr val="DADADA"/>
      </a:accent4>
      <a:accent5>
        <a:srgbClr val="CAE2FF"/>
      </a:accent5>
      <a:accent6>
        <a:srgbClr val="B9B9E7"/>
      </a:accent6>
      <a:hlink>
        <a:srgbClr val="3333CC"/>
      </a:hlink>
      <a:folHlink>
        <a:srgbClr val="AF67FF"/>
      </a:folHlink>
    </a:clrScheme>
    <a:fontScheme name="Blue Horizon">
      <a:majorFont>
        <a:latin typeface="Arial"/>
        <a:ea typeface="MS Pゴシック"/>
        <a:cs typeface=""/>
      </a:majorFont>
      <a:minorFont>
        <a:latin typeface="Arial"/>
        <a:ea typeface="MS P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0" i="0" u="none" strike="noStrike" cap="none" normalizeH="0" baseline="0" smtClean="0">
            <a:ln>
              <a:noFill/>
            </a:ln>
            <a:solidFill>
              <a:schemeClr val="bg1"/>
            </a:solidFill>
            <a:effectLst/>
            <a:latin typeface="Arial" charset="0"/>
          </a:defRPr>
        </a:defPPr>
      </a:lstStyle>
    </a:lnDef>
  </a:objectDefaults>
  <a:extraClrSchemeLst>
    <a:extraClrScheme>
      <a:clrScheme name="Blue Horizon 1">
        <a:dk1>
          <a:srgbClr val="000000"/>
        </a:dk1>
        <a:lt1>
          <a:srgbClr val="E8EAE9"/>
        </a:lt1>
        <a:dk2>
          <a:srgbClr val="000000"/>
        </a:dk2>
        <a:lt2>
          <a:srgbClr val="808080"/>
        </a:lt2>
        <a:accent1>
          <a:srgbClr val="99CCFF"/>
        </a:accent1>
        <a:accent2>
          <a:srgbClr val="CCCCFF"/>
        </a:accent2>
        <a:accent3>
          <a:srgbClr val="F2F3F2"/>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ue Horizon 2">
        <a:dk1>
          <a:srgbClr val="000000"/>
        </a:dk1>
        <a:lt1>
          <a:srgbClr val="E8EAE9"/>
        </a:lt1>
        <a:dk2>
          <a:srgbClr val="000000"/>
        </a:dk2>
        <a:lt2>
          <a:srgbClr val="3E3E5C"/>
        </a:lt2>
        <a:accent1>
          <a:srgbClr val="60597B"/>
        </a:accent1>
        <a:accent2>
          <a:srgbClr val="6666FF"/>
        </a:accent2>
        <a:accent3>
          <a:srgbClr val="F2F3F2"/>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Jeffery GRFX:Applications:Templates:Presentations:Designs:Blue Horizon</Template>
  <TotalTime>39835</TotalTime>
  <Words>2219</Words>
  <Application>Microsoft Office PowerPoint</Application>
  <PresentationFormat>On-screen Show (16:9)</PresentationFormat>
  <Paragraphs>258</Paragraphs>
  <Slides>59</Slides>
  <Notes>47</Notes>
  <HiddenSlides>6</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59</vt:i4>
      </vt:variant>
    </vt:vector>
  </HeadingPairs>
  <TitlesOfParts>
    <vt:vector size="67" baseType="lpstr">
      <vt:lpstr>Arial</vt:lpstr>
      <vt:lpstr>Calibri</vt:lpstr>
      <vt:lpstr>Century Gothic</vt:lpstr>
      <vt:lpstr>Open Sans</vt:lpstr>
      <vt:lpstr>Tekton Pro</vt:lpstr>
      <vt:lpstr>Times New Roman</vt:lpstr>
      <vt:lpstr>Wingdings</vt:lpstr>
      <vt:lpstr>Blue Horizon</vt:lpstr>
      <vt:lpstr>PowerPoint Presentation</vt:lpstr>
      <vt:lpstr>Questions</vt:lpstr>
      <vt:lpstr>PowerPoint Presentation</vt:lpstr>
      <vt:lpstr>PowerPoint Presentation</vt:lpstr>
      <vt:lpstr>PowerPoint Presentation</vt:lpstr>
      <vt:lpstr>Global warming 1880 to 2017</vt:lpstr>
      <vt:lpstr>PowerPoint Presentation</vt:lpstr>
      <vt:lpstr>PowerPoint Presentation</vt:lpstr>
      <vt:lpstr>PowerPoint Presentation</vt:lpstr>
      <vt:lpstr>Satellite Altimetry: Measuring Sea Level</vt:lpstr>
      <vt:lpstr>PowerPoint Presentation</vt:lpstr>
      <vt:lpstr>PowerPoint Presentation</vt:lpstr>
      <vt:lpstr>Predict and Explain: What happens when ice heats up?</vt:lpstr>
      <vt:lpstr>Predict and Explain: What happens when water heats up?</vt:lpstr>
      <vt:lpstr>Predict and Explain: What happens to the balloons?</vt:lpstr>
      <vt:lpstr>Predict and Explain: How will this feel?</vt:lpstr>
      <vt:lpstr>A Climate Change demo</vt:lpstr>
      <vt:lpstr>PowerPoint Presentation</vt:lpstr>
      <vt:lpstr>Earth’s atmosphere traps heat</vt:lpstr>
      <vt:lpstr>Keeling Curve</vt:lpstr>
      <vt:lpstr>One month</vt:lpstr>
      <vt:lpstr>Six months</vt:lpstr>
      <vt:lpstr>1 year</vt:lpstr>
      <vt:lpstr>Full record </vt:lpstr>
      <vt:lpstr>1700 - present</vt:lpstr>
      <vt:lpstr>Last 800,000 years</vt:lpstr>
      <vt:lpstr>Observe and Explain</vt:lpstr>
      <vt:lpstr>PowerPoint Presentation</vt:lpstr>
      <vt:lpstr>PowerPoint Presentation</vt:lpstr>
      <vt:lpstr>Observe and Explain</vt:lpstr>
      <vt:lpstr>Apply: 70% of the Earth is covered by water</vt:lpstr>
      <vt:lpstr>Oceans are hotter</vt:lpstr>
      <vt:lpstr>Observe and Explain</vt:lpstr>
      <vt:lpstr>Apply: Measuring the Ocean’s Volume</vt:lpstr>
      <vt:lpstr>ARGO: Measuring the Ocean’s Volume</vt:lpstr>
      <vt:lpstr>ARGO: Measuring the Ocean’s Volume</vt:lpstr>
      <vt:lpstr>Observe and Explain</vt:lpstr>
      <vt:lpstr>PowerPoint Presentation</vt:lpstr>
      <vt:lpstr>PowerPoint Presentation</vt:lpstr>
      <vt:lpstr>GRACE: Measuring Land Ice Mass</vt:lpstr>
      <vt:lpstr>PowerPoint Presentation</vt:lpstr>
      <vt:lpstr>Sea Level Budget</vt:lpstr>
      <vt:lpstr>Examine all the data</vt:lpstr>
      <vt:lpstr>It’s not solar variation</vt:lpstr>
      <vt:lpstr>It’s not ozone depletion</vt:lpstr>
      <vt:lpstr>It’s not volcanoes</vt:lpstr>
      <vt:lpstr>And it’s not land use or …</vt:lpstr>
      <vt:lpstr>PowerPoint Presentation</vt:lpstr>
      <vt:lpstr>PowerPoint Presentation</vt:lpstr>
      <vt:lpstr>PowerPoint Presentation</vt:lpstr>
      <vt:lpstr>PowerPoint Presentation</vt:lpstr>
      <vt:lpstr>PowerPoint Presentation</vt:lpstr>
      <vt:lpstr>PowerPoint Presentation</vt:lpstr>
      <vt:lpstr>Resources</vt:lpstr>
      <vt:lpstr>Some positive actions being taken:</vt:lpstr>
      <vt:lpstr>Project Drawdown Top 10</vt:lpstr>
      <vt:lpstr>Simple actions you can take:</vt:lpstr>
      <vt:lpstr>PI Resource Centre</vt:lpstr>
      <vt:lpstr>PowerPoint Presentation</vt:lpstr>
    </vt:vector>
  </TitlesOfParts>
  <Company>Perimeter Institute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arobinson</dc:creator>
  <cp:lastModifiedBy>Dave Fish</cp:lastModifiedBy>
  <cp:revision>1845</cp:revision>
  <cp:lastPrinted>2016-09-29T15:03:40Z</cp:lastPrinted>
  <dcterms:created xsi:type="dcterms:W3CDTF">2004-12-02T14:55:47Z</dcterms:created>
  <dcterms:modified xsi:type="dcterms:W3CDTF">2019-11-11T07:07:36Z</dcterms:modified>
</cp:coreProperties>
</file>