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711" r:id="rId3"/>
    <p:sldMasterId id="2147483714" r:id="rId4"/>
    <p:sldMasterId id="2147483755" r:id="rId5"/>
    <p:sldMasterId id="2147483759" r:id="rId6"/>
    <p:sldMasterId id="2147483763" r:id="rId7"/>
    <p:sldMasterId id="2147483797" r:id="rId8"/>
  </p:sldMasterIdLst>
  <p:notesMasterIdLst>
    <p:notesMasterId r:id="rId30"/>
  </p:notesMasterIdLst>
  <p:sldIdLst>
    <p:sldId id="952" r:id="rId9"/>
    <p:sldId id="954" r:id="rId10"/>
    <p:sldId id="408" r:id="rId11"/>
    <p:sldId id="399" r:id="rId12"/>
    <p:sldId id="400" r:id="rId13"/>
    <p:sldId id="410" r:id="rId14"/>
    <p:sldId id="301" r:id="rId15"/>
    <p:sldId id="397" r:id="rId16"/>
    <p:sldId id="403" r:id="rId17"/>
    <p:sldId id="412" r:id="rId18"/>
    <p:sldId id="971" r:id="rId19"/>
    <p:sldId id="972" r:id="rId20"/>
    <p:sldId id="957" r:id="rId21"/>
    <p:sldId id="958" r:id="rId22"/>
    <p:sldId id="962" r:id="rId23"/>
    <p:sldId id="965" r:id="rId24"/>
    <p:sldId id="966" r:id="rId25"/>
    <p:sldId id="967" r:id="rId26"/>
    <p:sldId id="968" r:id="rId27"/>
    <p:sldId id="969" r:id="rId28"/>
    <p:sldId id="9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7811B33-DBBC-49E8-A2C8-2B3A7B8C0F54}">
          <p14:sldIdLst>
            <p14:sldId id="952"/>
            <p14:sldId id="954"/>
          </p14:sldIdLst>
        </p14:section>
        <p14:section name="Life Cycle of Stars" id="{5B51A2BC-BF96-44AD-983D-E21CC578F94D}">
          <p14:sldIdLst>
            <p14:sldId id="408"/>
            <p14:sldId id="399"/>
            <p14:sldId id="400"/>
            <p14:sldId id="410"/>
          </p14:sldIdLst>
        </p14:section>
        <p14:section name="What are Black Holes?" id="{1823FA12-E66D-4A7C-800F-4202009F1072}">
          <p14:sldIdLst>
            <p14:sldId id="301"/>
            <p14:sldId id="397"/>
            <p14:sldId id="403"/>
            <p14:sldId id="412"/>
          </p14:sldIdLst>
        </p14:section>
        <p14:section name="Mass of Supermassive Black Hole" id="{C848CEB1-D80D-4A2F-A1D6-D856F31A09BD}">
          <p14:sldIdLst>
            <p14:sldId id="971"/>
            <p14:sldId id="972"/>
            <p14:sldId id="957"/>
            <p14:sldId id="958"/>
            <p14:sldId id="962"/>
            <p14:sldId id="965"/>
            <p14:sldId id="966"/>
            <p14:sldId id="967"/>
            <p14:sldId id="968"/>
            <p14:sldId id="969"/>
          </p14:sldIdLst>
        </p14:section>
        <p14:section name="what to watch for" id="{48F91F9E-3629-4D9A-B4E8-BB0231F254A4}">
          <p14:sldIdLst>
            <p14:sldId id="9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15">
          <p15:clr>
            <a:srgbClr val="A4A3A4"/>
          </p15:clr>
        </p15:guide>
        <p15:guide id="2" pos="4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DDDDDD"/>
    <a:srgbClr val="B3722B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C5522-E2CB-4363-98D4-DA0D1509E3F7}" v="7" dt="2019-11-07T03:12:50.439"/>
    <p1510:client id="{BC2EA348-71D8-427B-9D78-46CEFFD0FBA7}" v="36" dt="2019-11-06T15:38:20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5" autoAdjust="0"/>
    <p:restoredTop sz="84601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302" y="66"/>
      </p:cViewPr>
      <p:guideLst>
        <p:guide orient="horz" pos="1315"/>
        <p:guide pos="41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-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4F624-9795-7345-926B-AB289607D06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06634-F3B3-2C4D-A59E-6A302B7A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7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8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Black holes are a natural hook for most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6634-F3B3-2C4D-A59E-6A302B7A1E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perhaps no environment more extreme than that of a black hole. Black holes are some of the most mysterious and extreme objects in the Universe – things go in, but nothing can come out.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look out at the Universe, really our only way to get information about the objects we see is to collect light from them, but in the case of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black holes,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nothing, not even light can escape them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session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are going to examine the life cycle of stars to determine what type of star becomes a black hole, 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are going to explore the creative ways astrophysicists have used to observe these mysterious objects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first, let’s ask ourselves what are black holes anyway and why can’t anything, not even light escape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6634-F3B3-2C4D-A59E-6A302B7A1E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systems, like stars, it is possible for a black hole to form once the star runs out of fuel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does run out of fuel,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gravity will win over pressure and the star collapses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06634-F3B3-2C4D-A59E-6A302B7A1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7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6634-F3B3-2C4D-A59E-6A302B7A1E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66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r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B4B91-B4FC-E245-AB10-20538F3A20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927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9EC7A-2F1F-0D49-BD46-4B5D90B8E0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42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4C6EA-DD67-F549-A7F6-C39685CCD3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940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3B196-1C78-7244-B8F7-18529026B9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056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86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2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09FDA-461B-AD41-988E-1D24C3DF77F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636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8BA09-8EDC-134C-8C8F-452DC8EF8D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025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AEA0A-AE96-7342-84F1-CE13FE9EDC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987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22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FD08E-49C2-2B4C-B9E9-F90981290F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564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r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B4B91-B4FC-E245-AB10-20538F3A20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532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7A4A0-091D-FB4B-8CE5-F6B3DB193A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956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FC800-2518-F74B-9960-8266042F21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407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7A4A0-091D-FB4B-8CE5-F6B3DB193A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863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FC277-8285-E04A-AACD-FD6DE01A13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607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5BC96-7BB3-394F-A022-CB3447420D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988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446A0-D4E5-8843-8544-DDFD165CE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444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629F2-7650-E64C-BC5C-6FACFDC443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910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32436-B892-7649-A700-E4B2533CD9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43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FF2AA-E691-CE4A-B5DE-7970104EDE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2803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9EC7A-2F1F-0D49-BD46-4B5D90B8E0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604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4C6EA-DD67-F549-A7F6-C39685CCD3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985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3B196-1C78-7244-B8F7-18529026B9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345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86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2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09FDA-461B-AD41-988E-1D24C3DF77F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941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FC800-2518-F74B-9960-8266042F21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01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8BA09-8EDC-134C-8C8F-452DC8EF8D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5514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AEA0A-AE96-7342-84F1-CE13FE9EDC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318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22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FD08E-49C2-2B4C-B9E9-F90981290F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29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18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2F9362E-9D1C-554D-921A-947B7147FB0B}" type="datetimeFigureOut">
              <a:rPr lang="en-US" sz="4400" smtClean="0">
                <a:solidFill>
                  <a:prstClr val="white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11/19/2019</a:t>
            </a:fld>
            <a:endParaRPr lang="en-US" sz="44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CAD281A-E2A5-9447-A8A9-FADF015B4582}" type="slidenum">
              <a:rPr lang="en-US" sz="4400" smtClean="0">
                <a:solidFill>
                  <a:prstClr val="white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440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32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1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10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r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2EA5A-D3D5-4251-9ABB-9FF7CED9E14D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908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D4400-76C2-4E4C-B679-4A47B29DCA73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0529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8078-95CC-48FB-918B-CD8B64AE5A5B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626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BB550-5C64-43FF-A462-091D9FD480CD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130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FC277-8285-E04A-AACD-FD6DE01A13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90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6D258-728A-4345-9C60-3F91BB7C6F55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316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8EEB6-5EF3-404B-98B2-A38ED8B6E046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915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096F-3E21-4BDB-9CB8-EB48ED4A0961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72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C745C-F7F5-455C-AAB3-34E5CE3C4FC4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2204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EE85C-BDE6-4311-9514-8B8A000CF23B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420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FBB93-45B4-485D-8642-368BE84ABFB6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464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3274E-614C-4923-B0C5-3050F4DD936C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595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A82D6-B063-469F-BB4E-90F36D677610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5054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86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2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A27CC-89F4-446B-9E75-8423776A94D5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823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A622B-8C39-411C-85ED-760DCA59837A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3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5BC96-7BB3-394F-A022-CB3447420D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9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31032-6A29-485A-89D0-08EC64D22B04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371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22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E3C70-ED14-414E-88BE-1E7779F65337}" type="slidenum">
              <a:rPr lang="en-CA" altLang="en-US">
                <a:solidFill>
                  <a:srgbClr val="FFFFFF"/>
                </a:solidFill>
              </a:rPr>
              <a:pPr/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0684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90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2F9362E-9D1C-554D-921A-947B7147FB0B}" type="datetimeFigureOut">
              <a:rPr lang="en-US" sz="4400" smtClean="0">
                <a:solidFill>
                  <a:prstClr val="white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11/19/2019</a:t>
            </a:fld>
            <a:endParaRPr lang="en-US" sz="44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CAD281A-E2A5-9447-A8A9-FADF015B4582}" type="slidenum">
              <a:rPr lang="en-US" sz="4400" smtClean="0">
                <a:solidFill>
                  <a:prstClr val="white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440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08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61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470025"/>
          </a:xfrm>
        </p:spPr>
        <p:txBody>
          <a:bodyPr>
            <a:normAutofit/>
          </a:bodyPr>
          <a:lstStyle>
            <a:lvl1pPr>
              <a:defRPr lang="en-CA" sz="4000" kern="1200" dirty="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8869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r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446A0-D4E5-8843-8544-DDFD165CEE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6934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55BC96-7BB3-394F-A022-CB3447420D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629F2-7650-E64C-BC5C-6FACFDC443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9852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86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2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22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12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0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35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>
            <a:noAutofit/>
          </a:bodyPr>
          <a:lstStyle>
            <a:lvl1pPr>
              <a:defRPr lang="en-CA" sz="3200" kern="1200" dirty="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697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32436-B892-7649-A700-E4B2533CD9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37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FF2AA-E691-CE4A-B5DE-7970104EDE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495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2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C545DEF-51A5-0C44-896D-C91C7F46D7DC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49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MS P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MS P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800">
          <a:solidFill>
            <a:schemeClr val="tx1"/>
          </a:solidFill>
          <a:latin typeface="+mn-lt"/>
          <a:ea typeface="+mn-ea"/>
          <a:cs typeface="MS P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  <a:cs typeface="MS P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  <a:cs typeface="MS P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2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C545DEF-51A5-0C44-896D-C91C7F46D7DC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60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758" r:id="rId17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MS P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MS P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800">
          <a:solidFill>
            <a:schemeClr val="tx1"/>
          </a:solidFill>
          <a:latin typeface="+mn-lt"/>
          <a:ea typeface="+mn-ea"/>
          <a:cs typeface="MS P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  <a:cs typeface="MS P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  <a:cs typeface="MS P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11"/>
            <a:ext cx="8229600" cy="57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178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968471E-5663-4D94-8F8A-1F1C004B62D9}" type="slidenum">
              <a:rPr lang="en-CA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400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82" r:id="rId17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E2723"/>
          </a:solidFill>
          <a:latin typeface="+mj-lt"/>
          <a:ea typeface="+mj-ea"/>
          <a:cs typeface="MS P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MS P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MS P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MS P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MS P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2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4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Century Gothic"/>
          <a:ea typeface="+mj-ea"/>
          <a:cs typeface="Century Gothic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Century Gothic"/>
          <a:ea typeface="+mn-ea"/>
          <a:cs typeface="Century 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00"/>
          </a:solidFill>
          <a:latin typeface="Century Gothic"/>
          <a:ea typeface="+mn-ea"/>
          <a:cs typeface="Century 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800">
          <a:solidFill>
            <a:srgbClr val="000000"/>
          </a:solidFill>
          <a:latin typeface="Century Gothic"/>
          <a:ea typeface="+mn-ea"/>
          <a:cs typeface="Century 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rgbClr val="000000"/>
          </a:solidFill>
          <a:latin typeface="Century Gothic"/>
          <a:ea typeface="+mn-ea"/>
          <a:cs typeface="Century 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000000"/>
          </a:solidFill>
          <a:latin typeface="Century Gothic"/>
          <a:ea typeface="+mn-ea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3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fish@perimeterinstitute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4" Type="http://schemas.openxmlformats.org/officeDocument/2006/relationships/hyperlink" Target="mailto:omichalopoulos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perimeterinstitute.ca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943600" y="2936875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/>
            <a:endParaRPr lang="en-CA" sz="2400" dirty="0"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917" y="761728"/>
            <a:ext cx="4924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0000"/>
                </a:solidFill>
                <a:latin typeface="Tekton Pro" panose="020F0603020208020904" pitchFamily="34" charset="0"/>
                <a:cs typeface="Arial"/>
              </a:rPr>
              <a:t>Black Holes</a:t>
            </a:r>
            <a:endParaRPr lang="en-US" sz="4800" dirty="0">
              <a:solidFill>
                <a:srgbClr val="000000"/>
              </a:solidFill>
              <a:latin typeface="Tekton Pro" panose="020F06030202080209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" y="2032667"/>
            <a:ext cx="9148261" cy="34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E3B89-5BD7-48A4-9A18-0E01FE2B59BA}"/>
              </a:ext>
            </a:extLst>
          </p:cNvPr>
          <p:cNvGrpSpPr/>
          <p:nvPr/>
        </p:nvGrpSpPr>
        <p:grpSpPr>
          <a:xfrm>
            <a:off x="694898" y="558965"/>
            <a:ext cx="7754204" cy="5400767"/>
            <a:chOff x="1447800" y="777161"/>
            <a:chExt cx="5780801" cy="4057652"/>
          </a:xfrm>
        </p:grpSpPr>
        <p:pic>
          <p:nvPicPr>
            <p:cNvPr id="14" name="Picture 2" descr="Related image">
              <a:extLst>
                <a:ext uri="{FF2B5EF4-FFF2-40B4-BE49-F238E27FC236}">
                  <a16:creationId xmlns:a16="http://schemas.microsoft.com/office/drawing/2014/main" id="{C9DA1538-187C-47FA-8E9B-E468C9283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777161"/>
              <a:ext cx="5780801" cy="4057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ight Arrow 1">
              <a:extLst>
                <a:ext uri="{FF2B5EF4-FFF2-40B4-BE49-F238E27FC236}">
                  <a16:creationId xmlns:a16="http://schemas.microsoft.com/office/drawing/2014/main" id="{656D403D-C8A7-44DB-9136-61384F3A457D}"/>
                </a:ext>
              </a:extLst>
            </p:cNvPr>
            <p:cNvSpPr/>
            <p:nvPr/>
          </p:nvSpPr>
          <p:spPr bwMode="auto">
            <a:xfrm rot="10800000">
              <a:off x="3258154" y="2694203"/>
              <a:ext cx="491987" cy="305628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7C08E49B-A4A1-4EB8-A77B-806F4374DD93}"/>
                </a:ext>
              </a:extLst>
            </p:cNvPr>
            <p:cNvSpPr/>
            <p:nvPr/>
          </p:nvSpPr>
          <p:spPr bwMode="auto">
            <a:xfrm rot="16200000">
              <a:off x="4156736" y="1907070"/>
              <a:ext cx="491987" cy="305628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17" name="Right Arrow 5">
              <a:extLst>
                <a:ext uri="{FF2B5EF4-FFF2-40B4-BE49-F238E27FC236}">
                  <a16:creationId xmlns:a16="http://schemas.microsoft.com/office/drawing/2014/main" id="{8CC1C7B5-2E83-4C71-9566-68136B3E8E0D}"/>
                </a:ext>
              </a:extLst>
            </p:cNvPr>
            <p:cNvSpPr/>
            <p:nvPr/>
          </p:nvSpPr>
          <p:spPr bwMode="auto">
            <a:xfrm>
              <a:off x="4883316" y="2665498"/>
              <a:ext cx="491987" cy="305628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18" name="Right Arrow 6">
              <a:extLst>
                <a:ext uri="{FF2B5EF4-FFF2-40B4-BE49-F238E27FC236}">
                  <a16:creationId xmlns:a16="http://schemas.microsoft.com/office/drawing/2014/main" id="{45C99942-3B9C-470E-8F1D-9B49FBF5BEFA}"/>
                </a:ext>
              </a:extLst>
            </p:cNvPr>
            <p:cNvSpPr/>
            <p:nvPr/>
          </p:nvSpPr>
          <p:spPr bwMode="auto">
            <a:xfrm rot="5400000">
              <a:off x="4156735" y="3457357"/>
              <a:ext cx="491987" cy="305628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19" name="Right Arrow 7">
              <a:extLst>
                <a:ext uri="{FF2B5EF4-FFF2-40B4-BE49-F238E27FC236}">
                  <a16:creationId xmlns:a16="http://schemas.microsoft.com/office/drawing/2014/main" id="{8E0F583B-E8E5-44F7-8BD2-036104AFE71F}"/>
                </a:ext>
              </a:extLst>
            </p:cNvPr>
            <p:cNvSpPr/>
            <p:nvPr/>
          </p:nvSpPr>
          <p:spPr bwMode="auto">
            <a:xfrm>
              <a:off x="2688065" y="2694203"/>
              <a:ext cx="491987" cy="305628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20" name="Right Arrow 8">
              <a:extLst>
                <a:ext uri="{FF2B5EF4-FFF2-40B4-BE49-F238E27FC236}">
                  <a16:creationId xmlns:a16="http://schemas.microsoft.com/office/drawing/2014/main" id="{FBC0FF65-B770-4015-B5C0-AEF9D812E0B7}"/>
                </a:ext>
              </a:extLst>
            </p:cNvPr>
            <p:cNvSpPr/>
            <p:nvPr/>
          </p:nvSpPr>
          <p:spPr bwMode="auto">
            <a:xfrm rot="10800000">
              <a:off x="5461192" y="2653173"/>
              <a:ext cx="491987" cy="305628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21" name="Right Arrow 9">
              <a:extLst>
                <a:ext uri="{FF2B5EF4-FFF2-40B4-BE49-F238E27FC236}">
                  <a16:creationId xmlns:a16="http://schemas.microsoft.com/office/drawing/2014/main" id="{73E3C324-112F-48D4-A8FE-EE5BE0CD397A}"/>
                </a:ext>
              </a:extLst>
            </p:cNvPr>
            <p:cNvSpPr/>
            <p:nvPr/>
          </p:nvSpPr>
          <p:spPr bwMode="auto">
            <a:xfrm rot="16200000">
              <a:off x="4168407" y="4021368"/>
              <a:ext cx="491987" cy="305628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22" name="Right Arrow 10">
              <a:extLst>
                <a:ext uri="{FF2B5EF4-FFF2-40B4-BE49-F238E27FC236}">
                  <a16:creationId xmlns:a16="http://schemas.microsoft.com/office/drawing/2014/main" id="{4A6021FB-3C99-4178-AA49-59CF6DC0C351}"/>
                </a:ext>
              </a:extLst>
            </p:cNvPr>
            <p:cNvSpPr/>
            <p:nvPr/>
          </p:nvSpPr>
          <p:spPr bwMode="auto">
            <a:xfrm rot="5400000">
              <a:off x="4168407" y="1378171"/>
              <a:ext cx="491987" cy="305628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3300">
                <a:solidFill>
                  <a:srgbClr val="000000"/>
                </a:solidFill>
                <a:ea typeface="MS Pゴシック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2560A9-44C2-468D-A551-56A1D2757387}"/>
                </a:ext>
              </a:extLst>
            </p:cNvPr>
            <p:cNvSpPr txBox="1"/>
            <p:nvPr/>
          </p:nvSpPr>
          <p:spPr>
            <a:xfrm>
              <a:off x="3836339" y="856017"/>
              <a:ext cx="1132780" cy="398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009DDC"/>
                  </a:solidFill>
                  <a:latin typeface="Century Gothic" panose="020B0502020202020204" pitchFamily="34" charset="0"/>
                  <a:ea typeface="MS Pゴシック"/>
                  <a:cs typeface="Calibri" panose="020F0502020204030204" pitchFamily="34" charset="0"/>
                </a:rPr>
                <a:t>Gravity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531088-C26F-4794-B8E7-4F6DBF0E9AAE}"/>
                </a:ext>
              </a:extLst>
            </p:cNvPr>
            <p:cNvSpPr txBox="1"/>
            <p:nvPr/>
          </p:nvSpPr>
          <p:spPr>
            <a:xfrm>
              <a:off x="3716734" y="2332765"/>
              <a:ext cx="1267033" cy="398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rgbClr val="92D050"/>
                  </a:solidFill>
                  <a:latin typeface="Century Gothic" panose="020B0502020202020204" pitchFamily="34" charset="0"/>
                  <a:ea typeface="MS Pゴシック"/>
                  <a:cs typeface="Calibri" panose="020F0502020204030204" pitchFamily="34" charset="0"/>
                </a:rPr>
                <a:t>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9273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\Physica Phantastica\SupermassiveBlackHoles\practice_show\0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874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ristophercrockett.com/wp-content/uploads/2012/03/southernsummerconstellations_1200x800_annotat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06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252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wanight.org/newTWAN/guests_photos/5001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25" cy="61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956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322" y="113857"/>
            <a:ext cx="85602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0" dirty="0">
                <a:solidFill>
                  <a:schemeClr val="bg1"/>
                </a:solidFill>
                <a:latin typeface="Tekton Pro" panose="020F0603020208020904" pitchFamily="34" charset="0"/>
              </a:rPr>
              <a:t>Black Hole at the Center of the Milky 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959" y="1678661"/>
            <a:ext cx="2831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prstClr val="black"/>
                </a:solidFill>
                <a:latin typeface="Tekton Pro" panose="020F0603020208020904" pitchFamily="34" charset="0"/>
              </a:rPr>
              <a:t>Stars orbit about ‘something’ invisible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958" y="3772197"/>
            <a:ext cx="2831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prstClr val="black"/>
                </a:solidFill>
                <a:latin typeface="Tekton Pro" panose="020F0603020208020904" pitchFamily="34" charset="0"/>
              </a:rPr>
              <a:t>How can we find the mass of that ‘something’?</a:t>
            </a:r>
          </a:p>
        </p:txBody>
      </p:sp>
      <p:pic>
        <p:nvPicPr>
          <p:cNvPr id="5" name="black_hol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880" y="1366988"/>
            <a:ext cx="5100949" cy="4481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8710" y="5157192"/>
            <a:ext cx="178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FF0000"/>
                </a:solidFill>
              </a:rPr>
              <a:t>Sgr</a:t>
            </a:r>
            <a:r>
              <a:rPr lang="en-CA" dirty="0">
                <a:solidFill>
                  <a:srgbClr val="FF0000"/>
                </a:solidFill>
              </a:rPr>
              <a:t> A*</a:t>
            </a:r>
          </a:p>
        </p:txBody>
      </p:sp>
    </p:spTree>
    <p:extLst>
      <p:ext uri="{BB962C8B-B14F-4D97-AF65-F5344CB8AC3E}">
        <p14:creationId xmlns:p14="http://schemas.microsoft.com/office/powerpoint/2010/main" val="1225306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7973" y="545306"/>
            <a:ext cx="8229600" cy="579438"/>
          </a:xfrm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ekton Pro" panose="020F0603020208020904" pitchFamily="34" charset="0"/>
              </a:rPr>
              <a:t>Kepler’s Third Law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759424" cy="29880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08823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6702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1444" y="1653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4800" dirty="0">
                <a:solidFill>
                  <a:schemeClr val="bg1"/>
                </a:solidFill>
                <a:latin typeface="Tekton Pro" panose="020F0603020208020904" pitchFamily="34" charset="0"/>
              </a:rPr>
              <a:t>Calculate…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1788"/>
            <a:ext cx="8229600" cy="411480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18" y="2852936"/>
            <a:ext cx="5835693" cy="3182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2" y="1484784"/>
            <a:ext cx="3097276" cy="3299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7414" y="235279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prstClr val="black"/>
                </a:solidFill>
              </a:rPr>
              <a:t>Supermassive black hole, </a:t>
            </a:r>
            <a:r>
              <a:rPr lang="en-CA" sz="1800" dirty="0" err="1">
                <a:solidFill>
                  <a:prstClr val="black"/>
                </a:solidFill>
              </a:rPr>
              <a:t>Sgr</a:t>
            </a:r>
            <a:r>
              <a:rPr lang="en-CA" sz="1800" dirty="0">
                <a:solidFill>
                  <a:prstClr val="black"/>
                </a:solidFill>
              </a:rPr>
              <a:t> A*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7370" y="4514881"/>
            <a:ext cx="57606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76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38463"/>
            <a:ext cx="3394075" cy="579437"/>
          </a:xfrm>
        </p:spPr>
        <p:txBody>
          <a:bodyPr>
            <a:noAutofit/>
          </a:bodyPr>
          <a:lstStyle/>
          <a:p>
            <a:r>
              <a:rPr lang="en-CA" b="0" dirty="0">
                <a:solidFill>
                  <a:schemeClr val="bg1"/>
                </a:solidFill>
                <a:latin typeface="Tekton Pro" panose="020F0603020208020904" pitchFamily="34" charset="0"/>
              </a:rPr>
              <a:t>Then graph…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48482" y="1232643"/>
            <a:ext cx="5300420" cy="431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25617" y="1571199"/>
            <a:ext cx="1137909" cy="3842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7334" y="5356017"/>
            <a:ext cx="1623527" cy="32086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0024" y="1571199"/>
            <a:ext cx="1083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</a:t>
            </a:r>
            <a:r>
              <a:rPr lang="en-US" sz="1200" baseline="30000" dirty="0">
                <a:solidFill>
                  <a:prstClr val="black"/>
                </a:solidFill>
              </a:rPr>
              <a:t>3</a:t>
            </a:r>
            <a:r>
              <a:rPr lang="en-US" sz="1200" dirty="0">
                <a:solidFill>
                  <a:prstClr val="black"/>
                </a:solidFill>
              </a:rPr>
              <a:t> (x10</a:t>
            </a:r>
            <a:r>
              <a:rPr lang="en-US" sz="1200" baseline="30000" dirty="0">
                <a:solidFill>
                  <a:prstClr val="black"/>
                </a:solidFill>
              </a:rPr>
              <a:t>9</a:t>
            </a:r>
            <a:r>
              <a:rPr lang="en-US" sz="1200" dirty="0">
                <a:solidFill>
                  <a:prstClr val="black"/>
                </a:solidFill>
              </a:rPr>
              <a:t> AU</a:t>
            </a:r>
            <a:r>
              <a:rPr lang="en-US" sz="1200" baseline="30000" dirty="0">
                <a:solidFill>
                  <a:prstClr val="black"/>
                </a:solidFill>
              </a:rPr>
              <a:t>3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1394" y="5336761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</a:t>
            </a:r>
            <a:r>
              <a:rPr lang="en-US" sz="1200" baseline="30000" dirty="0">
                <a:solidFill>
                  <a:prstClr val="black"/>
                </a:solidFill>
              </a:rPr>
              <a:t>2</a:t>
            </a:r>
            <a:r>
              <a:rPr lang="en-US" sz="1200" dirty="0">
                <a:solidFill>
                  <a:prstClr val="black"/>
                </a:solidFill>
              </a:rPr>
              <a:t> (x10</a:t>
            </a:r>
            <a:r>
              <a:rPr lang="en-US" sz="1200" baseline="30000" dirty="0">
                <a:solidFill>
                  <a:prstClr val="black"/>
                </a:solidFill>
              </a:rPr>
              <a:t>3</a:t>
            </a:r>
            <a:r>
              <a:rPr lang="en-US" sz="1200" dirty="0">
                <a:solidFill>
                  <a:prstClr val="black"/>
                </a:solidFill>
              </a:rPr>
              <a:t> years</a:t>
            </a:r>
            <a:r>
              <a:rPr lang="en-US" sz="1200" baseline="30000" dirty="0">
                <a:solidFill>
                  <a:prstClr val="black"/>
                </a:solidFill>
              </a:rPr>
              <a:t>2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3887" y="1127919"/>
            <a:ext cx="5239421" cy="4432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529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63533" y="1150582"/>
            <a:ext cx="4692650" cy="4462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2423" y="980728"/>
            <a:ext cx="521487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1" y="1484784"/>
            <a:ext cx="1388609" cy="432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627" y="1515273"/>
            <a:ext cx="123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a</a:t>
            </a:r>
            <a:r>
              <a:rPr lang="en-CA" sz="1400" baseline="30000" dirty="0">
                <a:solidFill>
                  <a:prstClr val="black"/>
                </a:solidFill>
              </a:rPr>
              <a:t>3</a:t>
            </a:r>
            <a:r>
              <a:rPr lang="en-CA" sz="1400" dirty="0">
                <a:solidFill>
                  <a:prstClr val="black"/>
                </a:solidFill>
              </a:rPr>
              <a:t> (x10</a:t>
            </a:r>
            <a:r>
              <a:rPr lang="en-CA" sz="1400" baseline="30000" dirty="0">
                <a:solidFill>
                  <a:prstClr val="black"/>
                </a:solidFill>
              </a:rPr>
              <a:t>9</a:t>
            </a:r>
            <a:r>
              <a:rPr lang="en-CA" sz="1400" dirty="0">
                <a:solidFill>
                  <a:prstClr val="black"/>
                </a:solidFill>
              </a:rPr>
              <a:t> AU</a:t>
            </a:r>
            <a:r>
              <a:rPr lang="en-CA" sz="1400" baseline="30000" dirty="0">
                <a:solidFill>
                  <a:prstClr val="black"/>
                </a:solidFill>
              </a:rPr>
              <a:t>3</a:t>
            </a:r>
            <a:r>
              <a:rPr lang="en-CA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8574" y="5421289"/>
            <a:ext cx="1515326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5881" y="5517232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T</a:t>
            </a:r>
            <a:r>
              <a:rPr lang="en-CA" sz="1400" baseline="30000" dirty="0">
                <a:solidFill>
                  <a:prstClr val="black"/>
                </a:solidFill>
              </a:rPr>
              <a:t>2</a:t>
            </a:r>
            <a:r>
              <a:rPr lang="en-CA" sz="1400" dirty="0">
                <a:solidFill>
                  <a:prstClr val="black"/>
                </a:solidFill>
              </a:rPr>
              <a:t> (x10</a:t>
            </a:r>
            <a:r>
              <a:rPr lang="en-CA" sz="1400" baseline="30000" dirty="0">
                <a:solidFill>
                  <a:prstClr val="black"/>
                </a:solidFill>
              </a:rPr>
              <a:t>3</a:t>
            </a:r>
            <a:r>
              <a:rPr lang="en-CA" sz="1400" dirty="0">
                <a:solidFill>
                  <a:prstClr val="black"/>
                </a:solidFill>
              </a:rPr>
              <a:t> years</a:t>
            </a:r>
            <a:r>
              <a:rPr lang="en-CA" sz="1400" baseline="30000" dirty="0">
                <a:solidFill>
                  <a:prstClr val="black"/>
                </a:solidFill>
              </a:rPr>
              <a:t>2</a:t>
            </a:r>
            <a:r>
              <a:rPr lang="en-CA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5900" y="47971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5900" y="441736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39853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1920" y="35730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9912" y="319323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9912" y="27809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912" y="240114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9912" y="196909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16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163350" y="1708220"/>
            <a:ext cx="3463349" cy="3664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92004" y="54254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4092" y="54254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6180" y="54254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8268" y="54254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prstClr val="black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5333" y="3453886"/>
                <a:ext cx="1210652" cy="1134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sz="2400" i="1" dirty="0">
                    <a:solidFill>
                      <a:prstClr val="blac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CA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CA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CA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CA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CA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CA" sz="2400" dirty="0">
                  <a:solidFill>
                    <a:prstClr val="black"/>
                  </a:solidFill>
                </a:endParaRPr>
              </a:p>
              <a:p>
                <a:endParaRPr lang="en-CA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33" y="3453886"/>
                <a:ext cx="1210652" cy="1134798"/>
              </a:xfrm>
              <a:prstGeom prst="rect">
                <a:avLst/>
              </a:prstGeom>
              <a:blipFill>
                <a:blip r:embed="rId3"/>
                <a:stretch>
                  <a:fillRect l="-15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333" y="4648305"/>
                <a:ext cx="3948915" cy="1352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CA" sz="2400" i="1" dirty="0">
                    <a:solidFill>
                      <a:prstClr val="black"/>
                    </a:solidFill>
                  </a:rPr>
                  <a:t>M</a:t>
                </a:r>
                <a:r>
                  <a:rPr lang="en-CA" sz="240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24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17</m:t>
                        </m:r>
                        <m:r>
                          <m:rPr>
                            <m:nor/>
                          </m:rPr>
                          <a:rPr lang="en-CA" sz="240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.2</m:t>
                        </m:r>
                        <m:r>
                          <a:rPr lang="en-CA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CA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CA" sz="2400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CA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2400" dirty="0" smtClean="0">
                            <a:solidFill>
                              <a:prstClr val="black"/>
                            </a:solidFill>
                          </a:rPr>
                          <m:t>4.</m:t>
                        </m:r>
                        <m:r>
                          <m:rPr>
                            <m:nor/>
                          </m:rPr>
                          <a:rPr lang="en-CA" sz="2400" dirty="0">
                            <a:solidFill>
                              <a:prstClr val="black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CA" sz="2400" dirty="0" smtClean="0">
                            <a:solidFill>
                              <a:prstClr val="black"/>
                            </a:solidFill>
                          </a:rPr>
                          <m:t>6</m:t>
                        </m:r>
                        <m:r>
                          <a:rPr lang="en-CA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CA" sz="24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CA" sz="2400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20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endParaRPr lang="en-CA" sz="2400" dirty="0">
                  <a:solidFill>
                    <a:prstClr val="black"/>
                  </a:solidFill>
                </a:endParaRPr>
              </a:p>
              <a:p>
                <a:r>
                  <a:rPr lang="en-CA" sz="2400" i="1" dirty="0">
                    <a:solidFill>
                      <a:prstClr val="black"/>
                    </a:solidFill>
                  </a:rPr>
                  <a:t>M</a:t>
                </a:r>
                <a:r>
                  <a:rPr lang="en-CA" sz="2400" dirty="0">
                    <a:solidFill>
                      <a:prstClr val="black"/>
                    </a:solidFill>
                  </a:rPr>
                  <a:t> = </a:t>
                </a:r>
                <a:r>
                  <a:rPr lang="en-CA" sz="2400" b="1" dirty="0">
                    <a:solidFill>
                      <a:prstClr val="black"/>
                    </a:solidFill>
                  </a:rPr>
                  <a:t>4.0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C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CA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solar</m:t>
                    </m:r>
                    <m:r>
                      <a:rPr lang="en-CA" sz="2400" b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masses</m:t>
                    </m:r>
                  </m:oMath>
                </a14:m>
                <a:endParaRPr lang="en-CA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33" y="4648305"/>
                <a:ext cx="3948915" cy="1352422"/>
              </a:xfrm>
              <a:prstGeom prst="rect">
                <a:avLst/>
              </a:prstGeom>
              <a:blipFill>
                <a:blip r:embed="rId4"/>
                <a:stretch>
                  <a:fillRect l="-4784" b="-1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4283968" y="5157192"/>
            <a:ext cx="72008" cy="72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220072" y="4149080"/>
            <a:ext cx="72008" cy="65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48064" y="4301480"/>
            <a:ext cx="72008" cy="65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44208" y="2924944"/>
            <a:ext cx="72008" cy="65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96336" y="1707354"/>
            <a:ext cx="72008" cy="65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49946" y="473180"/>
            <a:ext cx="507012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MS P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9pPr>
          </a:lstStyle>
          <a:p>
            <a:pPr defTabSz="914400"/>
            <a:r>
              <a:rPr lang="en-CA" b="0" kern="0" dirty="0">
                <a:solidFill>
                  <a:schemeClr val="bg1"/>
                </a:solidFill>
                <a:latin typeface="Tekton Pro" panose="020F0603020208020904" pitchFamily="34" charset="0"/>
              </a:rPr>
              <a:t>And calculate  slope…</a:t>
            </a:r>
          </a:p>
        </p:txBody>
      </p:sp>
    </p:spTree>
    <p:extLst>
      <p:ext uri="{BB962C8B-B14F-4D97-AF65-F5344CB8AC3E}">
        <p14:creationId xmlns:p14="http://schemas.microsoft.com/office/powerpoint/2010/main" val="31398224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8713"/>
            <a:ext cx="8229600" cy="579437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ekton Pro" panose="020F0603020208020904" pitchFamily="34" charset="0"/>
              </a:rPr>
              <a:t>Mass of </a:t>
            </a:r>
            <a:r>
              <a:rPr lang="en-US" sz="4400" dirty="0" err="1">
                <a:solidFill>
                  <a:schemeClr val="bg1"/>
                </a:solidFill>
                <a:latin typeface="Tekton Pro" panose="020F0603020208020904" pitchFamily="34" charset="0"/>
              </a:rPr>
              <a:t>Sgr</a:t>
            </a:r>
            <a:r>
              <a:rPr lang="en-US" sz="4400" dirty="0">
                <a:solidFill>
                  <a:schemeClr val="bg1"/>
                </a:solidFill>
                <a:latin typeface="Tekton Pro" panose="020F0603020208020904" pitchFamily="34" charset="0"/>
              </a:rPr>
              <a:t> A</a:t>
            </a:r>
            <a:r>
              <a:rPr lang="en-US" sz="5400" baseline="30000" dirty="0">
                <a:solidFill>
                  <a:schemeClr val="bg1"/>
                </a:solidFill>
                <a:latin typeface="Tekton Pro" panose="020F0603020208020904" pitchFamily="34" charset="0"/>
              </a:rPr>
              <a:t>* </a:t>
            </a:r>
            <a:r>
              <a:rPr lang="en-US" sz="5400" dirty="0">
                <a:solidFill>
                  <a:schemeClr val="bg1"/>
                </a:solidFill>
                <a:latin typeface="Tekton Pro" panose="020F0603020208020904" pitchFamily="34" charset="0"/>
              </a:rPr>
              <a:t>?</a:t>
            </a:r>
            <a:endParaRPr lang="en-US" sz="4400" dirty="0">
              <a:solidFill>
                <a:schemeClr val="bg1"/>
              </a:solidFill>
              <a:latin typeface="Tekton Pro" panose="020F06030202080209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333995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ekton Pro" panose="020F0603020208020904" pitchFamily="34" charset="0"/>
              </a:rPr>
              <a:t>About 4 million solar masses!</a:t>
            </a:r>
          </a:p>
        </p:txBody>
      </p:sp>
    </p:spTree>
    <p:extLst>
      <p:ext uri="{BB962C8B-B14F-4D97-AF65-F5344CB8AC3E}">
        <p14:creationId xmlns:p14="http://schemas.microsoft.com/office/powerpoint/2010/main" val="7650362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594"/>
            <a:ext cx="8229600" cy="1143000"/>
          </a:xfrm>
        </p:spPr>
        <p:txBody>
          <a:bodyPr/>
          <a:lstStyle/>
          <a:p>
            <a:pPr algn="l"/>
            <a:r>
              <a:rPr lang="en-CA" sz="4400" b="0" dirty="0">
                <a:solidFill>
                  <a:schemeClr val="bg1"/>
                </a:solidFill>
                <a:latin typeface="Tekton Pro" panose="020F0603020208020904" pitchFamily="34" charset="0"/>
              </a:rPr>
              <a:t>Why Teach Black Holes?</a:t>
            </a:r>
            <a:endParaRPr lang="en-US" sz="4400" b="0" dirty="0">
              <a:solidFill>
                <a:schemeClr val="bg1"/>
              </a:solidFill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95" y="1824470"/>
            <a:ext cx="7679410" cy="4114800"/>
          </a:xfrm>
        </p:spPr>
        <p:txBody>
          <a:bodyPr/>
          <a:lstStyle/>
          <a:p>
            <a:pPr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3200" kern="1200" dirty="0">
                <a:solidFill>
                  <a:schemeClr val="bg1"/>
                </a:solidFill>
                <a:latin typeface="Tekton Pro" panose="020F0603020208020904" pitchFamily="34" charset="0"/>
                <a:cs typeface="+mn-cs"/>
              </a:rPr>
              <a:t>Student curiosity </a:t>
            </a:r>
          </a:p>
          <a:p>
            <a:pPr lvl="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endParaRPr lang="en-CA" sz="2400" kern="1200" dirty="0">
              <a:solidFill>
                <a:prstClr val="black"/>
              </a:solidFill>
              <a:latin typeface="Tekton Pro" panose="020F0603020208020904" pitchFamily="34" charset="0"/>
              <a:cs typeface="+mn-cs"/>
            </a:endParaRPr>
          </a:p>
          <a:p>
            <a:pPr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3200" kern="1200" dirty="0">
                <a:solidFill>
                  <a:prstClr val="black"/>
                </a:solidFill>
                <a:latin typeface="Tekton Pro" panose="020F0603020208020904" pitchFamily="34" charset="0"/>
                <a:cs typeface="+mn-cs"/>
              </a:rPr>
              <a:t>Extreme parts of the universe – Push the laws of nature</a:t>
            </a:r>
          </a:p>
          <a:p>
            <a:pPr lvl="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endParaRPr lang="en-CA" sz="2400" kern="1200" dirty="0">
              <a:solidFill>
                <a:prstClr val="black"/>
              </a:solidFill>
              <a:latin typeface="Tekton Pro" panose="020F0603020208020904" pitchFamily="34" charset="0"/>
              <a:cs typeface="+mn-cs"/>
            </a:endParaRPr>
          </a:p>
          <a:p>
            <a:pPr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3200" kern="1200" dirty="0">
                <a:solidFill>
                  <a:prstClr val="black"/>
                </a:solidFill>
                <a:latin typeface="Tekton Pro" panose="020F0603020208020904" pitchFamily="34" charset="0"/>
                <a:cs typeface="+mn-cs"/>
              </a:rPr>
              <a:t>Crucial to formation of galaxies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71" y="1122717"/>
            <a:ext cx="2714565" cy="15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74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4294967295"/>
          </p:nvPr>
        </p:nvSpPr>
        <p:spPr>
          <a:xfrm>
            <a:off x="470665" y="329580"/>
            <a:ext cx="8229600" cy="1757983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  <a:latin typeface="Tekton Pro" panose="020F0603020208020904" pitchFamily="34" charset="0"/>
              </a:rPr>
              <a:t>Galaxy M87</a:t>
            </a:r>
          </a:p>
          <a:p>
            <a:r>
              <a:rPr lang="en-CA" sz="3200" dirty="0">
                <a:solidFill>
                  <a:schemeClr val="bg1"/>
                </a:solidFill>
                <a:latin typeface="Tekton Pro" panose="020F0603020208020904" pitchFamily="34" charset="0"/>
              </a:rPr>
              <a:t>6 </a:t>
            </a:r>
            <a:r>
              <a:rPr lang="en-CA" sz="3200" b="1" u="sng" dirty="0">
                <a:solidFill>
                  <a:schemeClr val="bg1"/>
                </a:solidFill>
                <a:latin typeface="Tekton Pro" panose="020F0603020208020904" pitchFamily="34" charset="0"/>
              </a:rPr>
              <a:t>billion</a:t>
            </a:r>
            <a:r>
              <a:rPr lang="en-CA" sz="3200" dirty="0">
                <a:solidFill>
                  <a:schemeClr val="bg1"/>
                </a:solidFill>
                <a:latin typeface="Tekton Pro" panose="020F0603020208020904" pitchFamily="34" charset="0"/>
              </a:rPr>
              <a:t> solar mass black hole</a:t>
            </a:r>
            <a:endParaRPr lang="en-CA" sz="4000" dirty="0">
              <a:solidFill>
                <a:schemeClr val="bg1"/>
              </a:solidFill>
              <a:latin typeface="Tekton Pro" panose="020F0603020208020904" pitchFamily="34" charset="0"/>
            </a:endParaRPr>
          </a:p>
          <a:p>
            <a:r>
              <a:rPr lang="en-CA" sz="3200" dirty="0">
                <a:solidFill>
                  <a:schemeClr val="bg1"/>
                </a:solidFill>
                <a:latin typeface="Tekton Pro" panose="020F0603020208020904" pitchFamily="34" charset="0"/>
              </a:rPr>
              <a:t>Powerful jets ejecting gas beyond the galaxy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8" descr="Event Horizon Telescope reveals magnetic fields at Milky Way's central black ho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5" y="2844851"/>
            <a:ext cx="4333954" cy="26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thumb/3/39/M87_jet.jpg/735px-M87_j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08" y="2348880"/>
            <a:ext cx="3635557" cy="37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0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8" y="1975191"/>
            <a:ext cx="9144000" cy="42415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3900" dirty="0">
                <a:solidFill>
                  <a:schemeClr val="tx1"/>
                </a:solidFill>
                <a:latin typeface="Tekton Pro"/>
              </a:rPr>
              <a:t>Dave Fish </a:t>
            </a:r>
            <a:endParaRPr lang="en-US" sz="39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3000" dirty="0">
                <a:solidFill>
                  <a:schemeClr val="tx1"/>
                </a:solidFill>
                <a:latin typeface="Tekton Pro"/>
              </a:rPr>
              <a:t>PI Teacher-in-Residence Emeritus</a:t>
            </a:r>
            <a:endParaRPr lang="en-CA" sz="30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tx1"/>
                </a:solidFill>
                <a:latin typeface="Tekton Pro"/>
                <a:hlinkClick r:id="rId3"/>
              </a:rPr>
              <a:t>dfish@perimeterinstitute.ca</a:t>
            </a:r>
            <a:endParaRPr lang="en-US" sz="3000">
              <a:solidFill>
                <a:schemeClr val="tx1"/>
              </a:solidFill>
              <a:latin typeface="Tekton Pro"/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tx1"/>
                </a:solidFill>
                <a:latin typeface="Tekton Pro"/>
              </a:rPr>
              <a:t>@</a:t>
            </a:r>
            <a:r>
              <a:rPr lang="en-US" sz="3000" dirty="0" err="1">
                <a:solidFill>
                  <a:schemeClr val="tx1"/>
                </a:solidFill>
                <a:latin typeface="Tekton Pro"/>
              </a:rPr>
              <a:t>DaveFishPI</a:t>
            </a:r>
            <a:endParaRPr lang="en-US" sz="3000" dirty="0">
              <a:solidFill>
                <a:schemeClr val="tx1"/>
              </a:solidFill>
              <a:latin typeface="Tekton Pro"/>
            </a:endParaRPr>
          </a:p>
          <a:p>
            <a:pPr marL="0" indent="0" algn="ctr">
              <a:buNone/>
            </a:pPr>
            <a:endParaRPr lang="en-US" sz="32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r>
              <a:rPr lang="en-US" sz="3900" dirty="0">
                <a:latin typeface="Tekton Pro"/>
                <a:cs typeface="Century Gothic"/>
              </a:rPr>
              <a:t>Olga </a:t>
            </a:r>
            <a:r>
              <a:rPr lang="en-US" sz="3900" err="1">
                <a:latin typeface="Tekton Pro"/>
                <a:cs typeface="Century Gothic"/>
              </a:rPr>
              <a:t>Michalopoulos</a:t>
            </a:r>
            <a:endParaRPr lang="en-US" sz="3900">
              <a:latin typeface="Tekton Pro"/>
              <a:cs typeface="Century Gothic"/>
            </a:endParaRPr>
          </a:p>
          <a:p>
            <a:pPr marL="0" indent="0" algn="ctr">
              <a:buNone/>
            </a:pPr>
            <a:r>
              <a:rPr lang="en-US" sz="3000" dirty="0">
                <a:latin typeface="Tekton Pro"/>
                <a:cs typeface="Century Gothic"/>
              </a:rPr>
              <a:t>PI Teacher Network Lead for Greece</a:t>
            </a:r>
            <a:endParaRPr lang="en-US" sz="3000">
              <a:latin typeface="Tekton Pro"/>
            </a:endParaRPr>
          </a:p>
          <a:p>
            <a:pPr marL="0" indent="0" algn="ctr">
              <a:buNone/>
            </a:pPr>
            <a:r>
              <a:rPr lang="en-US" sz="3000" dirty="0">
                <a:latin typeface="Tekton Pro"/>
                <a:cs typeface="Century Gothic"/>
                <a:hlinkClick r:id="rId4"/>
              </a:rPr>
              <a:t>omichalopoulos@gmail.com</a:t>
            </a:r>
            <a:endParaRPr lang="en-US" sz="3000">
              <a:latin typeface="Tekton Pro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4038" y="592347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Century Gothic"/>
              </a:rPr>
              <a:t>Thank You! – </a:t>
            </a:r>
            <a:r>
              <a:rPr kumimoji="0" lang="el-GR" sz="4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Century Gothic"/>
              </a:rPr>
              <a:t>Ευχαριστώ!!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ekton Pro" panose="020F0603020208020904" pitchFamily="34" charset="0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11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ekton Pro" panose="020F0603020208020904" pitchFamily="34" charset="0"/>
              </a:rPr>
              <a:t>Formation of a Black Hole</a:t>
            </a:r>
          </a:p>
        </p:txBody>
      </p:sp>
      <p:pic>
        <p:nvPicPr>
          <p:cNvPr id="7" name="Picture 6" descr="Screen Shot 2015-11-06 at 7.29.1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668">
            <a:off x="4759141" y="1938925"/>
            <a:ext cx="2308529" cy="2981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Shot 2015-11-06 at 7.30.5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2609201" cy="3356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5-11-06 at 7.32.1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924">
            <a:off x="5689497" y="2396437"/>
            <a:ext cx="2846867" cy="3703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6608" y="1709325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sz="3200" kern="0" dirty="0">
                <a:latin typeface="Tekton Pro" panose="020F0603020208020904" pitchFamily="34" charset="0"/>
              </a:rPr>
              <a:t>Form groups of 4.</a:t>
            </a:r>
          </a:p>
          <a:p>
            <a:pPr marL="0" indent="0" defTabSz="914400">
              <a:buNone/>
            </a:pPr>
            <a:endParaRPr lang="en-US" sz="1800" kern="0" dirty="0">
              <a:latin typeface="Tekton Pro" panose="020F0603020208020904" pitchFamily="34" charset="0"/>
            </a:endParaRPr>
          </a:p>
          <a:p>
            <a:pPr defTabSz="914400"/>
            <a:r>
              <a:rPr lang="en-US" sz="3200" kern="0" dirty="0">
                <a:latin typeface="Tekton Pro" panose="020F0603020208020904" pitchFamily="34" charset="0"/>
              </a:rPr>
              <a:t>Arrange the information sheets into the correct order for a star life cycle.</a:t>
            </a:r>
          </a:p>
          <a:p>
            <a:pPr marL="0" indent="0" defTabSz="914400">
              <a:buFont typeface="Wingdings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081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ife cycle of a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3" y="308113"/>
            <a:ext cx="8309113" cy="62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4783" y="6211957"/>
            <a:ext cx="2647260" cy="4969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94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33" y="548481"/>
            <a:ext cx="8229600" cy="57943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b="0" dirty="0">
                <a:solidFill>
                  <a:schemeClr val="bg1"/>
                </a:solidFill>
                <a:latin typeface="Tekton Pro" panose="020F0603020208020904" pitchFamily="34" charset="0"/>
              </a:rPr>
              <a:t>Formation of a Black 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12" y="1600201"/>
            <a:ext cx="7315200" cy="1483962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Tekton Pro" panose="020F0603020208020904" pitchFamily="34" charset="0"/>
              </a:rPr>
              <a:t>Sort the cards to determine which stars will become white dwarfs, neutron stars, and black holes.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Shot 2015-11-06 at 7.55.0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72000" cy="2241084"/>
          </a:xfrm>
          <a:prstGeom prst="rect">
            <a:avLst/>
          </a:prstGeom>
        </p:spPr>
      </p:pic>
      <p:pic>
        <p:nvPicPr>
          <p:cNvPr id="5" name="Picture 4" descr="Screen Shot 2015-11-06 at 7.56.1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33" y="3501008"/>
            <a:ext cx="4593282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5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639528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9pPr>
          </a:lstStyle>
          <a:p>
            <a:pPr defTabSz="914400"/>
            <a:r>
              <a:rPr lang="en-CA" sz="4800" b="1" kern="0" dirty="0">
                <a:latin typeface="Tekton Pro" panose="020F0603020208020904" pitchFamily="34" charset="0"/>
              </a:rPr>
              <a:t>Formation of a Black Hole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1607948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  <a:latin typeface="Tekton Pro" panose="020F0603020208020904" pitchFamily="34" charset="0"/>
              </a:rPr>
              <a:t>Create a number line like the one below and mark the divisions between white dwarf, neutron star, and black hole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4653136"/>
            <a:ext cx="7416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3808" y="3833629"/>
            <a:ext cx="0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736" y="3573016"/>
            <a:ext cx="204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latin typeface="Tekton Pro" panose="020F0603020208020904" pitchFamily="34" charset="0"/>
              </a:rPr>
              <a:t>White Dwarf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5" y="3602797"/>
            <a:ext cx="226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latin typeface="Tekton Pro" panose="020F0603020208020904" pitchFamily="34" charset="0"/>
              </a:rPr>
              <a:t>Neutron Star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3612385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latin typeface="Tekton Pro" panose="020F0603020208020904" pitchFamily="34" charset="0"/>
              </a:rPr>
              <a:t>Black Hole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1139" y="5294146"/>
            <a:ext cx="249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Tekton Pro" panose="020F0603020208020904" pitchFamily="34" charset="0"/>
              </a:rPr>
              <a:t>Solar Mass Units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797152"/>
            <a:ext cx="77048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	5	10	15	20	25	30	35…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792831E-F34C-4199-ADC2-48DCD83F6F03}"/>
              </a:ext>
            </a:extLst>
          </p:cNvPr>
          <p:cNvSpPr/>
          <p:nvPr/>
        </p:nvSpPr>
        <p:spPr bwMode="auto">
          <a:xfrm>
            <a:off x="5282209" y="3861048"/>
            <a:ext cx="483095" cy="792088"/>
          </a:xfrm>
          <a:prstGeom prst="downArrow">
            <a:avLst/>
          </a:prstGeom>
          <a:gradFill flip="none" rotWithShape="1">
            <a:gsLst>
              <a:gs pos="60000">
                <a:schemeClr val="bg2">
                  <a:lumMod val="75000"/>
                </a:schemeClr>
              </a:gs>
              <a:gs pos="50000">
                <a:schemeClr val="bg2">
                  <a:lumMod val="50000"/>
                </a:schemeClr>
              </a:gs>
              <a:gs pos="30000">
                <a:schemeClr val="bg2">
                  <a:lumMod val="60000"/>
                  <a:lumOff val="40000"/>
                </a:schemeClr>
              </a:gs>
              <a:gs pos="40000">
                <a:schemeClr val="bg2">
                  <a:lumMod val="75000"/>
                </a:schemeClr>
              </a:gs>
              <a:gs pos="15000">
                <a:schemeClr val="tx1">
                  <a:lumMod val="85000"/>
                </a:schemeClr>
              </a:gs>
              <a:gs pos="84783">
                <a:schemeClr val="bg2">
                  <a:lumMod val="40000"/>
                  <a:lumOff val="60000"/>
                </a:schemeClr>
              </a:gs>
              <a:gs pos="7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943614" y="2936885"/>
            <a:ext cx="146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ea typeface="MS Pゴシック" pitchFamily="-92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404" y="166104"/>
            <a:ext cx="3809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panose="020B0604020202020204" pitchFamily="34" charset="0"/>
              </a:rPr>
              <a:t>Black Holes</a:t>
            </a:r>
          </a:p>
        </p:txBody>
      </p:sp>
      <p:pic>
        <p:nvPicPr>
          <p:cNvPr id="6" name="Picture 2" descr="Image result for black 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227" y="1285751"/>
            <a:ext cx="9891217" cy="55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650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8010" y="259640"/>
            <a:ext cx="7626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Tekton Pro" panose="020F0603020208020904" pitchFamily="34" charset="0"/>
              </a:rPr>
              <a:t>How do you make a black hole?</a:t>
            </a:r>
          </a:p>
        </p:txBody>
      </p:sp>
      <p:pic>
        <p:nvPicPr>
          <p:cNvPr id="3" name="Picture 2" descr="H:\Documents\Physica Phantastica\SupermassiveBlackHoles\event_horiz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6" y="1325027"/>
            <a:ext cx="7454685" cy="46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707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790" y="335391"/>
            <a:ext cx="7626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Tekton Pro" panose="020F0603020208020904" pitchFamily="34" charset="0"/>
              </a:rPr>
              <a:t>How do you make a black hole?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A9CB2-9D98-42C4-9E47-CC8EFF835F4F}"/>
              </a:ext>
            </a:extLst>
          </p:cNvPr>
          <p:cNvSpPr txBox="1"/>
          <p:nvPr/>
        </p:nvSpPr>
        <p:spPr>
          <a:xfrm>
            <a:off x="971600" y="2348880"/>
            <a:ext cx="7200800" cy="1261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B050"/>
                </a:solidFill>
              </a:rPr>
              <a:t>Download the video at: </a:t>
            </a:r>
            <a:r>
              <a:rPr lang="en-CA" sz="3200" dirty="0">
                <a:solidFill>
                  <a:srgbClr val="00B050"/>
                </a:solidFill>
                <a:hlinkClick r:id="rId2"/>
              </a:rPr>
              <a:t>https://resources.perimeterinstitute.ca</a:t>
            </a:r>
            <a:endParaRPr lang="en-CA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308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ue Horiz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9DDC"/>
      </a:lt2>
      <a:accent1>
        <a:srgbClr val="99CCFF"/>
      </a:accent1>
      <a:accent2>
        <a:srgbClr val="CCCCFF"/>
      </a:accent2>
      <a:accent3>
        <a:srgbClr val="AAAAAA"/>
      </a:accent3>
      <a:accent4>
        <a:srgbClr val="DADADA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"/>
        <a:ea typeface="MS Pゴシック"/>
        <a:cs typeface=""/>
      </a:majorFont>
      <a:minorFont>
        <a:latin typeface="Arial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Horiz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9DDC"/>
      </a:lt2>
      <a:accent1>
        <a:srgbClr val="99CCFF"/>
      </a:accent1>
      <a:accent2>
        <a:srgbClr val="CCCCFF"/>
      </a:accent2>
      <a:accent3>
        <a:srgbClr val="AAAAAA"/>
      </a:accent3>
      <a:accent4>
        <a:srgbClr val="DADADA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"/>
        <a:ea typeface="MS Pゴシック"/>
        <a:cs typeface=""/>
      </a:majorFont>
      <a:minorFont>
        <a:latin typeface="Arial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PT_tempate_10_master_slid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9DDC"/>
      </a:lt2>
      <a:accent1>
        <a:srgbClr val="99CCFF"/>
      </a:accent1>
      <a:accent2>
        <a:srgbClr val="CCCCFF"/>
      </a:accent2>
      <a:accent3>
        <a:srgbClr val="AAAAAA"/>
      </a:accent3>
      <a:accent4>
        <a:srgbClr val="DADADA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"/>
        <a:ea typeface="MS Pゴシック"/>
        <a:cs typeface=""/>
      </a:majorFont>
      <a:minorFont>
        <a:latin typeface="Arial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lue Horiz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9DDC"/>
      </a:lt2>
      <a:accent1>
        <a:srgbClr val="99CCFF"/>
      </a:accent1>
      <a:accent2>
        <a:srgbClr val="CCCCFF"/>
      </a:accent2>
      <a:accent3>
        <a:srgbClr val="AAAAAA"/>
      </a:accent3>
      <a:accent4>
        <a:srgbClr val="DADADA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"/>
        <a:ea typeface="MS Pゴシック"/>
        <a:cs typeface=""/>
      </a:majorFont>
      <a:minorFont>
        <a:latin typeface="Arial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12579</TotalTime>
  <Words>507</Words>
  <Application>Microsoft Office PowerPoint</Application>
  <PresentationFormat>On-screen Show (4:3)</PresentationFormat>
  <Paragraphs>84</Paragraphs>
  <Slides>21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Tekton Pro</vt:lpstr>
      <vt:lpstr>Times New Roman</vt:lpstr>
      <vt:lpstr>Wingdings</vt:lpstr>
      <vt:lpstr>Blue Horizon</vt:lpstr>
      <vt:lpstr>1_Blue Horizon</vt:lpstr>
      <vt:lpstr>2013 PPT Template</vt:lpstr>
      <vt:lpstr>PPT_tempate_10_master_slides</vt:lpstr>
      <vt:lpstr>1_2013 PPT Template</vt:lpstr>
      <vt:lpstr>2_2013 PPT Template</vt:lpstr>
      <vt:lpstr>2_Blue Horizon</vt:lpstr>
      <vt:lpstr>3_2013 PPT Template</vt:lpstr>
      <vt:lpstr>PowerPoint Presentation</vt:lpstr>
      <vt:lpstr>Why Teach Black Holes?</vt:lpstr>
      <vt:lpstr>Formation of a Black Hole</vt:lpstr>
      <vt:lpstr>PowerPoint Presentation</vt:lpstr>
      <vt:lpstr>Formation of a Black Hole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Hole at the Center of the Milky Way</vt:lpstr>
      <vt:lpstr>Kepler’s Third Law</vt:lpstr>
      <vt:lpstr>Calculate…</vt:lpstr>
      <vt:lpstr>Then graph…</vt:lpstr>
      <vt:lpstr>PowerPoint Presentation</vt:lpstr>
      <vt:lpstr>Mass of Sgr A* ?</vt:lpstr>
      <vt:lpstr>PowerPoint Presentation</vt:lpstr>
      <vt:lpstr>PowerPoint Presentation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Foyle</dc:creator>
  <cp:lastModifiedBy>Dave Fish</cp:lastModifiedBy>
  <cp:revision>318</cp:revision>
  <dcterms:created xsi:type="dcterms:W3CDTF">2014-03-28T20:54:53Z</dcterms:created>
  <dcterms:modified xsi:type="dcterms:W3CDTF">2019-11-19T22:21:52Z</dcterms:modified>
</cp:coreProperties>
</file>