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Lst>
  <p:notesMasterIdLst>
    <p:notesMasterId r:id="rId40"/>
  </p:notesMasterIdLst>
  <p:handoutMasterIdLst>
    <p:handoutMasterId r:id="rId41"/>
  </p:handoutMasterIdLst>
  <p:sldIdLst>
    <p:sldId id="1276" r:id="rId2"/>
    <p:sldId id="673" r:id="rId3"/>
    <p:sldId id="437" r:id="rId4"/>
    <p:sldId id="442" r:id="rId5"/>
    <p:sldId id="443" r:id="rId6"/>
    <p:sldId id="444" r:id="rId7"/>
    <p:sldId id="445" r:id="rId8"/>
    <p:sldId id="446" r:id="rId9"/>
    <p:sldId id="447" r:id="rId10"/>
    <p:sldId id="448" r:id="rId11"/>
    <p:sldId id="930" r:id="rId12"/>
    <p:sldId id="480" r:id="rId13"/>
    <p:sldId id="449" r:id="rId14"/>
    <p:sldId id="450" r:id="rId15"/>
    <p:sldId id="451" r:id="rId16"/>
    <p:sldId id="452" r:id="rId17"/>
    <p:sldId id="453" r:id="rId18"/>
    <p:sldId id="454" r:id="rId19"/>
    <p:sldId id="1282" r:id="rId20"/>
    <p:sldId id="1283" r:id="rId21"/>
    <p:sldId id="1258" r:id="rId22"/>
    <p:sldId id="1259" r:id="rId23"/>
    <p:sldId id="455" r:id="rId24"/>
    <p:sldId id="456" r:id="rId25"/>
    <p:sldId id="1260" r:id="rId26"/>
    <p:sldId id="1263" r:id="rId27"/>
    <p:sldId id="1264" r:id="rId28"/>
    <p:sldId id="1265" r:id="rId29"/>
    <p:sldId id="1266" r:id="rId30"/>
    <p:sldId id="1269" r:id="rId31"/>
    <p:sldId id="1270" r:id="rId32"/>
    <p:sldId id="1271" r:id="rId33"/>
    <p:sldId id="1272" r:id="rId34"/>
    <p:sldId id="1273" r:id="rId35"/>
    <p:sldId id="1274" r:id="rId36"/>
    <p:sldId id="1275" r:id="rId37"/>
    <p:sldId id="1278" r:id="rId38"/>
    <p:sldId id="1308" r:id="rId39"/>
  </p:sldIdLst>
  <p:sldSz cx="9144000" cy="6858000" type="screen4x3"/>
  <p:notesSz cx="7023100" cy="9309100"/>
  <p:defaultTextStyle>
    <a:defPPr>
      <a:defRPr lang="en-US"/>
    </a:defPPr>
    <a:lvl1pPr algn="l" rtl="0" fontAlgn="base">
      <a:spcBef>
        <a:spcPct val="0"/>
      </a:spcBef>
      <a:spcAft>
        <a:spcPct val="0"/>
      </a:spcAft>
      <a:defRPr sz="4400" kern="1200">
        <a:solidFill>
          <a:schemeClr val="bg1"/>
        </a:solidFill>
        <a:latin typeface="Arial" charset="0"/>
        <a:ea typeface="MS Pゴシック" charset="0"/>
        <a:cs typeface="MS Pゴシック" charset="0"/>
      </a:defRPr>
    </a:lvl1pPr>
    <a:lvl2pPr marL="457200" algn="l" rtl="0" fontAlgn="base">
      <a:spcBef>
        <a:spcPct val="0"/>
      </a:spcBef>
      <a:spcAft>
        <a:spcPct val="0"/>
      </a:spcAft>
      <a:defRPr sz="4400" kern="1200">
        <a:solidFill>
          <a:schemeClr val="bg1"/>
        </a:solidFill>
        <a:latin typeface="Arial" charset="0"/>
        <a:ea typeface="MS Pゴシック" charset="0"/>
        <a:cs typeface="MS Pゴシック" charset="0"/>
      </a:defRPr>
    </a:lvl2pPr>
    <a:lvl3pPr marL="914400" algn="l" rtl="0" fontAlgn="base">
      <a:spcBef>
        <a:spcPct val="0"/>
      </a:spcBef>
      <a:spcAft>
        <a:spcPct val="0"/>
      </a:spcAft>
      <a:defRPr sz="4400" kern="1200">
        <a:solidFill>
          <a:schemeClr val="bg1"/>
        </a:solidFill>
        <a:latin typeface="Arial" charset="0"/>
        <a:ea typeface="MS Pゴシック" charset="0"/>
        <a:cs typeface="MS Pゴシック" charset="0"/>
      </a:defRPr>
    </a:lvl3pPr>
    <a:lvl4pPr marL="1371600" algn="l" rtl="0" fontAlgn="base">
      <a:spcBef>
        <a:spcPct val="0"/>
      </a:spcBef>
      <a:spcAft>
        <a:spcPct val="0"/>
      </a:spcAft>
      <a:defRPr sz="4400" kern="1200">
        <a:solidFill>
          <a:schemeClr val="bg1"/>
        </a:solidFill>
        <a:latin typeface="Arial" charset="0"/>
        <a:ea typeface="MS Pゴシック" charset="0"/>
        <a:cs typeface="MS Pゴシック" charset="0"/>
      </a:defRPr>
    </a:lvl4pPr>
    <a:lvl5pPr marL="1828800" algn="l" rtl="0" fontAlgn="base">
      <a:spcBef>
        <a:spcPct val="0"/>
      </a:spcBef>
      <a:spcAft>
        <a:spcPct val="0"/>
      </a:spcAft>
      <a:defRPr sz="4400" kern="1200">
        <a:solidFill>
          <a:schemeClr val="bg1"/>
        </a:solidFill>
        <a:latin typeface="Arial" charset="0"/>
        <a:ea typeface="MS Pゴシック" charset="0"/>
        <a:cs typeface="MS Pゴシック" charset="0"/>
      </a:defRPr>
    </a:lvl5pPr>
    <a:lvl6pPr marL="2286000" algn="l" defTabSz="457200" rtl="0" eaLnBrk="1" latinLnBrk="0" hangingPunct="1">
      <a:defRPr sz="4400" kern="1200">
        <a:solidFill>
          <a:schemeClr val="bg1"/>
        </a:solidFill>
        <a:latin typeface="Arial" charset="0"/>
        <a:ea typeface="MS Pゴシック" charset="0"/>
        <a:cs typeface="MS Pゴシック" charset="0"/>
      </a:defRPr>
    </a:lvl6pPr>
    <a:lvl7pPr marL="2743200" algn="l" defTabSz="457200" rtl="0" eaLnBrk="1" latinLnBrk="0" hangingPunct="1">
      <a:defRPr sz="4400" kern="1200">
        <a:solidFill>
          <a:schemeClr val="bg1"/>
        </a:solidFill>
        <a:latin typeface="Arial" charset="0"/>
        <a:ea typeface="MS Pゴシック" charset="0"/>
        <a:cs typeface="MS Pゴシック" charset="0"/>
      </a:defRPr>
    </a:lvl7pPr>
    <a:lvl8pPr marL="3200400" algn="l" defTabSz="457200" rtl="0" eaLnBrk="1" latinLnBrk="0" hangingPunct="1">
      <a:defRPr sz="4400" kern="1200">
        <a:solidFill>
          <a:schemeClr val="bg1"/>
        </a:solidFill>
        <a:latin typeface="Arial" charset="0"/>
        <a:ea typeface="MS Pゴシック" charset="0"/>
        <a:cs typeface="MS Pゴシック" charset="0"/>
      </a:defRPr>
    </a:lvl8pPr>
    <a:lvl9pPr marL="3657600" algn="l" defTabSz="457200" rtl="0" eaLnBrk="1" latinLnBrk="0" hangingPunct="1">
      <a:defRPr sz="4400" kern="1200">
        <a:solidFill>
          <a:schemeClr val="bg1"/>
        </a:solidFill>
        <a:latin typeface="Arial" charset="0"/>
        <a:ea typeface="MS Pゴシック" charset="0"/>
        <a:cs typeface="MS Pゴシック" charset="0"/>
      </a:defRPr>
    </a:lvl9pPr>
  </p:defaultTextStyle>
  <p:extLst>
    <p:ext uri="{521415D9-36F7-43E2-AB2F-B90AF26B5E84}">
      <p14:sectionLst xmlns:p14="http://schemas.microsoft.com/office/powerpoint/2010/main">
        <p14:section name="Intro" id="{D3CC6675-7F1D-4857-9118-CE55E87D999A}">
          <p14:sldIdLst>
            <p14:sldId id="1276"/>
            <p14:sldId id="673"/>
          </p14:sldIdLst>
        </p14:section>
        <p14:section name="Signature of Stars" id="{98A8BFE1-3529-4E66-940D-AB84B58E36F3}">
          <p14:sldIdLst>
            <p14:sldId id="437"/>
            <p14:sldId id="442"/>
            <p14:sldId id="443"/>
            <p14:sldId id="444"/>
            <p14:sldId id="445"/>
            <p14:sldId id="446"/>
            <p14:sldId id="447"/>
            <p14:sldId id="448"/>
            <p14:sldId id="930"/>
            <p14:sldId id="480"/>
            <p14:sldId id="449"/>
            <p14:sldId id="450"/>
            <p14:sldId id="451"/>
            <p14:sldId id="452"/>
            <p14:sldId id="453"/>
            <p14:sldId id="454"/>
            <p14:sldId id="1282"/>
            <p14:sldId id="1283"/>
            <p14:sldId id="1258"/>
            <p14:sldId id="1259"/>
            <p14:sldId id="455"/>
            <p14:sldId id="456"/>
            <p14:sldId id="1260"/>
          </p14:sldIdLst>
        </p14:section>
        <p14:section name="The Expansion of Space" id="{17E33521-8D56-4EBD-93EA-B6C0097B9AE3}">
          <p14:sldIdLst>
            <p14:sldId id="1263"/>
            <p14:sldId id="1264"/>
            <p14:sldId id="1265"/>
            <p14:sldId id="1266"/>
            <p14:sldId id="1269"/>
            <p14:sldId id="1270"/>
            <p14:sldId id="1271"/>
            <p14:sldId id="1272"/>
            <p14:sldId id="1273"/>
            <p14:sldId id="1274"/>
            <p14:sldId id="1275"/>
          </p14:sldIdLst>
        </p14:section>
        <p14:section name="PI Resources and Thanks" id="{7E72ADA8-20EA-40F6-A91B-4718BCC23A13}">
          <p14:sldIdLst>
            <p14:sldId id="1278"/>
            <p14:sldId id="1308"/>
          </p14:sldIdLst>
        </p14:section>
      </p14:sectionLst>
    </p:ext>
    <p:ext uri="{EFAFB233-063F-42B5-8137-9DF3F51BA10A}">
      <p15:sldGuideLst xmlns:p15="http://schemas.microsoft.com/office/powerpoint/2012/main">
        <p15:guide id="1" orient="horz" pos="768">
          <p15:clr>
            <a:srgbClr val="A4A3A4"/>
          </p15:clr>
        </p15:guide>
        <p15:guide id="2" pos="4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Fish" initials="DF" lastIdx="1" clrIdx="0">
    <p:extLst>
      <p:ext uri="{19B8F6BF-5375-455C-9EA6-DF929625EA0E}">
        <p15:presenceInfo xmlns:p15="http://schemas.microsoft.com/office/powerpoint/2012/main" userId="S::dfish@perimeterinstitute.ca::0ece77d2-d64e-4a5e-86cc-eb8ae1b26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723"/>
    <a:srgbClr val="FFCC99"/>
    <a:srgbClr val="F58345"/>
    <a:srgbClr val="F1AC32"/>
    <a:srgbClr val="9E4733"/>
    <a:srgbClr val="B56F4D"/>
    <a:srgbClr val="000000"/>
    <a:srgbClr val="0E3364"/>
    <a:srgbClr val="F28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F495D-7442-4A30-BC2F-D1CD3390467E}" v="2" dt="2019-11-05T23:17:11.698"/>
    <p1510:client id="{7431C39B-CECD-4233-AE81-5EC65239520A}" v="6" dt="2019-11-07T05:56:02.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0" autoAdjust="0"/>
    <p:restoredTop sz="85677" autoAdjust="0"/>
  </p:normalViewPr>
  <p:slideViewPr>
    <p:cSldViewPr>
      <p:cViewPr varScale="1">
        <p:scale>
          <a:sx n="77" d="100"/>
          <a:sy n="77" d="100"/>
        </p:scale>
        <p:origin x="1236" y="90"/>
      </p:cViewPr>
      <p:guideLst>
        <p:guide orient="horz" pos="768"/>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Speed (km/s)</c:v>
                </c:pt>
              </c:strCache>
            </c:strRef>
          </c:tx>
          <c:spPr>
            <a:ln w="28575">
              <a:noFill/>
            </a:ln>
          </c:spPr>
          <c:trendline>
            <c:trendlineType val="linear"/>
            <c:dispRSqr val="0"/>
            <c:dispEq val="0"/>
          </c:trendline>
          <c:xVal>
            <c:numRef>
              <c:f>Sheet1!$A$2:$A$11</c:f>
              <c:numCache>
                <c:formatCode>General</c:formatCode>
                <c:ptCount val="10"/>
                <c:pt idx="0">
                  <c:v>7.7</c:v>
                </c:pt>
                <c:pt idx="1">
                  <c:v>8.1999999999999993</c:v>
                </c:pt>
                <c:pt idx="2">
                  <c:v>11.4</c:v>
                </c:pt>
                <c:pt idx="3">
                  <c:v>13.6</c:v>
                </c:pt>
                <c:pt idx="4">
                  <c:v>3.4</c:v>
                </c:pt>
                <c:pt idx="5">
                  <c:v>3.1</c:v>
                </c:pt>
                <c:pt idx="6">
                  <c:v>8.1999999999999993</c:v>
                </c:pt>
                <c:pt idx="7">
                  <c:v>22.1</c:v>
                </c:pt>
                <c:pt idx="8">
                  <c:v>10</c:v>
                </c:pt>
                <c:pt idx="9">
                  <c:v>19.7</c:v>
                </c:pt>
              </c:numCache>
            </c:numRef>
          </c:xVal>
          <c:yVal>
            <c:numRef>
              <c:f>Sheet1!$B$2:$B$11</c:f>
              <c:numCache>
                <c:formatCode>General</c:formatCode>
                <c:ptCount val="10"/>
                <c:pt idx="0">
                  <c:v>2100</c:v>
                </c:pt>
                <c:pt idx="1">
                  <c:v>2000</c:v>
                </c:pt>
                <c:pt idx="2">
                  <c:v>2300</c:v>
                </c:pt>
                <c:pt idx="3">
                  <c:v>2400</c:v>
                </c:pt>
                <c:pt idx="4">
                  <c:v>900</c:v>
                </c:pt>
                <c:pt idx="5">
                  <c:v>700</c:v>
                </c:pt>
                <c:pt idx="6">
                  <c:v>2000</c:v>
                </c:pt>
                <c:pt idx="7">
                  <c:v>5300</c:v>
                </c:pt>
                <c:pt idx="8">
                  <c:v>2000</c:v>
                </c:pt>
                <c:pt idx="9">
                  <c:v>4200</c:v>
                </c:pt>
              </c:numCache>
            </c:numRef>
          </c:yVal>
          <c:smooth val="0"/>
          <c:extLst>
            <c:ext xmlns:c16="http://schemas.microsoft.com/office/drawing/2014/chart" uri="{C3380CC4-5D6E-409C-BE32-E72D297353CC}">
              <c16:uniqueId val="{00000000-C211-48D0-B6D9-3C85DC364656}"/>
            </c:ext>
          </c:extLst>
        </c:ser>
        <c:dLbls>
          <c:showLegendKey val="0"/>
          <c:showVal val="0"/>
          <c:showCatName val="0"/>
          <c:showSerName val="0"/>
          <c:showPercent val="0"/>
          <c:showBubbleSize val="0"/>
        </c:dLbls>
        <c:axId val="159416896"/>
        <c:axId val="159417472"/>
      </c:scatterChart>
      <c:valAx>
        <c:axId val="159416896"/>
        <c:scaling>
          <c:orientation val="minMax"/>
        </c:scaling>
        <c:delete val="0"/>
        <c:axPos val="b"/>
        <c:majorGridlines/>
        <c:minorGridlines/>
        <c:title>
          <c:tx>
            <c:rich>
              <a:bodyPr/>
              <a:lstStyle/>
              <a:p>
                <a:pPr>
                  <a:defRPr/>
                </a:pPr>
                <a:r>
                  <a:rPr lang="en-US" dirty="0"/>
                  <a:t>Distance (x10</a:t>
                </a:r>
                <a:r>
                  <a:rPr lang="en-US" baseline="30000" dirty="0"/>
                  <a:t>20</a:t>
                </a:r>
                <a:r>
                  <a:rPr lang="en-US" dirty="0"/>
                  <a:t> km)</a:t>
                </a:r>
              </a:p>
            </c:rich>
          </c:tx>
          <c:overlay val="0"/>
        </c:title>
        <c:numFmt formatCode="General" sourceLinked="1"/>
        <c:majorTickMark val="out"/>
        <c:minorTickMark val="none"/>
        <c:tickLblPos val="nextTo"/>
        <c:spPr>
          <a:ln w="12700"/>
        </c:spPr>
        <c:crossAx val="159417472"/>
        <c:crosses val="autoZero"/>
        <c:crossBetween val="midCat"/>
      </c:valAx>
      <c:valAx>
        <c:axId val="159417472"/>
        <c:scaling>
          <c:orientation val="minMax"/>
        </c:scaling>
        <c:delete val="0"/>
        <c:axPos val="l"/>
        <c:majorGridlines/>
        <c:minorGridlines/>
        <c:title>
          <c:tx>
            <c:rich>
              <a:bodyPr/>
              <a:lstStyle/>
              <a:p>
                <a:pPr>
                  <a:defRPr/>
                </a:pPr>
                <a:r>
                  <a:rPr lang="en-US" dirty="0"/>
                  <a:t>Speed (km/s)</a:t>
                </a:r>
              </a:p>
            </c:rich>
          </c:tx>
          <c:overlay val="0"/>
        </c:title>
        <c:numFmt formatCode="General" sourceLinked="1"/>
        <c:majorTickMark val="out"/>
        <c:minorTickMark val="none"/>
        <c:tickLblPos val="nextTo"/>
        <c:crossAx val="15941689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Speed (km/s)</c:v>
                </c:pt>
              </c:strCache>
            </c:strRef>
          </c:tx>
          <c:spPr>
            <a:ln w="28575">
              <a:noFill/>
            </a:ln>
          </c:spPr>
          <c:trendline>
            <c:trendlineType val="linear"/>
            <c:dispRSqr val="0"/>
            <c:dispEq val="0"/>
          </c:trendline>
          <c:xVal>
            <c:numRef>
              <c:f>Sheet1!$A$2:$A$11</c:f>
              <c:numCache>
                <c:formatCode>General</c:formatCode>
                <c:ptCount val="10"/>
                <c:pt idx="0">
                  <c:v>7.7</c:v>
                </c:pt>
                <c:pt idx="1">
                  <c:v>8.1999999999999993</c:v>
                </c:pt>
                <c:pt idx="2">
                  <c:v>11.4</c:v>
                </c:pt>
                <c:pt idx="3">
                  <c:v>13.6</c:v>
                </c:pt>
                <c:pt idx="4">
                  <c:v>3.4</c:v>
                </c:pt>
                <c:pt idx="5">
                  <c:v>3.1</c:v>
                </c:pt>
                <c:pt idx="6">
                  <c:v>8.1999999999999993</c:v>
                </c:pt>
                <c:pt idx="7">
                  <c:v>22.1</c:v>
                </c:pt>
                <c:pt idx="8">
                  <c:v>10</c:v>
                </c:pt>
                <c:pt idx="9">
                  <c:v>19.7</c:v>
                </c:pt>
              </c:numCache>
            </c:numRef>
          </c:xVal>
          <c:yVal>
            <c:numRef>
              <c:f>Sheet1!$B$2:$B$11</c:f>
              <c:numCache>
                <c:formatCode>General</c:formatCode>
                <c:ptCount val="10"/>
                <c:pt idx="0">
                  <c:v>2100</c:v>
                </c:pt>
                <c:pt idx="1">
                  <c:v>2000</c:v>
                </c:pt>
                <c:pt idx="2">
                  <c:v>2300</c:v>
                </c:pt>
                <c:pt idx="3">
                  <c:v>2400</c:v>
                </c:pt>
                <c:pt idx="4">
                  <c:v>900</c:v>
                </c:pt>
                <c:pt idx="5">
                  <c:v>700</c:v>
                </c:pt>
                <c:pt idx="6">
                  <c:v>2000</c:v>
                </c:pt>
                <c:pt idx="7">
                  <c:v>5300</c:v>
                </c:pt>
                <c:pt idx="8">
                  <c:v>2000</c:v>
                </c:pt>
                <c:pt idx="9">
                  <c:v>4200</c:v>
                </c:pt>
              </c:numCache>
            </c:numRef>
          </c:yVal>
          <c:smooth val="0"/>
          <c:extLst>
            <c:ext xmlns:c16="http://schemas.microsoft.com/office/drawing/2014/chart" uri="{C3380CC4-5D6E-409C-BE32-E72D297353CC}">
              <c16:uniqueId val="{00000000-8A76-4A5A-B6F4-7E3B40369800}"/>
            </c:ext>
          </c:extLst>
        </c:ser>
        <c:dLbls>
          <c:showLegendKey val="0"/>
          <c:showVal val="0"/>
          <c:showCatName val="0"/>
          <c:showSerName val="0"/>
          <c:showPercent val="0"/>
          <c:showBubbleSize val="0"/>
        </c:dLbls>
        <c:axId val="159420352"/>
        <c:axId val="159420928"/>
      </c:scatterChart>
      <c:valAx>
        <c:axId val="159420352"/>
        <c:scaling>
          <c:orientation val="minMax"/>
        </c:scaling>
        <c:delete val="0"/>
        <c:axPos val="b"/>
        <c:majorGridlines/>
        <c:minorGridlines/>
        <c:title>
          <c:tx>
            <c:rich>
              <a:bodyPr/>
              <a:lstStyle/>
              <a:p>
                <a:pPr>
                  <a:defRPr/>
                </a:pPr>
                <a:r>
                  <a:rPr lang="en-US" dirty="0"/>
                  <a:t>Distance (x10</a:t>
                </a:r>
                <a:r>
                  <a:rPr lang="en-US" baseline="30000" dirty="0"/>
                  <a:t>20</a:t>
                </a:r>
                <a:r>
                  <a:rPr lang="en-US" dirty="0"/>
                  <a:t> km)</a:t>
                </a:r>
              </a:p>
            </c:rich>
          </c:tx>
          <c:overlay val="0"/>
        </c:title>
        <c:numFmt formatCode="General" sourceLinked="1"/>
        <c:majorTickMark val="out"/>
        <c:minorTickMark val="none"/>
        <c:tickLblPos val="nextTo"/>
        <c:spPr>
          <a:ln w="12700"/>
        </c:spPr>
        <c:crossAx val="159420928"/>
        <c:crosses val="autoZero"/>
        <c:crossBetween val="midCat"/>
      </c:valAx>
      <c:valAx>
        <c:axId val="159420928"/>
        <c:scaling>
          <c:orientation val="minMax"/>
        </c:scaling>
        <c:delete val="0"/>
        <c:axPos val="l"/>
        <c:majorGridlines/>
        <c:minorGridlines/>
        <c:title>
          <c:tx>
            <c:rich>
              <a:bodyPr/>
              <a:lstStyle/>
              <a:p>
                <a:pPr>
                  <a:defRPr/>
                </a:pPr>
                <a:r>
                  <a:rPr lang="en-US" dirty="0"/>
                  <a:t>Speed (km/s)</a:t>
                </a:r>
              </a:p>
            </c:rich>
          </c:tx>
          <c:overlay val="0"/>
        </c:title>
        <c:numFmt formatCode="General" sourceLinked="1"/>
        <c:majorTickMark val="out"/>
        <c:minorTickMark val="none"/>
        <c:tickLblPos val="nextTo"/>
        <c:crossAx val="1594203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8-07T15:32:37.233"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DA592-342C-4E9F-8957-E10E393D399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CA"/>
        </a:p>
      </dgm:t>
    </dgm:pt>
    <dgm:pt modelId="{55BF60B3-3F36-47D9-AEEC-B7DBCA4CDA62}">
      <dgm:prSet phldrT="[Text]"/>
      <dgm:spPr/>
      <dgm:t>
        <a:bodyPr/>
        <a:lstStyle/>
        <a:p>
          <a:r>
            <a:rPr lang="en-CA" dirty="0"/>
            <a:t>Spectra in the Lab</a:t>
          </a:r>
        </a:p>
      </dgm:t>
    </dgm:pt>
    <dgm:pt modelId="{532EBF4E-C63B-4ECF-B20A-91520C2B0812}" type="parTrans" cxnId="{1F3B4F9D-940D-494A-841A-85512396E489}">
      <dgm:prSet/>
      <dgm:spPr/>
      <dgm:t>
        <a:bodyPr/>
        <a:lstStyle/>
        <a:p>
          <a:endParaRPr lang="en-CA"/>
        </a:p>
      </dgm:t>
    </dgm:pt>
    <dgm:pt modelId="{51E4F185-EF48-4ECF-BB8C-BFD49544F70C}" type="sibTrans" cxnId="{1F3B4F9D-940D-494A-841A-85512396E489}">
      <dgm:prSet/>
      <dgm:spPr/>
      <dgm:t>
        <a:bodyPr/>
        <a:lstStyle/>
        <a:p>
          <a:endParaRPr lang="en-CA"/>
        </a:p>
      </dgm:t>
    </dgm:pt>
    <dgm:pt modelId="{F6BDEB4D-2B09-4717-96AD-C43EE27A1C7C}">
      <dgm:prSet phldrT="[Text]"/>
      <dgm:spPr/>
      <dgm:t>
        <a:bodyPr/>
        <a:lstStyle/>
        <a:p>
          <a:r>
            <a:rPr lang="en-CA" dirty="0"/>
            <a:t>Analyzing Stars</a:t>
          </a:r>
        </a:p>
      </dgm:t>
    </dgm:pt>
    <dgm:pt modelId="{7BE4A33A-91BC-4EA0-8EC9-2BB3ABF31D8C}" type="parTrans" cxnId="{2BBCB8D3-C9CF-43EC-B608-C09ED46B427D}">
      <dgm:prSet/>
      <dgm:spPr/>
      <dgm:t>
        <a:bodyPr/>
        <a:lstStyle/>
        <a:p>
          <a:endParaRPr lang="en-CA"/>
        </a:p>
      </dgm:t>
    </dgm:pt>
    <dgm:pt modelId="{4BF05021-20B2-4B82-A8F8-BDC6B77ED8E9}" type="sibTrans" cxnId="{2BBCB8D3-C9CF-43EC-B608-C09ED46B427D}">
      <dgm:prSet/>
      <dgm:spPr/>
      <dgm:t>
        <a:bodyPr/>
        <a:lstStyle/>
        <a:p>
          <a:endParaRPr lang="en-CA"/>
        </a:p>
      </dgm:t>
    </dgm:pt>
    <dgm:pt modelId="{B2CB433A-9353-4B11-B161-B41184938A36}">
      <dgm:prSet phldrT="[Text]"/>
      <dgm:spPr/>
      <dgm:t>
        <a:bodyPr/>
        <a:lstStyle/>
        <a:p>
          <a:r>
            <a:rPr lang="en-CA" dirty="0"/>
            <a:t>Hubble’s Law</a:t>
          </a:r>
        </a:p>
      </dgm:t>
    </dgm:pt>
    <dgm:pt modelId="{0305F49A-39C1-44A1-A8B2-CFE014691A3B}" type="parTrans" cxnId="{262EFEAA-6B09-4F1E-A389-98AE49230AAC}">
      <dgm:prSet/>
      <dgm:spPr/>
      <dgm:t>
        <a:bodyPr/>
        <a:lstStyle/>
        <a:p>
          <a:endParaRPr lang="en-CA"/>
        </a:p>
      </dgm:t>
    </dgm:pt>
    <dgm:pt modelId="{1A2A6B59-1858-4CE0-8B69-8908C3FCAE9A}" type="sibTrans" cxnId="{262EFEAA-6B09-4F1E-A389-98AE49230AAC}">
      <dgm:prSet/>
      <dgm:spPr/>
      <dgm:t>
        <a:bodyPr/>
        <a:lstStyle/>
        <a:p>
          <a:endParaRPr lang="en-CA"/>
        </a:p>
      </dgm:t>
    </dgm:pt>
    <dgm:pt modelId="{C0EA2440-9979-4847-BE02-87A04DF4C7C4}">
      <dgm:prSet/>
      <dgm:spPr/>
      <dgm:t>
        <a:bodyPr/>
        <a:lstStyle/>
        <a:p>
          <a:r>
            <a:rPr lang="en-CA" dirty="0"/>
            <a:t>Age of the Universe</a:t>
          </a:r>
        </a:p>
      </dgm:t>
    </dgm:pt>
    <dgm:pt modelId="{6920D7C6-CC1C-47C6-B4E2-5FDE17287392}" type="parTrans" cxnId="{21027CC2-5798-4C18-9F99-6ECF4DDCEE37}">
      <dgm:prSet/>
      <dgm:spPr/>
      <dgm:t>
        <a:bodyPr/>
        <a:lstStyle/>
        <a:p>
          <a:endParaRPr lang="en-CA"/>
        </a:p>
      </dgm:t>
    </dgm:pt>
    <dgm:pt modelId="{2BBC6EA8-89D7-47A8-965E-B2177595F526}" type="sibTrans" cxnId="{21027CC2-5798-4C18-9F99-6ECF4DDCEE37}">
      <dgm:prSet/>
      <dgm:spPr/>
      <dgm:t>
        <a:bodyPr/>
        <a:lstStyle/>
        <a:p>
          <a:endParaRPr lang="en-CA"/>
        </a:p>
      </dgm:t>
    </dgm:pt>
    <dgm:pt modelId="{7AE96CFC-E604-4179-98C9-4B747E46118A}" type="pres">
      <dgm:prSet presAssocID="{8E0DA592-342C-4E9F-8957-E10E393D3999}" presName="rootnode" presStyleCnt="0">
        <dgm:presLayoutVars>
          <dgm:chMax/>
          <dgm:chPref/>
          <dgm:dir/>
          <dgm:animLvl val="lvl"/>
        </dgm:presLayoutVars>
      </dgm:prSet>
      <dgm:spPr/>
    </dgm:pt>
    <dgm:pt modelId="{386E7A6A-6EC3-45E5-8D46-E01F46C41B2E}" type="pres">
      <dgm:prSet presAssocID="{55BF60B3-3F36-47D9-AEEC-B7DBCA4CDA62}" presName="composite" presStyleCnt="0"/>
      <dgm:spPr/>
    </dgm:pt>
    <dgm:pt modelId="{CF88A0CE-EA39-4281-AF1B-8778CCD4F1B6}" type="pres">
      <dgm:prSet presAssocID="{55BF60B3-3F36-47D9-AEEC-B7DBCA4CDA62}" presName="bentUpArrow1" presStyleLbl="alignImgPlace1" presStyleIdx="0" presStyleCnt="3"/>
      <dgm:spPr/>
    </dgm:pt>
    <dgm:pt modelId="{D37DC45F-C6B7-434E-AB00-2FD45899EEE8}" type="pres">
      <dgm:prSet presAssocID="{55BF60B3-3F36-47D9-AEEC-B7DBCA4CDA62}" presName="ParentText" presStyleLbl="node1" presStyleIdx="0" presStyleCnt="4">
        <dgm:presLayoutVars>
          <dgm:chMax val="1"/>
          <dgm:chPref val="1"/>
          <dgm:bulletEnabled val="1"/>
        </dgm:presLayoutVars>
      </dgm:prSet>
      <dgm:spPr/>
    </dgm:pt>
    <dgm:pt modelId="{F84D08DE-A9C5-46A3-B039-F29EEA62296F}" type="pres">
      <dgm:prSet presAssocID="{55BF60B3-3F36-47D9-AEEC-B7DBCA4CDA62}" presName="ChildText" presStyleLbl="revTx" presStyleIdx="0" presStyleCnt="3">
        <dgm:presLayoutVars>
          <dgm:chMax val="0"/>
          <dgm:chPref val="0"/>
          <dgm:bulletEnabled val="1"/>
        </dgm:presLayoutVars>
      </dgm:prSet>
      <dgm:spPr/>
    </dgm:pt>
    <dgm:pt modelId="{CFF5D179-F00D-4D70-8859-9288B37F6441}" type="pres">
      <dgm:prSet presAssocID="{51E4F185-EF48-4ECF-BB8C-BFD49544F70C}" presName="sibTrans" presStyleCnt="0"/>
      <dgm:spPr/>
    </dgm:pt>
    <dgm:pt modelId="{E9B939A5-4E4D-4B10-A38A-AF910F572737}" type="pres">
      <dgm:prSet presAssocID="{F6BDEB4D-2B09-4717-96AD-C43EE27A1C7C}" presName="composite" presStyleCnt="0"/>
      <dgm:spPr/>
    </dgm:pt>
    <dgm:pt modelId="{5F5C3F5E-3A34-4240-8838-11D23E1FDC47}" type="pres">
      <dgm:prSet presAssocID="{F6BDEB4D-2B09-4717-96AD-C43EE27A1C7C}" presName="bentUpArrow1" presStyleLbl="alignImgPlace1" presStyleIdx="1" presStyleCnt="3"/>
      <dgm:spPr/>
    </dgm:pt>
    <dgm:pt modelId="{FAB4ED07-C149-4680-B39E-A8A7063759AD}" type="pres">
      <dgm:prSet presAssocID="{F6BDEB4D-2B09-4717-96AD-C43EE27A1C7C}" presName="ParentText" presStyleLbl="node1" presStyleIdx="1" presStyleCnt="4">
        <dgm:presLayoutVars>
          <dgm:chMax val="1"/>
          <dgm:chPref val="1"/>
          <dgm:bulletEnabled val="1"/>
        </dgm:presLayoutVars>
      </dgm:prSet>
      <dgm:spPr/>
    </dgm:pt>
    <dgm:pt modelId="{42D036BD-A2E8-45DB-828A-C05EC7AA95A1}" type="pres">
      <dgm:prSet presAssocID="{F6BDEB4D-2B09-4717-96AD-C43EE27A1C7C}" presName="ChildText" presStyleLbl="revTx" presStyleIdx="1" presStyleCnt="3">
        <dgm:presLayoutVars>
          <dgm:chMax val="0"/>
          <dgm:chPref val="0"/>
          <dgm:bulletEnabled val="1"/>
        </dgm:presLayoutVars>
      </dgm:prSet>
      <dgm:spPr/>
    </dgm:pt>
    <dgm:pt modelId="{DB87ECB2-4947-4958-A017-AD926B6BEEDE}" type="pres">
      <dgm:prSet presAssocID="{4BF05021-20B2-4B82-A8F8-BDC6B77ED8E9}" presName="sibTrans" presStyleCnt="0"/>
      <dgm:spPr/>
    </dgm:pt>
    <dgm:pt modelId="{0CDB0613-BE1D-43E5-9EA6-E80B440D878F}" type="pres">
      <dgm:prSet presAssocID="{B2CB433A-9353-4B11-B161-B41184938A36}" presName="composite" presStyleCnt="0"/>
      <dgm:spPr/>
    </dgm:pt>
    <dgm:pt modelId="{B80B8E4C-A269-402C-BE16-95978BE91025}" type="pres">
      <dgm:prSet presAssocID="{B2CB433A-9353-4B11-B161-B41184938A36}" presName="bentUpArrow1" presStyleLbl="alignImgPlace1" presStyleIdx="2" presStyleCnt="3"/>
      <dgm:spPr/>
    </dgm:pt>
    <dgm:pt modelId="{41F17167-E6C0-44E6-9959-490D6A81C7CD}" type="pres">
      <dgm:prSet presAssocID="{B2CB433A-9353-4B11-B161-B41184938A36}" presName="ParentText" presStyleLbl="node1" presStyleIdx="2" presStyleCnt="4">
        <dgm:presLayoutVars>
          <dgm:chMax val="1"/>
          <dgm:chPref val="1"/>
          <dgm:bulletEnabled val="1"/>
        </dgm:presLayoutVars>
      </dgm:prSet>
      <dgm:spPr/>
    </dgm:pt>
    <dgm:pt modelId="{0759E184-081B-402C-9570-9E774350775F}" type="pres">
      <dgm:prSet presAssocID="{B2CB433A-9353-4B11-B161-B41184938A36}" presName="ChildText" presStyleLbl="revTx" presStyleIdx="2" presStyleCnt="3">
        <dgm:presLayoutVars>
          <dgm:chMax val="0"/>
          <dgm:chPref val="0"/>
          <dgm:bulletEnabled val="1"/>
        </dgm:presLayoutVars>
      </dgm:prSet>
      <dgm:spPr/>
    </dgm:pt>
    <dgm:pt modelId="{63C3B781-51DF-45D1-8A48-80BD5A06F0F4}" type="pres">
      <dgm:prSet presAssocID="{1A2A6B59-1858-4CE0-8B69-8908C3FCAE9A}" presName="sibTrans" presStyleCnt="0"/>
      <dgm:spPr/>
    </dgm:pt>
    <dgm:pt modelId="{EC736528-FE22-4F57-B48B-2B7EED5CB514}" type="pres">
      <dgm:prSet presAssocID="{C0EA2440-9979-4847-BE02-87A04DF4C7C4}" presName="composite" presStyleCnt="0"/>
      <dgm:spPr/>
    </dgm:pt>
    <dgm:pt modelId="{63C83997-5195-4D0C-B041-E9DF5B34BB9F}" type="pres">
      <dgm:prSet presAssocID="{C0EA2440-9979-4847-BE02-87A04DF4C7C4}" presName="ParentText" presStyleLbl="node1" presStyleIdx="3" presStyleCnt="4">
        <dgm:presLayoutVars>
          <dgm:chMax val="1"/>
          <dgm:chPref val="1"/>
          <dgm:bulletEnabled val="1"/>
        </dgm:presLayoutVars>
      </dgm:prSet>
      <dgm:spPr/>
    </dgm:pt>
  </dgm:ptLst>
  <dgm:cxnLst>
    <dgm:cxn modelId="{E0166248-6939-4999-AE9A-842B4F0032F9}" type="presOf" srcId="{F6BDEB4D-2B09-4717-96AD-C43EE27A1C7C}" destId="{FAB4ED07-C149-4680-B39E-A8A7063759AD}" srcOrd="0" destOrd="0" presId="urn:microsoft.com/office/officeart/2005/8/layout/StepDownProcess"/>
    <dgm:cxn modelId="{59E35172-A62E-4DE9-9AC9-B2BCADD7C6D0}" type="presOf" srcId="{55BF60B3-3F36-47D9-AEEC-B7DBCA4CDA62}" destId="{D37DC45F-C6B7-434E-AB00-2FD45899EEE8}" srcOrd="0" destOrd="0" presId="urn:microsoft.com/office/officeart/2005/8/layout/StepDownProcess"/>
    <dgm:cxn modelId="{DCBE2499-C84A-4596-A0F9-A28AF6FF310F}" type="presOf" srcId="{8E0DA592-342C-4E9F-8957-E10E393D3999}" destId="{7AE96CFC-E604-4179-98C9-4B747E46118A}" srcOrd="0" destOrd="0" presId="urn:microsoft.com/office/officeart/2005/8/layout/StepDownProcess"/>
    <dgm:cxn modelId="{1F3B4F9D-940D-494A-841A-85512396E489}" srcId="{8E0DA592-342C-4E9F-8957-E10E393D3999}" destId="{55BF60B3-3F36-47D9-AEEC-B7DBCA4CDA62}" srcOrd="0" destOrd="0" parTransId="{532EBF4E-C63B-4ECF-B20A-91520C2B0812}" sibTransId="{51E4F185-EF48-4ECF-BB8C-BFD49544F70C}"/>
    <dgm:cxn modelId="{F99101A4-A16E-4F3E-82FB-A297E2500E9A}" type="presOf" srcId="{B2CB433A-9353-4B11-B161-B41184938A36}" destId="{41F17167-E6C0-44E6-9959-490D6A81C7CD}" srcOrd="0" destOrd="0" presId="urn:microsoft.com/office/officeart/2005/8/layout/StepDownProcess"/>
    <dgm:cxn modelId="{262EFEAA-6B09-4F1E-A389-98AE49230AAC}" srcId="{8E0DA592-342C-4E9F-8957-E10E393D3999}" destId="{B2CB433A-9353-4B11-B161-B41184938A36}" srcOrd="2" destOrd="0" parTransId="{0305F49A-39C1-44A1-A8B2-CFE014691A3B}" sibTransId="{1A2A6B59-1858-4CE0-8B69-8908C3FCAE9A}"/>
    <dgm:cxn modelId="{21027CC2-5798-4C18-9F99-6ECF4DDCEE37}" srcId="{8E0DA592-342C-4E9F-8957-E10E393D3999}" destId="{C0EA2440-9979-4847-BE02-87A04DF4C7C4}" srcOrd="3" destOrd="0" parTransId="{6920D7C6-CC1C-47C6-B4E2-5FDE17287392}" sibTransId="{2BBC6EA8-89D7-47A8-965E-B2177595F526}"/>
    <dgm:cxn modelId="{2BBCB8D3-C9CF-43EC-B608-C09ED46B427D}" srcId="{8E0DA592-342C-4E9F-8957-E10E393D3999}" destId="{F6BDEB4D-2B09-4717-96AD-C43EE27A1C7C}" srcOrd="1" destOrd="0" parTransId="{7BE4A33A-91BC-4EA0-8EC9-2BB3ABF31D8C}" sibTransId="{4BF05021-20B2-4B82-A8F8-BDC6B77ED8E9}"/>
    <dgm:cxn modelId="{E24280EB-5EC9-4DFF-A893-D28D232B3555}" type="presOf" srcId="{C0EA2440-9979-4847-BE02-87A04DF4C7C4}" destId="{63C83997-5195-4D0C-B041-E9DF5B34BB9F}" srcOrd="0" destOrd="0" presId="urn:microsoft.com/office/officeart/2005/8/layout/StepDownProcess"/>
    <dgm:cxn modelId="{48AC9BD0-621B-43B7-B2BF-9D4F0D3AF02F}" type="presParOf" srcId="{7AE96CFC-E604-4179-98C9-4B747E46118A}" destId="{386E7A6A-6EC3-45E5-8D46-E01F46C41B2E}" srcOrd="0" destOrd="0" presId="urn:microsoft.com/office/officeart/2005/8/layout/StepDownProcess"/>
    <dgm:cxn modelId="{AA5B3CF9-D0C2-4E54-A45B-9F4F557E9C41}" type="presParOf" srcId="{386E7A6A-6EC3-45E5-8D46-E01F46C41B2E}" destId="{CF88A0CE-EA39-4281-AF1B-8778CCD4F1B6}" srcOrd="0" destOrd="0" presId="urn:microsoft.com/office/officeart/2005/8/layout/StepDownProcess"/>
    <dgm:cxn modelId="{EDA945C0-DF63-425A-8136-FE2E5A5383DE}" type="presParOf" srcId="{386E7A6A-6EC3-45E5-8D46-E01F46C41B2E}" destId="{D37DC45F-C6B7-434E-AB00-2FD45899EEE8}" srcOrd="1" destOrd="0" presId="urn:microsoft.com/office/officeart/2005/8/layout/StepDownProcess"/>
    <dgm:cxn modelId="{8F74BD7A-83C8-4641-861A-8DBCA36A8B23}" type="presParOf" srcId="{386E7A6A-6EC3-45E5-8D46-E01F46C41B2E}" destId="{F84D08DE-A9C5-46A3-B039-F29EEA62296F}" srcOrd="2" destOrd="0" presId="urn:microsoft.com/office/officeart/2005/8/layout/StepDownProcess"/>
    <dgm:cxn modelId="{A39D66BC-1C40-4F8C-86DF-B361847BA7C8}" type="presParOf" srcId="{7AE96CFC-E604-4179-98C9-4B747E46118A}" destId="{CFF5D179-F00D-4D70-8859-9288B37F6441}" srcOrd="1" destOrd="0" presId="urn:microsoft.com/office/officeart/2005/8/layout/StepDownProcess"/>
    <dgm:cxn modelId="{1C4B3106-5D6B-4018-B7E4-6AEABBF01707}" type="presParOf" srcId="{7AE96CFC-E604-4179-98C9-4B747E46118A}" destId="{E9B939A5-4E4D-4B10-A38A-AF910F572737}" srcOrd="2" destOrd="0" presId="urn:microsoft.com/office/officeart/2005/8/layout/StepDownProcess"/>
    <dgm:cxn modelId="{F5BD65AC-26AE-41B2-B1FF-7A1BB85C805E}" type="presParOf" srcId="{E9B939A5-4E4D-4B10-A38A-AF910F572737}" destId="{5F5C3F5E-3A34-4240-8838-11D23E1FDC47}" srcOrd="0" destOrd="0" presId="urn:microsoft.com/office/officeart/2005/8/layout/StepDownProcess"/>
    <dgm:cxn modelId="{B63DCECC-BCA9-4702-A69B-B0FCBF86E71A}" type="presParOf" srcId="{E9B939A5-4E4D-4B10-A38A-AF910F572737}" destId="{FAB4ED07-C149-4680-B39E-A8A7063759AD}" srcOrd="1" destOrd="0" presId="urn:microsoft.com/office/officeart/2005/8/layout/StepDownProcess"/>
    <dgm:cxn modelId="{2513DE33-5F80-416F-994C-356AF9930E8E}" type="presParOf" srcId="{E9B939A5-4E4D-4B10-A38A-AF910F572737}" destId="{42D036BD-A2E8-45DB-828A-C05EC7AA95A1}" srcOrd="2" destOrd="0" presId="urn:microsoft.com/office/officeart/2005/8/layout/StepDownProcess"/>
    <dgm:cxn modelId="{3E1A3282-3A25-41AB-8297-98F322AEBF27}" type="presParOf" srcId="{7AE96CFC-E604-4179-98C9-4B747E46118A}" destId="{DB87ECB2-4947-4958-A017-AD926B6BEEDE}" srcOrd="3" destOrd="0" presId="urn:microsoft.com/office/officeart/2005/8/layout/StepDownProcess"/>
    <dgm:cxn modelId="{8FDFDF5D-8AC5-486E-B947-868CFFDD77E2}" type="presParOf" srcId="{7AE96CFC-E604-4179-98C9-4B747E46118A}" destId="{0CDB0613-BE1D-43E5-9EA6-E80B440D878F}" srcOrd="4" destOrd="0" presId="urn:microsoft.com/office/officeart/2005/8/layout/StepDownProcess"/>
    <dgm:cxn modelId="{A0A023C9-C1BF-48FD-89B7-32BF03DE014C}" type="presParOf" srcId="{0CDB0613-BE1D-43E5-9EA6-E80B440D878F}" destId="{B80B8E4C-A269-402C-BE16-95978BE91025}" srcOrd="0" destOrd="0" presId="urn:microsoft.com/office/officeart/2005/8/layout/StepDownProcess"/>
    <dgm:cxn modelId="{B1DDF15B-6D06-4603-BB3E-BAFEA7C1F7CB}" type="presParOf" srcId="{0CDB0613-BE1D-43E5-9EA6-E80B440D878F}" destId="{41F17167-E6C0-44E6-9959-490D6A81C7CD}" srcOrd="1" destOrd="0" presId="urn:microsoft.com/office/officeart/2005/8/layout/StepDownProcess"/>
    <dgm:cxn modelId="{A4A5DBBC-8BF4-4E7E-A9CB-97F6608BA702}" type="presParOf" srcId="{0CDB0613-BE1D-43E5-9EA6-E80B440D878F}" destId="{0759E184-081B-402C-9570-9E774350775F}" srcOrd="2" destOrd="0" presId="urn:microsoft.com/office/officeart/2005/8/layout/StepDownProcess"/>
    <dgm:cxn modelId="{8E88DF25-1825-48A3-915C-358B2EF4BD5D}" type="presParOf" srcId="{7AE96CFC-E604-4179-98C9-4B747E46118A}" destId="{63C3B781-51DF-45D1-8A48-80BD5A06F0F4}" srcOrd="5" destOrd="0" presId="urn:microsoft.com/office/officeart/2005/8/layout/StepDownProcess"/>
    <dgm:cxn modelId="{5BAE6C49-280B-4B77-A0FB-4A271459B3AA}" type="presParOf" srcId="{7AE96CFC-E604-4179-98C9-4B747E46118A}" destId="{EC736528-FE22-4F57-B48B-2B7EED5CB514}" srcOrd="6" destOrd="0" presId="urn:microsoft.com/office/officeart/2005/8/layout/StepDownProcess"/>
    <dgm:cxn modelId="{F02E1768-DDBF-40EF-9173-A6B463261BA3}" type="presParOf" srcId="{EC736528-FE22-4F57-B48B-2B7EED5CB514}" destId="{63C83997-5195-4D0C-B041-E9DF5B34BB9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8A0CE-EA39-4281-AF1B-8778CCD4F1B6}">
      <dsp:nvSpPr>
        <dsp:cNvPr id="0" name=""/>
        <dsp:cNvSpPr/>
      </dsp:nvSpPr>
      <dsp:spPr>
        <a:xfrm rot="5400000">
          <a:off x="1092371" y="1038766"/>
          <a:ext cx="912262" cy="10385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DC45F-C6B7-434E-AB00-2FD45899EEE8}">
      <dsp:nvSpPr>
        <dsp:cNvPr id="0" name=""/>
        <dsp:cNvSpPr/>
      </dsp:nvSpPr>
      <dsp:spPr>
        <a:xfrm>
          <a:off x="850677" y="27504"/>
          <a:ext cx="1535713" cy="10749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Spectra in the Lab</a:t>
          </a:r>
        </a:p>
      </dsp:txBody>
      <dsp:txXfrm>
        <a:off x="903161" y="79988"/>
        <a:ext cx="1430745" cy="969981"/>
      </dsp:txXfrm>
    </dsp:sp>
    <dsp:sp modelId="{F84D08DE-A9C5-46A3-B039-F29EEA62296F}">
      <dsp:nvSpPr>
        <dsp:cNvPr id="0" name=""/>
        <dsp:cNvSpPr/>
      </dsp:nvSpPr>
      <dsp:spPr>
        <a:xfrm>
          <a:off x="2386390" y="130025"/>
          <a:ext cx="1116931" cy="868821"/>
        </a:xfrm>
        <a:prstGeom prst="rect">
          <a:avLst/>
        </a:prstGeom>
        <a:noFill/>
        <a:ln>
          <a:noFill/>
        </a:ln>
        <a:effectLst/>
      </dsp:spPr>
      <dsp:style>
        <a:lnRef idx="0">
          <a:scrgbClr r="0" g="0" b="0"/>
        </a:lnRef>
        <a:fillRef idx="0">
          <a:scrgbClr r="0" g="0" b="0"/>
        </a:fillRef>
        <a:effectRef idx="0">
          <a:scrgbClr r="0" g="0" b="0"/>
        </a:effectRef>
        <a:fontRef idx="minor"/>
      </dsp:style>
    </dsp:sp>
    <dsp:sp modelId="{5F5C3F5E-3A34-4240-8838-11D23E1FDC47}">
      <dsp:nvSpPr>
        <dsp:cNvPr id="0" name=""/>
        <dsp:cNvSpPr/>
      </dsp:nvSpPr>
      <dsp:spPr>
        <a:xfrm rot="5400000">
          <a:off x="2365640" y="2246289"/>
          <a:ext cx="912262" cy="10385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B4ED07-C149-4680-B39E-A8A7063759AD}">
      <dsp:nvSpPr>
        <dsp:cNvPr id="0" name=""/>
        <dsp:cNvSpPr/>
      </dsp:nvSpPr>
      <dsp:spPr>
        <a:xfrm>
          <a:off x="2123946" y="1235027"/>
          <a:ext cx="1535713" cy="10749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Analyzing Stars</a:t>
          </a:r>
        </a:p>
      </dsp:txBody>
      <dsp:txXfrm>
        <a:off x="2176430" y="1287511"/>
        <a:ext cx="1430745" cy="969981"/>
      </dsp:txXfrm>
    </dsp:sp>
    <dsp:sp modelId="{42D036BD-A2E8-45DB-828A-C05EC7AA95A1}">
      <dsp:nvSpPr>
        <dsp:cNvPr id="0" name=""/>
        <dsp:cNvSpPr/>
      </dsp:nvSpPr>
      <dsp:spPr>
        <a:xfrm>
          <a:off x="3659659" y="1337548"/>
          <a:ext cx="1116931" cy="868821"/>
        </a:xfrm>
        <a:prstGeom prst="rect">
          <a:avLst/>
        </a:prstGeom>
        <a:noFill/>
        <a:ln>
          <a:noFill/>
        </a:ln>
        <a:effectLst/>
      </dsp:spPr>
      <dsp:style>
        <a:lnRef idx="0">
          <a:scrgbClr r="0" g="0" b="0"/>
        </a:lnRef>
        <a:fillRef idx="0">
          <a:scrgbClr r="0" g="0" b="0"/>
        </a:fillRef>
        <a:effectRef idx="0">
          <a:scrgbClr r="0" g="0" b="0"/>
        </a:effectRef>
        <a:fontRef idx="minor"/>
      </dsp:style>
    </dsp:sp>
    <dsp:sp modelId="{B80B8E4C-A269-402C-BE16-95978BE91025}">
      <dsp:nvSpPr>
        <dsp:cNvPr id="0" name=""/>
        <dsp:cNvSpPr/>
      </dsp:nvSpPr>
      <dsp:spPr>
        <a:xfrm rot="5400000">
          <a:off x="3638910" y="3453812"/>
          <a:ext cx="912262" cy="1038578"/>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17167-E6C0-44E6-9959-490D6A81C7CD}">
      <dsp:nvSpPr>
        <dsp:cNvPr id="0" name=""/>
        <dsp:cNvSpPr/>
      </dsp:nvSpPr>
      <dsp:spPr>
        <a:xfrm>
          <a:off x="3397216" y="2442550"/>
          <a:ext cx="1535713" cy="10749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Hubble’s Law</a:t>
          </a:r>
        </a:p>
      </dsp:txBody>
      <dsp:txXfrm>
        <a:off x="3449700" y="2495034"/>
        <a:ext cx="1430745" cy="969981"/>
      </dsp:txXfrm>
    </dsp:sp>
    <dsp:sp modelId="{0759E184-081B-402C-9570-9E774350775F}">
      <dsp:nvSpPr>
        <dsp:cNvPr id="0" name=""/>
        <dsp:cNvSpPr/>
      </dsp:nvSpPr>
      <dsp:spPr>
        <a:xfrm>
          <a:off x="4932929" y="2545071"/>
          <a:ext cx="1116931" cy="868821"/>
        </a:xfrm>
        <a:prstGeom prst="rect">
          <a:avLst/>
        </a:prstGeom>
        <a:noFill/>
        <a:ln>
          <a:noFill/>
        </a:ln>
        <a:effectLst/>
      </dsp:spPr>
      <dsp:style>
        <a:lnRef idx="0">
          <a:scrgbClr r="0" g="0" b="0"/>
        </a:lnRef>
        <a:fillRef idx="0">
          <a:scrgbClr r="0" g="0" b="0"/>
        </a:fillRef>
        <a:effectRef idx="0">
          <a:scrgbClr r="0" g="0" b="0"/>
        </a:effectRef>
        <a:fontRef idx="minor"/>
      </dsp:style>
    </dsp:sp>
    <dsp:sp modelId="{63C83997-5195-4D0C-B041-E9DF5B34BB9F}">
      <dsp:nvSpPr>
        <dsp:cNvPr id="0" name=""/>
        <dsp:cNvSpPr/>
      </dsp:nvSpPr>
      <dsp:spPr>
        <a:xfrm>
          <a:off x="4670485" y="3650073"/>
          <a:ext cx="1535713" cy="107494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Age of the Universe</a:t>
          </a:r>
        </a:p>
      </dsp:txBody>
      <dsp:txXfrm>
        <a:off x="4722969" y="3702557"/>
        <a:ext cx="1430745" cy="96998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36867"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dirty="0"/>
          </a:p>
        </p:txBody>
      </p:sp>
      <p:sp>
        <p:nvSpPr>
          <p:cNvPr id="36868"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36869"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solidFill>
                  <a:schemeClr val="tx1"/>
                </a:solidFill>
              </a:defRPr>
            </a:lvl1pPr>
          </a:lstStyle>
          <a:p>
            <a:fld id="{BF04A745-CA2F-9446-8CF4-A6A8960481A7}" type="slidenum">
              <a:rPr lang="en-US"/>
              <a:pPr/>
              <a:t>‹#›</a:t>
            </a:fld>
            <a:endParaRPr lang="en-US" dirty="0"/>
          </a:p>
        </p:txBody>
      </p:sp>
    </p:spTree>
    <p:extLst>
      <p:ext uri="{BB962C8B-B14F-4D97-AF65-F5344CB8AC3E}">
        <p14:creationId xmlns:p14="http://schemas.microsoft.com/office/powerpoint/2010/main" val="26275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8499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8499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solidFill>
                  <a:schemeClr val="tx1"/>
                </a:solidFill>
              </a:defRPr>
            </a:lvl1pPr>
          </a:lstStyle>
          <a:p>
            <a:fld id="{C6266454-B220-D54C-9664-412C6F84C3D3}" type="slidenum">
              <a:rPr lang="en-US"/>
              <a:pPr/>
              <a:t>‹#›</a:t>
            </a:fld>
            <a:endParaRPr lang="en-US" dirty="0"/>
          </a:p>
        </p:txBody>
      </p:sp>
    </p:spTree>
    <p:extLst>
      <p:ext uri="{BB962C8B-B14F-4D97-AF65-F5344CB8AC3E}">
        <p14:creationId xmlns:p14="http://schemas.microsoft.com/office/powerpoint/2010/main" val="24650903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iKTv-BDZ8Os&amp;list=PL224464F48007F658&amp;index=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nas.org/content/101/1/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 main idea</a:t>
            </a:r>
            <a:r>
              <a:rPr lang="en-US" baseline="0" dirty="0"/>
              <a:t> of this presentation is subversive physics.  Many of these topics include connections to modern physics using classical activities.</a:t>
            </a:r>
            <a:endParaRPr lang="en-US" dirty="0"/>
          </a:p>
        </p:txBody>
      </p:sp>
    </p:spTree>
    <p:extLst>
      <p:ext uri="{BB962C8B-B14F-4D97-AF65-F5344CB8AC3E}">
        <p14:creationId xmlns:p14="http://schemas.microsoft.com/office/powerpoint/2010/main" val="130469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Visit the website and show the teachers how to download</a:t>
            </a:r>
            <a:r>
              <a:rPr lang="en-CA" baseline="0" dirty="0"/>
              <a:t> the resources</a:t>
            </a:r>
            <a:endParaRPr lang="en-CA" dirty="0"/>
          </a:p>
        </p:txBody>
      </p:sp>
    </p:spTree>
    <p:extLst>
      <p:ext uri="{BB962C8B-B14F-4D97-AF65-F5344CB8AC3E}">
        <p14:creationId xmlns:p14="http://schemas.microsoft.com/office/powerpoint/2010/main" val="147284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49687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Click to launch “Why is the sky dark?”</a:t>
            </a:r>
          </a:p>
          <a:p>
            <a:endParaRPr lang="en-US" dirty="0"/>
          </a:p>
          <a:p>
            <a:r>
              <a:rPr lang="en-CA" dirty="0">
                <a:hlinkClick r:id="rId3"/>
              </a:rPr>
              <a:t>https://www.youtube.com/watch?v=iKTv-BDZ8Os&amp;list=PL224464F48007F658&amp;index=2</a:t>
            </a:r>
            <a:endParaRPr lang="en-US" dirty="0"/>
          </a:p>
        </p:txBody>
      </p:sp>
      <p:sp>
        <p:nvSpPr>
          <p:cNvPr id="4" name="Slide Number Placeholder 3"/>
          <p:cNvSpPr>
            <a:spLocks noGrp="1"/>
          </p:cNvSpPr>
          <p:nvPr>
            <p:ph type="sldNum" sz="quarter" idx="10"/>
          </p:nvPr>
        </p:nvSpPr>
        <p:spPr/>
        <p:txBody>
          <a:bodyPr/>
          <a:lstStyle/>
          <a:p>
            <a:fld id="{F2BDDB06-A603-4A2C-B289-80A665B21148}"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mn-cs"/>
              </a:rPr>
              <a:t>OH WAIT LET ME TELL YOU ABOUT CECILIA PAYNE.</a:t>
            </a:r>
          </a:p>
          <a:p>
            <a:r>
              <a:rPr lang="en-US" sz="1200" b="0" i="0" kern="1200" dirty="0">
                <a:solidFill>
                  <a:schemeClr val="tx1"/>
                </a:solidFill>
                <a:effectLst/>
                <a:latin typeface="Arial" charset="0"/>
                <a:ea typeface="ＭＳ Ｐゴシック" charset="0"/>
                <a:cs typeface="+mn-cs"/>
              </a:rPr>
              <a:t>Cecilia Payne’s mother refused to spend money on her college education, so she won a scholarship to Cambridge.</a:t>
            </a:r>
          </a:p>
          <a:p>
            <a:r>
              <a:rPr lang="en-US" sz="1200" b="0" i="0" kern="1200" dirty="0">
                <a:solidFill>
                  <a:schemeClr val="tx1"/>
                </a:solidFill>
                <a:effectLst/>
                <a:latin typeface="Arial" charset="0"/>
                <a:ea typeface="ＭＳ Ｐゴシック" charset="0"/>
                <a:cs typeface="+mn-cs"/>
              </a:rPr>
              <a:t>Cecilia Payne completed her studies, but Cambridge wouldn’t give her a degree because she was a woman, so she said to heck with that and moved to the United States to work at Harvard.</a:t>
            </a:r>
          </a:p>
          <a:p>
            <a:r>
              <a:rPr lang="en-US" sz="1200" b="0" i="0" kern="1200" dirty="0">
                <a:solidFill>
                  <a:schemeClr val="tx1"/>
                </a:solidFill>
                <a:effectLst/>
                <a:latin typeface="Arial" charset="0"/>
                <a:ea typeface="ＭＳ Ｐゴシック" charset="0"/>
                <a:cs typeface="+mn-cs"/>
              </a:rPr>
              <a:t>Cecilia Payne was the first person ever to earn a Ph.D. in astronomy from Radcliffe College, with what Otto </a:t>
            </a:r>
            <a:r>
              <a:rPr lang="en-US" sz="1200" b="0" i="0" kern="1200" dirty="0" err="1">
                <a:solidFill>
                  <a:schemeClr val="tx1"/>
                </a:solidFill>
                <a:effectLst/>
                <a:latin typeface="Arial" charset="0"/>
                <a:ea typeface="ＭＳ Ｐゴシック" charset="0"/>
                <a:cs typeface="+mn-cs"/>
              </a:rPr>
              <a:t>Strauve</a:t>
            </a:r>
            <a:r>
              <a:rPr lang="en-US" sz="1200" b="0" i="0" kern="1200" dirty="0">
                <a:solidFill>
                  <a:schemeClr val="tx1"/>
                </a:solidFill>
                <a:effectLst/>
                <a:latin typeface="Arial" charset="0"/>
                <a:ea typeface="ＭＳ Ｐゴシック" charset="0"/>
                <a:cs typeface="+mn-cs"/>
              </a:rPr>
              <a:t> called “the most brilliant Ph.D. thesis ever written in astronomy.”</a:t>
            </a:r>
          </a:p>
          <a:p>
            <a:r>
              <a:rPr lang="en-US" sz="1200" b="0" i="0" kern="1200" dirty="0">
                <a:solidFill>
                  <a:schemeClr val="tx1"/>
                </a:solidFill>
                <a:effectLst/>
                <a:latin typeface="Arial" charset="0"/>
                <a:ea typeface="ＭＳ Ｐゴシック" charset="0"/>
                <a:cs typeface="+mn-cs"/>
              </a:rPr>
              <a:t>Not only did Cecilia Payne discover what the universe is made of, she also discovered what the sun is made of (Henry Norris Russell, a fellow astronomer, is usually given credit for discovering that the sun’s composition is different from the Earth’s, but he came to his conclusions four years later than Payne—after telling her not to publish).</a:t>
            </a:r>
          </a:p>
          <a:p>
            <a:r>
              <a:rPr lang="en-US" sz="1200" b="0" i="0" kern="1200" dirty="0">
                <a:solidFill>
                  <a:schemeClr val="tx1"/>
                </a:solidFill>
                <a:effectLst/>
                <a:latin typeface="Arial" charset="0"/>
                <a:ea typeface="ＭＳ Ｐゴシック" charset="0"/>
                <a:cs typeface="+mn-cs"/>
              </a:rPr>
              <a:t>Cecilia Payne is the reason we know basically anything about variable stars (stars whose brightness as seen from earth fluctuates). Literally every other study on variable stars is based on her work.</a:t>
            </a:r>
          </a:p>
          <a:p>
            <a:r>
              <a:rPr lang="en-US" sz="1200" b="0" i="0" kern="1200" dirty="0">
                <a:solidFill>
                  <a:schemeClr val="tx1"/>
                </a:solidFill>
                <a:effectLst/>
                <a:latin typeface="Arial" charset="0"/>
                <a:ea typeface="ＭＳ Ｐゴシック" charset="0"/>
                <a:cs typeface="+mn-cs"/>
              </a:rPr>
              <a:t>Cecilia Payne was the first woman to be promoted to full professor from within Harvard, and is often credited with breaking the glass ceiling for women in the Harvard science department and in astronomy, as well as inspiring entire generations of women to take up science.</a:t>
            </a:r>
          </a:p>
          <a:p>
            <a:r>
              <a:rPr lang="en-US" sz="1200" b="0" i="0" kern="1200" dirty="0">
                <a:solidFill>
                  <a:schemeClr val="tx1"/>
                </a:solidFill>
                <a:effectLst/>
                <a:latin typeface="Arial" charset="0"/>
                <a:ea typeface="ＭＳ Ｐゴシック" charset="0"/>
                <a:cs typeface="+mn-cs"/>
              </a:rPr>
              <a:t>Cecilia Payne is awesome and everyone should know her.</a:t>
            </a:r>
          </a:p>
          <a:p>
            <a:endParaRPr lang="en-US" dirty="0"/>
          </a:p>
        </p:txBody>
      </p:sp>
    </p:spTree>
    <p:extLst>
      <p:ext uri="{BB962C8B-B14F-4D97-AF65-F5344CB8AC3E}">
        <p14:creationId xmlns:p14="http://schemas.microsoft.com/office/powerpoint/2010/main" val="33460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sz="1200" dirty="0">
                <a:solidFill>
                  <a:schemeClr val="tx2"/>
                </a:solidFill>
              </a:rPr>
              <a:t>Current value: </a:t>
            </a:r>
          </a:p>
          <a:p>
            <a:pPr eaLnBrk="1" hangingPunct="1"/>
            <a:r>
              <a:rPr lang="en-CA" altLang="en-US" sz="1200" dirty="0">
                <a:solidFill>
                  <a:schemeClr val="tx2"/>
                </a:solidFill>
              </a:rPr>
              <a:t>     H</a:t>
            </a:r>
            <a:r>
              <a:rPr lang="en-CA" altLang="en-US" sz="1200" baseline="-25000" dirty="0">
                <a:solidFill>
                  <a:schemeClr val="tx2"/>
                </a:solidFill>
              </a:rPr>
              <a:t>0</a:t>
            </a:r>
            <a:r>
              <a:rPr lang="en-CA" altLang="en-US" sz="1200" dirty="0">
                <a:solidFill>
                  <a:schemeClr val="tx2"/>
                </a:solidFill>
              </a:rPr>
              <a:t> = 67.15 km/s/</a:t>
            </a:r>
            <a:r>
              <a:rPr lang="en-CA" altLang="en-US" sz="1200" dirty="0" err="1">
                <a:solidFill>
                  <a:schemeClr val="tx2"/>
                </a:solidFill>
              </a:rPr>
              <a:t>Mpc</a:t>
            </a:r>
            <a:r>
              <a:rPr lang="en-CA" altLang="en-US" sz="1200" dirty="0">
                <a:solidFill>
                  <a:schemeClr val="tx2"/>
                </a:solidFill>
              </a:rPr>
              <a:t> (+/- 1.2)</a:t>
            </a:r>
            <a:endParaRPr lang="en-US" altLang="en-US" sz="1200" dirty="0">
              <a:solidFill>
                <a:schemeClr val="tx2"/>
              </a:solidFill>
            </a:endParaRPr>
          </a:p>
          <a:p>
            <a:endParaRPr lang="en-CA" dirty="0"/>
          </a:p>
        </p:txBody>
      </p:sp>
    </p:spTree>
    <p:extLst>
      <p:ext uri="{BB962C8B-B14F-4D97-AF65-F5344CB8AC3E}">
        <p14:creationId xmlns:p14="http://schemas.microsoft.com/office/powerpoint/2010/main" val="407400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sz="1200" dirty="0">
                <a:solidFill>
                  <a:schemeClr val="tx2"/>
                </a:solidFill>
              </a:rPr>
              <a:t>Current value: </a:t>
            </a:r>
          </a:p>
          <a:p>
            <a:pPr eaLnBrk="1" hangingPunct="1"/>
            <a:r>
              <a:rPr lang="en-CA" altLang="en-US" sz="1200" dirty="0">
                <a:solidFill>
                  <a:schemeClr val="tx2"/>
                </a:solidFill>
              </a:rPr>
              <a:t>     H</a:t>
            </a:r>
            <a:r>
              <a:rPr lang="en-CA" altLang="en-US" sz="1200" baseline="-25000" dirty="0">
                <a:solidFill>
                  <a:schemeClr val="tx2"/>
                </a:solidFill>
              </a:rPr>
              <a:t>0</a:t>
            </a:r>
            <a:r>
              <a:rPr lang="en-CA" altLang="en-US" sz="1200" dirty="0">
                <a:solidFill>
                  <a:schemeClr val="tx2"/>
                </a:solidFill>
              </a:rPr>
              <a:t> = 67.15 km/s/</a:t>
            </a:r>
            <a:r>
              <a:rPr lang="en-CA" altLang="en-US" sz="1200" dirty="0" err="1">
                <a:solidFill>
                  <a:schemeClr val="tx2"/>
                </a:solidFill>
              </a:rPr>
              <a:t>Mpc</a:t>
            </a:r>
            <a:r>
              <a:rPr lang="en-CA" altLang="en-US" sz="1200" dirty="0">
                <a:solidFill>
                  <a:schemeClr val="tx2"/>
                </a:solidFill>
              </a:rPr>
              <a:t> (+/- 1.2)</a:t>
            </a:r>
            <a:endParaRPr lang="en-US" altLang="en-US" sz="1200" dirty="0">
              <a:solidFill>
                <a:schemeClr val="tx2"/>
              </a:solidFill>
            </a:endParaRPr>
          </a:p>
          <a:p>
            <a:endParaRPr lang="en-CA" dirty="0"/>
          </a:p>
        </p:txBody>
      </p:sp>
    </p:spTree>
    <p:extLst>
      <p:ext uri="{BB962C8B-B14F-4D97-AF65-F5344CB8AC3E}">
        <p14:creationId xmlns:p14="http://schemas.microsoft.com/office/powerpoint/2010/main" val="86343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sz="1200" dirty="0">
                <a:solidFill>
                  <a:schemeClr val="tx2"/>
                </a:solidFill>
              </a:rPr>
              <a:t>Current value: </a:t>
            </a:r>
          </a:p>
          <a:p>
            <a:pPr eaLnBrk="1" hangingPunct="1"/>
            <a:r>
              <a:rPr lang="en-CA" altLang="en-US" sz="1200" dirty="0">
                <a:solidFill>
                  <a:schemeClr val="tx2"/>
                </a:solidFill>
              </a:rPr>
              <a:t>     H</a:t>
            </a:r>
            <a:r>
              <a:rPr lang="en-CA" altLang="en-US" sz="1200" baseline="-25000" dirty="0">
                <a:solidFill>
                  <a:schemeClr val="tx2"/>
                </a:solidFill>
              </a:rPr>
              <a:t>0</a:t>
            </a:r>
            <a:r>
              <a:rPr lang="en-CA" altLang="en-US" sz="1200" dirty="0">
                <a:solidFill>
                  <a:schemeClr val="tx2"/>
                </a:solidFill>
              </a:rPr>
              <a:t> = 67.15 km/s/</a:t>
            </a:r>
            <a:r>
              <a:rPr lang="en-CA" altLang="en-US" sz="1200" dirty="0" err="1">
                <a:solidFill>
                  <a:schemeClr val="tx2"/>
                </a:solidFill>
              </a:rPr>
              <a:t>Mpc</a:t>
            </a:r>
            <a:r>
              <a:rPr lang="en-CA" altLang="en-US" sz="1200" dirty="0">
                <a:solidFill>
                  <a:schemeClr val="tx2"/>
                </a:solidFill>
              </a:rPr>
              <a:t> (+/- 1.2)</a:t>
            </a:r>
            <a:endParaRPr lang="en-US" altLang="en-US" sz="1200" dirty="0">
              <a:solidFill>
                <a:schemeClr val="tx2"/>
              </a:solidFill>
            </a:endParaRPr>
          </a:p>
          <a:p>
            <a:endParaRPr lang="en-CA" dirty="0"/>
          </a:p>
          <a:p>
            <a:endParaRPr lang="en-CA" dirty="0"/>
          </a:p>
          <a:p>
            <a:r>
              <a:rPr lang="en-CA" dirty="0"/>
              <a:t>Estimate of age based on Hubble ignores the effects other parameters like dark matter and acceleration. </a:t>
            </a:r>
          </a:p>
        </p:txBody>
      </p:sp>
    </p:spTree>
    <p:extLst>
      <p:ext uri="{BB962C8B-B14F-4D97-AF65-F5344CB8AC3E}">
        <p14:creationId xmlns:p14="http://schemas.microsoft.com/office/powerpoint/2010/main" val="238616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correction factor F is computed to be about 0.956 which would make our answer 13.86 billion years</a:t>
            </a:r>
            <a:endParaRPr lang="en-CA" dirty="0"/>
          </a:p>
        </p:txBody>
      </p:sp>
    </p:spTree>
    <p:extLst>
      <p:ext uri="{BB962C8B-B14F-4D97-AF65-F5344CB8AC3E}">
        <p14:creationId xmlns:p14="http://schemas.microsoft.com/office/powerpoint/2010/main" val="298191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Hubble’s original plot. Note two things: y-axis is mislabeled (wrong units) and nearby galaxies are actually blue-shifted.</a:t>
            </a:r>
          </a:p>
          <a:p>
            <a:r>
              <a:rPr lang="en-CA" dirty="0">
                <a:hlinkClick r:id="rId3"/>
              </a:rPr>
              <a:t>https://www.pnas.org/content/101/1/8</a:t>
            </a:r>
            <a:endParaRPr lang="en-US" dirty="0"/>
          </a:p>
        </p:txBody>
      </p:sp>
    </p:spTree>
    <p:extLst>
      <p:ext uri="{BB962C8B-B14F-4D97-AF65-F5344CB8AC3E}">
        <p14:creationId xmlns:p14="http://schemas.microsoft.com/office/powerpoint/2010/main" val="810242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685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F9362E-9D1C-554D-921A-947B7147FB0B}" type="datetimeFigureOut">
              <a:rPr lang="en-US" smtClean="0"/>
              <a:t>11/19/2019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AD281A-E2A5-9447-A8A9-FADF015B4582}" type="slidenum">
              <a:rPr lang="en-US" smtClean="0"/>
              <a:t>‹#›</a:t>
            </a:fld>
            <a:endParaRPr lang="en-US"/>
          </a:p>
        </p:txBody>
      </p:sp>
    </p:spTree>
    <p:extLst>
      <p:ext uri="{BB962C8B-B14F-4D97-AF65-F5344CB8AC3E}">
        <p14:creationId xmlns:p14="http://schemas.microsoft.com/office/powerpoint/2010/main" val="41933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0"/>
            <a:ext cx="8229600" cy="579438"/>
          </a:xfrm>
        </p:spPr>
        <p:txBody>
          <a:bodyPr/>
          <a:lstStyle/>
          <a:p>
            <a:r>
              <a:rPr lang="en-US"/>
              <a:t>Click to edit Master title style</a:t>
            </a:r>
          </a:p>
        </p:txBody>
      </p:sp>
      <p:sp>
        <p:nvSpPr>
          <p:cNvPr id="6" name="Content Placeholder 2"/>
          <p:cNvSpPr>
            <a:spLocks noGrp="1"/>
          </p:cNvSpPr>
          <p:nvPr>
            <p:ph idx="1"/>
          </p:nvPr>
        </p:nvSpPr>
        <p:spPr>
          <a:xfrm>
            <a:off x="457200" y="1600201"/>
            <a:ext cx="8229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46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51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5986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986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22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C78120C9-4644-4B39-8FAE-A5983B993725}" type="datetimeFigureOut">
              <a:rPr lang="en-US"/>
              <a:pPr>
                <a:defRPr/>
              </a:pPr>
              <a:t>11/19/2019</a:t>
            </a:fld>
            <a:endParaRPr 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PI LOGO</a:t>
            </a:r>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9E15F75-7511-4C47-B2B8-EA33FCA55372}" type="slidenum">
              <a:rPr lang="en-US"/>
              <a:pPr>
                <a:defRPr/>
              </a:pPr>
              <a:t>‹#›</a:t>
            </a:fld>
            <a:endParaRPr lang="en-US"/>
          </a:p>
        </p:txBody>
      </p:sp>
    </p:spTree>
    <p:extLst>
      <p:ext uri="{BB962C8B-B14F-4D97-AF65-F5344CB8AC3E}">
        <p14:creationId xmlns:p14="http://schemas.microsoft.com/office/powerpoint/2010/main" val="14550722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1"/>
            <a:ext cx="8229600" cy="579439"/>
          </a:xfrm>
        </p:spPr>
        <p:txBody>
          <a:bodyPr/>
          <a:lstStyle/>
          <a:p>
            <a:r>
              <a:rPr lang="en-US"/>
              <a:t>Click to edit Master title style</a:t>
            </a:r>
          </a:p>
        </p:txBody>
      </p:sp>
      <p:sp>
        <p:nvSpPr>
          <p:cNvPr id="6" name="Content Placeholder 2"/>
          <p:cNvSpPr>
            <a:spLocks noGrp="1"/>
          </p:cNvSpPr>
          <p:nvPr>
            <p:ph idx="1"/>
          </p:nvPr>
        </p:nvSpPr>
        <p:spPr>
          <a:xfrm>
            <a:off x="457200" y="1600201"/>
            <a:ext cx="8229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41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828800"/>
          </a:xfrm>
        </p:spPr>
        <p:txBody>
          <a:bodyPr>
            <a:normAutofit/>
          </a:bodyPr>
          <a:lstStyle>
            <a:lvl1pPr algn="ctr">
              <a:defRPr lang="en-CA" sz="40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152405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579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8421983"/>
      </p:ext>
    </p:extLst>
  </p:cSld>
  <p:clrMap bg1="lt1" tx1="dk1" bg2="lt2" tx2="dk2" accent1="accent1" accent2="accent2" accent3="accent3" accent4="accent4" accent5="accent5" accent6="accent6" hlink="hlink" folHlink="folHlink"/>
  <p:sldLayoutIdLst>
    <p:sldLayoutId id="2147484230" r:id="rId1"/>
    <p:sldLayoutId id="2147484235" r:id="rId2"/>
    <p:sldLayoutId id="2147484236" r:id="rId3"/>
    <p:sldLayoutId id="2147484237" r:id="rId4"/>
    <p:sldLayoutId id="2147484238" r:id="rId5"/>
    <p:sldLayoutId id="2147484240" r:id="rId6"/>
  </p:sldLayoutIdLst>
  <p:txStyles>
    <p:titleStyle>
      <a:lvl1pPr algn="l" defTabSz="457200" rtl="0" eaLnBrk="1" latinLnBrk="0" hangingPunct="1">
        <a:spcBef>
          <a:spcPct val="0"/>
        </a:spcBef>
        <a:buNone/>
        <a:defRPr sz="35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s://resources.perimeterinstitute.c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dfish@perimeterinstitute.c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omichalopoulos@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943600" y="2936875"/>
            <a:ext cx="1463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bg1"/>
                </a:solidFill>
                <a:latin typeface="Arial" charset="0"/>
                <a:ea typeface="MS Pゴシック" charset="0"/>
                <a:cs typeface="MS Pゴシック" charset="0"/>
              </a:defRPr>
            </a:lvl1pPr>
            <a:lvl2pPr marL="742950" indent="-285750" eaLnBrk="0" hangingPunct="0">
              <a:defRPr sz="4400">
                <a:solidFill>
                  <a:schemeClr val="bg1"/>
                </a:solidFill>
                <a:latin typeface="Arial" charset="0"/>
                <a:ea typeface="MS Pゴシック" charset="0"/>
                <a:cs typeface="MS Pゴシック" charset="0"/>
              </a:defRPr>
            </a:lvl2pPr>
            <a:lvl3pPr marL="1143000" indent="-228600" eaLnBrk="0" hangingPunct="0">
              <a:defRPr sz="4400">
                <a:solidFill>
                  <a:schemeClr val="bg1"/>
                </a:solidFill>
                <a:latin typeface="Arial" charset="0"/>
                <a:ea typeface="MS Pゴシック" charset="0"/>
                <a:cs typeface="MS Pゴシック" charset="0"/>
              </a:defRPr>
            </a:lvl3pPr>
            <a:lvl4pPr marL="1600200" indent="-228600" eaLnBrk="0" hangingPunct="0">
              <a:defRPr sz="4400">
                <a:solidFill>
                  <a:schemeClr val="bg1"/>
                </a:solidFill>
                <a:latin typeface="Arial" charset="0"/>
                <a:ea typeface="MS Pゴシック" charset="0"/>
                <a:cs typeface="MS Pゴシック" charset="0"/>
              </a:defRPr>
            </a:lvl4pPr>
            <a:lvl5pPr marL="2057400" indent="-228600" eaLnBrk="0" hangingPunct="0">
              <a:defRPr sz="4400">
                <a:solidFill>
                  <a:schemeClr val="bg1"/>
                </a:solidFill>
                <a:latin typeface="Arial" charset="0"/>
                <a:ea typeface="MS Pゴシック" charset="0"/>
                <a:cs typeface="MS Pゴシック" charset="0"/>
              </a:defRPr>
            </a:lvl5pPr>
            <a:lvl6pPr marL="25146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6pPr>
            <a:lvl7pPr marL="29718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7pPr>
            <a:lvl8pPr marL="34290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8pPr>
            <a:lvl9pPr marL="38862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9pPr>
          </a:lstStyle>
          <a:p>
            <a:pPr eaLnBrk="1" hangingPunct="1"/>
            <a:endParaRPr lang="en-CA" sz="2400" dirty="0">
              <a:latin typeface="Times New Roman" charset="0"/>
            </a:endParaRPr>
          </a:p>
        </p:txBody>
      </p:sp>
      <p:sp>
        <p:nvSpPr>
          <p:cNvPr id="3076" name="TextBox 3"/>
          <p:cNvSpPr txBox="1">
            <a:spLocks noChangeArrowheads="1"/>
          </p:cNvSpPr>
          <p:nvPr/>
        </p:nvSpPr>
        <p:spPr bwMode="auto">
          <a:xfrm>
            <a:off x="0" y="2590800"/>
            <a:ext cx="9144000" cy="630942"/>
          </a:xfrm>
          <a:prstGeom prst="rect">
            <a:avLst/>
          </a:prstGeom>
          <a:noFill/>
          <a:ln w="9525">
            <a:noFill/>
            <a:miter lim="800000"/>
            <a:headEnd/>
            <a:tailEnd/>
          </a:ln>
        </p:spPr>
        <p:txBody>
          <a:bodyPr>
            <a:spAutoFit/>
          </a:bodyPr>
          <a:lstStyle/>
          <a:p>
            <a:pPr algn="ctr">
              <a:defRPr/>
            </a:pPr>
            <a:r>
              <a:rPr lang="en-CA" sz="3500" b="1" i="1" dirty="0">
                <a:solidFill>
                  <a:schemeClr val="tx1"/>
                </a:solidFill>
                <a:effectLst>
                  <a:outerShdw blurRad="38100" dist="38100" dir="2700000" algn="tl">
                    <a:srgbClr val="000000">
                      <a:alpha val="43137"/>
                    </a:srgbClr>
                  </a:outerShdw>
                </a:effectLst>
                <a:ea typeface="MS Pゴシック" pitchFamily="-92" charset="-128"/>
                <a:cs typeface="+mn-cs"/>
              </a:rPr>
              <a:t>     </a:t>
            </a:r>
            <a:endParaRPr lang="en-CA" sz="3400" b="1" i="1" dirty="0">
              <a:solidFill>
                <a:schemeClr val="tx1"/>
              </a:solidFill>
              <a:effectLst>
                <a:outerShdw blurRad="38100" dist="38100" dir="2700000" algn="tl">
                  <a:srgbClr val="000000">
                    <a:alpha val="43137"/>
                  </a:srgbClr>
                </a:outerShdw>
              </a:effectLst>
              <a:ea typeface="MS Pゴシック" pitchFamily="-92" charset="-128"/>
              <a:cs typeface="+mn-cs"/>
            </a:endParaRPr>
          </a:p>
        </p:txBody>
      </p:sp>
      <p:sp>
        <p:nvSpPr>
          <p:cNvPr id="4" name="TextBox 3"/>
          <p:cNvSpPr txBox="1"/>
          <p:nvPr/>
        </p:nvSpPr>
        <p:spPr>
          <a:xfrm>
            <a:off x="347524" y="583859"/>
            <a:ext cx="5471864" cy="1077218"/>
          </a:xfrm>
          <a:prstGeom prst="rect">
            <a:avLst/>
          </a:prstGeom>
          <a:noFill/>
        </p:spPr>
        <p:txBody>
          <a:bodyPr wrap="square" rtlCol="0">
            <a:spAutoFit/>
          </a:bodyPr>
          <a:lstStyle/>
          <a:p>
            <a:r>
              <a:rPr lang="en-CA" sz="3600" b="1" dirty="0">
                <a:solidFill>
                  <a:srgbClr val="000000"/>
                </a:solidFill>
                <a:latin typeface="Tekton Pro" panose="020F0603020208020904" pitchFamily="34" charset="0"/>
                <a:cs typeface="Arial"/>
              </a:rPr>
              <a:t>Expanding Universe</a:t>
            </a:r>
            <a:endParaRPr lang="en-US" sz="3600" b="1" dirty="0">
              <a:solidFill>
                <a:srgbClr val="000000"/>
              </a:solidFill>
              <a:latin typeface="Tekton Pro" panose="020F0603020208020904" pitchFamily="34" charset="0"/>
              <a:cs typeface="Arial"/>
            </a:endParaRPr>
          </a:p>
          <a:p>
            <a:r>
              <a:rPr lang="en-US" sz="2800" dirty="0">
                <a:solidFill>
                  <a:srgbClr val="000000"/>
                </a:solidFill>
                <a:latin typeface="Tekton Pro" panose="020F0603020208020904" pitchFamily="34" charset="0"/>
              </a:rPr>
              <a:t>Perimeter Explorations 04</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19" y="2320215"/>
            <a:ext cx="9150113" cy="3489773"/>
          </a:xfrm>
          <a:prstGeom prst="rect">
            <a:avLst/>
          </a:prstGeom>
        </p:spPr>
      </p:pic>
    </p:spTree>
    <p:extLst>
      <p:ext uri="{BB962C8B-B14F-4D97-AF65-F5344CB8AC3E}">
        <p14:creationId xmlns:p14="http://schemas.microsoft.com/office/powerpoint/2010/main" val="43539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604"/>
            <a:ext cx="8229600" cy="579438"/>
          </a:xfrm>
        </p:spPr>
        <p:txBody>
          <a:bodyPr>
            <a:noAutofit/>
          </a:bodyPr>
          <a:lstStyle/>
          <a:p>
            <a:r>
              <a:rPr lang="en-CA" sz="4800" b="0" dirty="0">
                <a:latin typeface="Tekton Pro" panose="020F0603020208020904" pitchFamily="34" charset="0"/>
              </a:rPr>
              <a:t>Analyzing Stars</a:t>
            </a:r>
          </a:p>
        </p:txBody>
      </p:sp>
      <p:sp>
        <p:nvSpPr>
          <p:cNvPr id="3" name="Content Placeholder 2"/>
          <p:cNvSpPr>
            <a:spLocks noGrp="1"/>
          </p:cNvSpPr>
          <p:nvPr>
            <p:ph idx="1"/>
          </p:nvPr>
        </p:nvSpPr>
        <p:spPr>
          <a:xfrm>
            <a:off x="457200" y="1378213"/>
            <a:ext cx="8229600" cy="1610755"/>
          </a:xfrm>
        </p:spPr>
        <p:txBody>
          <a:bodyPr>
            <a:normAutofit/>
          </a:bodyPr>
          <a:lstStyle/>
          <a:p>
            <a:pPr marL="0" indent="0">
              <a:buNone/>
            </a:pPr>
            <a:r>
              <a:rPr lang="en-CA" sz="3200" dirty="0">
                <a:latin typeface="Tekton Pro" panose="020F0603020208020904" pitchFamily="34" charset="0"/>
              </a:rPr>
              <a:t>Using the spectra of absorption lines from the Sun, we can infer which elements are present in its outer layers.</a:t>
            </a:r>
          </a:p>
        </p:txBody>
      </p:sp>
      <p:grpSp>
        <p:nvGrpSpPr>
          <p:cNvPr id="10" name="Group 9">
            <a:extLst>
              <a:ext uri="{FF2B5EF4-FFF2-40B4-BE49-F238E27FC236}">
                <a16:creationId xmlns:a16="http://schemas.microsoft.com/office/drawing/2014/main" id="{CCEE0168-A057-4836-B027-E04B530D61C2}"/>
              </a:ext>
            </a:extLst>
          </p:cNvPr>
          <p:cNvGrpSpPr/>
          <p:nvPr/>
        </p:nvGrpSpPr>
        <p:grpSpPr>
          <a:xfrm>
            <a:off x="485952" y="2981101"/>
            <a:ext cx="8658048" cy="1591215"/>
            <a:chOff x="878845" y="2654454"/>
            <a:chExt cx="8658048" cy="1591215"/>
          </a:xfrm>
        </p:grpSpPr>
        <p:sp>
          <p:nvSpPr>
            <p:cNvPr id="4" name="TextBox 3"/>
            <p:cNvSpPr txBox="1"/>
            <p:nvPr/>
          </p:nvSpPr>
          <p:spPr>
            <a:xfrm>
              <a:off x="885588" y="2654454"/>
              <a:ext cx="4262475" cy="461665"/>
            </a:xfrm>
            <a:prstGeom prst="rect">
              <a:avLst/>
            </a:prstGeom>
            <a:noFill/>
          </p:spPr>
          <p:txBody>
            <a:bodyPr wrap="square" rtlCol="0">
              <a:spAutoFit/>
            </a:bodyPr>
            <a:lstStyle/>
            <a:p>
              <a:r>
                <a:rPr lang="en-US" sz="2400" dirty="0">
                  <a:solidFill>
                    <a:srgbClr val="0070C0"/>
                  </a:solidFill>
                </a:rPr>
                <a:t>C&amp;F - Hydrogen</a:t>
              </a:r>
            </a:p>
          </p:txBody>
        </p:sp>
        <p:sp>
          <p:nvSpPr>
            <p:cNvPr id="5" name="TextBox 4"/>
            <p:cNvSpPr txBox="1"/>
            <p:nvPr/>
          </p:nvSpPr>
          <p:spPr>
            <a:xfrm>
              <a:off x="885589" y="3219229"/>
              <a:ext cx="3960440" cy="461665"/>
            </a:xfrm>
            <a:prstGeom prst="rect">
              <a:avLst/>
            </a:prstGeom>
            <a:noFill/>
          </p:spPr>
          <p:txBody>
            <a:bodyPr wrap="square" rtlCol="0">
              <a:spAutoFit/>
            </a:bodyPr>
            <a:lstStyle/>
            <a:p>
              <a:r>
                <a:rPr lang="en-US" sz="2400" dirty="0">
                  <a:solidFill>
                    <a:srgbClr val="0070C0"/>
                  </a:solidFill>
                </a:rPr>
                <a:t>D - Sodium</a:t>
              </a:r>
            </a:p>
          </p:txBody>
        </p:sp>
        <p:sp>
          <p:nvSpPr>
            <p:cNvPr id="6" name="TextBox 5"/>
            <p:cNvSpPr txBox="1"/>
            <p:nvPr/>
          </p:nvSpPr>
          <p:spPr>
            <a:xfrm>
              <a:off x="878845" y="3784004"/>
              <a:ext cx="3960440" cy="461665"/>
            </a:xfrm>
            <a:prstGeom prst="rect">
              <a:avLst/>
            </a:prstGeom>
            <a:noFill/>
          </p:spPr>
          <p:txBody>
            <a:bodyPr wrap="square" rtlCol="0">
              <a:spAutoFit/>
            </a:bodyPr>
            <a:lstStyle/>
            <a:p>
              <a:r>
                <a:rPr lang="en-US" sz="2400" dirty="0">
                  <a:solidFill>
                    <a:srgbClr val="0070C0"/>
                  </a:solidFill>
                </a:rPr>
                <a:t>E - Iron</a:t>
              </a:r>
            </a:p>
          </p:txBody>
        </p:sp>
        <p:sp>
          <p:nvSpPr>
            <p:cNvPr id="7" name="TextBox 6"/>
            <p:cNvSpPr txBox="1"/>
            <p:nvPr/>
          </p:nvSpPr>
          <p:spPr>
            <a:xfrm>
              <a:off x="4424325" y="2967335"/>
              <a:ext cx="4262475" cy="461665"/>
            </a:xfrm>
            <a:prstGeom prst="rect">
              <a:avLst/>
            </a:prstGeom>
            <a:noFill/>
          </p:spPr>
          <p:txBody>
            <a:bodyPr wrap="square" rtlCol="0">
              <a:spAutoFit/>
            </a:bodyPr>
            <a:lstStyle/>
            <a:p>
              <a:r>
                <a:rPr lang="en-US" sz="2400" dirty="0">
                  <a:solidFill>
                    <a:srgbClr val="0070C0"/>
                  </a:solidFill>
                </a:rPr>
                <a:t>H&amp;K - Calcium</a:t>
              </a:r>
            </a:p>
          </p:txBody>
        </p:sp>
        <p:sp>
          <p:nvSpPr>
            <p:cNvPr id="8" name="TextBox 7"/>
            <p:cNvSpPr txBox="1"/>
            <p:nvPr/>
          </p:nvSpPr>
          <p:spPr>
            <a:xfrm>
              <a:off x="4424325" y="3478990"/>
              <a:ext cx="5112568" cy="461665"/>
            </a:xfrm>
            <a:prstGeom prst="rect">
              <a:avLst/>
            </a:prstGeom>
            <a:noFill/>
          </p:spPr>
          <p:txBody>
            <a:bodyPr wrap="square" rtlCol="0">
              <a:spAutoFit/>
            </a:bodyPr>
            <a:lstStyle/>
            <a:p>
              <a:r>
                <a:rPr lang="en-US" sz="2400" dirty="0">
                  <a:solidFill>
                    <a:srgbClr val="0070C0"/>
                  </a:solidFill>
                </a:rPr>
                <a:t>G - Iron &amp; Calcium</a:t>
              </a:r>
            </a:p>
          </p:txBody>
        </p:sp>
      </p:grpSp>
      <p:pic>
        <p:nvPicPr>
          <p:cNvPr id="9" name="Picture 4" descr="http://www.thestargarden.co.uk/images/Spectral%20lines%20solar.png">
            <a:extLst>
              <a:ext uri="{FF2B5EF4-FFF2-40B4-BE49-F238E27FC236}">
                <a16:creationId xmlns:a16="http://schemas.microsoft.com/office/drawing/2014/main" id="{8E0FA912-C8C6-4DDD-BED1-F9966AB461A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185" y="4663598"/>
            <a:ext cx="7192159" cy="210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4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0A98-FEFA-413F-A071-F285322D3F70}"/>
              </a:ext>
            </a:extLst>
          </p:cNvPr>
          <p:cNvSpPr>
            <a:spLocks noGrp="1"/>
          </p:cNvSpPr>
          <p:nvPr>
            <p:ph type="title"/>
          </p:nvPr>
        </p:nvSpPr>
        <p:spPr>
          <a:xfrm>
            <a:off x="488042" y="476672"/>
            <a:ext cx="8229600" cy="924924"/>
          </a:xfrm>
        </p:spPr>
        <p:txBody>
          <a:bodyPr>
            <a:noAutofit/>
          </a:bodyPr>
          <a:lstStyle/>
          <a:p>
            <a:r>
              <a:rPr lang="en-US" sz="4800" dirty="0">
                <a:latin typeface="Tekton Pro" panose="020F0603020208020904" pitchFamily="34" charset="0"/>
              </a:rPr>
              <a:t>Cecilia Payne-</a:t>
            </a:r>
            <a:r>
              <a:rPr lang="en-US" sz="4800" dirty="0" err="1">
                <a:latin typeface="Tekton Pro" panose="020F0603020208020904" pitchFamily="34" charset="0"/>
              </a:rPr>
              <a:t>Gaposchkin</a:t>
            </a:r>
            <a:endParaRPr lang="en-US" sz="4800" dirty="0">
              <a:latin typeface="Tekton Pro" panose="020F0603020208020904" pitchFamily="34" charset="0"/>
            </a:endParaRPr>
          </a:p>
        </p:txBody>
      </p:sp>
      <p:grpSp>
        <p:nvGrpSpPr>
          <p:cNvPr id="4" name="Group 3">
            <a:extLst>
              <a:ext uri="{FF2B5EF4-FFF2-40B4-BE49-F238E27FC236}">
                <a16:creationId xmlns:a16="http://schemas.microsoft.com/office/drawing/2014/main" id="{5EA17441-6D57-4A54-B991-F7F8BCCCA07F}"/>
              </a:ext>
            </a:extLst>
          </p:cNvPr>
          <p:cNvGrpSpPr/>
          <p:nvPr/>
        </p:nvGrpSpPr>
        <p:grpSpPr>
          <a:xfrm>
            <a:off x="1597815" y="1411508"/>
            <a:ext cx="6010054" cy="4749609"/>
            <a:chOff x="5867400" y="1990840"/>
            <a:chExt cx="2880982" cy="2320838"/>
          </a:xfrm>
        </p:grpSpPr>
        <p:sp>
          <p:nvSpPr>
            <p:cNvPr id="5" name="TextBox 4">
              <a:extLst>
                <a:ext uri="{FF2B5EF4-FFF2-40B4-BE49-F238E27FC236}">
                  <a16:creationId xmlns:a16="http://schemas.microsoft.com/office/drawing/2014/main" id="{289A546B-509F-4B4F-903C-5B37CB964438}"/>
                </a:ext>
              </a:extLst>
            </p:cNvPr>
            <p:cNvSpPr txBox="1"/>
            <p:nvPr/>
          </p:nvSpPr>
          <p:spPr>
            <a:xfrm>
              <a:off x="7627807" y="4176326"/>
              <a:ext cx="1120575" cy="135352"/>
            </a:xfrm>
            <a:prstGeom prst="rect">
              <a:avLst/>
            </a:prstGeom>
            <a:noFill/>
          </p:spPr>
          <p:txBody>
            <a:bodyPr wrap="square" rtlCol="0">
              <a:spAutoFit/>
            </a:bodyPr>
            <a:lstStyle/>
            <a:p>
              <a:r>
                <a:rPr lang="en-US" sz="1200" dirty="0">
                  <a:solidFill>
                    <a:schemeClr val="tx1"/>
                  </a:solidFill>
                </a:rPr>
                <a:t>From Smithsonian Institute</a:t>
              </a:r>
            </a:p>
          </p:txBody>
        </p:sp>
        <p:pic>
          <p:nvPicPr>
            <p:cNvPr id="6" name="Picture 5">
              <a:extLst>
                <a:ext uri="{FF2B5EF4-FFF2-40B4-BE49-F238E27FC236}">
                  <a16:creationId xmlns:a16="http://schemas.microsoft.com/office/drawing/2014/main" id="{C8CEB9FB-12EB-459E-A83F-3134D40A68EC}"/>
                </a:ext>
              </a:extLst>
            </p:cNvPr>
            <p:cNvPicPr>
              <a:picLocks noChangeAspect="1"/>
            </p:cNvPicPr>
            <p:nvPr/>
          </p:nvPicPr>
          <p:blipFill>
            <a:blip r:embed="rId3"/>
            <a:stretch>
              <a:fillRect/>
            </a:stretch>
          </p:blipFill>
          <p:spPr>
            <a:xfrm>
              <a:off x="5867400" y="1990840"/>
              <a:ext cx="2721956" cy="2167932"/>
            </a:xfrm>
            <a:prstGeom prst="rect">
              <a:avLst/>
            </a:prstGeom>
          </p:spPr>
        </p:pic>
      </p:grpSp>
    </p:spTree>
    <p:extLst>
      <p:ext uri="{BB962C8B-B14F-4D97-AF65-F5344CB8AC3E}">
        <p14:creationId xmlns:p14="http://schemas.microsoft.com/office/powerpoint/2010/main" val="61484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9762"/>
            <a:ext cx="8229600" cy="579438"/>
          </a:xfrm>
        </p:spPr>
        <p:txBody>
          <a:bodyPr>
            <a:noAutofit/>
          </a:bodyPr>
          <a:lstStyle/>
          <a:p>
            <a:r>
              <a:rPr lang="en-CA" sz="4800" b="0" dirty="0">
                <a:latin typeface="Tekton Pro" panose="020F0603020208020904" pitchFamily="34" charset="0"/>
              </a:rPr>
              <a:t>Galaxies have spectra too!</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7312"/>
            <a:ext cx="627334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751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etdex.org/images/hetdex/redsh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04" y="2487236"/>
            <a:ext cx="6912768" cy="31740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199"/>
            <a:ext cx="8229600" cy="579438"/>
          </a:xfrm>
        </p:spPr>
        <p:txBody>
          <a:bodyPr>
            <a:noAutofit/>
          </a:bodyPr>
          <a:lstStyle/>
          <a:p>
            <a:r>
              <a:rPr lang="en-CA" sz="4800" dirty="0">
                <a:latin typeface="Tekton Pro" panose="020F0603020208020904" pitchFamily="34" charset="0"/>
              </a:rPr>
              <a:t>Hubble’s Law</a:t>
            </a:r>
          </a:p>
        </p:txBody>
      </p:sp>
      <p:sp>
        <p:nvSpPr>
          <p:cNvPr id="3" name="Content Placeholder 2"/>
          <p:cNvSpPr>
            <a:spLocks noGrp="1"/>
          </p:cNvSpPr>
          <p:nvPr>
            <p:ph idx="1"/>
          </p:nvPr>
        </p:nvSpPr>
        <p:spPr>
          <a:xfrm>
            <a:off x="457240" y="1394419"/>
            <a:ext cx="8229600" cy="1092817"/>
          </a:xfrm>
        </p:spPr>
        <p:txBody>
          <a:bodyPr>
            <a:normAutofit/>
          </a:bodyPr>
          <a:lstStyle/>
          <a:p>
            <a:pPr marL="0" indent="0">
              <a:buNone/>
            </a:pPr>
            <a:r>
              <a:rPr lang="en-CA" sz="3200" dirty="0">
                <a:latin typeface="Tekton Pro" panose="020F0603020208020904" pitchFamily="34" charset="0"/>
              </a:rPr>
              <a:t>If we look at galaxies at different distances, we notice something strange:</a:t>
            </a:r>
          </a:p>
        </p:txBody>
      </p:sp>
      <p:sp>
        <p:nvSpPr>
          <p:cNvPr id="5" name="TextBox 4"/>
          <p:cNvSpPr txBox="1"/>
          <p:nvPr/>
        </p:nvSpPr>
        <p:spPr>
          <a:xfrm>
            <a:off x="3533536" y="5638801"/>
            <a:ext cx="5153264" cy="584775"/>
          </a:xfrm>
          <a:prstGeom prst="rect">
            <a:avLst/>
          </a:prstGeom>
          <a:noFill/>
        </p:spPr>
        <p:txBody>
          <a:bodyPr wrap="square" rtlCol="0">
            <a:spAutoFit/>
          </a:bodyPr>
          <a:lstStyle/>
          <a:p>
            <a:r>
              <a:rPr lang="en-CA" sz="3200" dirty="0">
                <a:solidFill>
                  <a:schemeClr val="tx1"/>
                </a:solidFill>
                <a:latin typeface="Tekton Pro" panose="020F0603020208020904" pitchFamily="34" charset="0"/>
              </a:rPr>
              <a:t>…why have the lines moved?</a:t>
            </a:r>
          </a:p>
        </p:txBody>
      </p:sp>
    </p:spTree>
    <p:extLst>
      <p:ext uri="{BB962C8B-B14F-4D97-AF65-F5344CB8AC3E}">
        <p14:creationId xmlns:p14="http://schemas.microsoft.com/office/powerpoint/2010/main" val="4347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639762"/>
            <a:ext cx="8229600" cy="579438"/>
          </a:xfrm>
        </p:spPr>
        <p:txBody>
          <a:bodyPr>
            <a:noAutofit/>
          </a:bodyPr>
          <a:lstStyle/>
          <a:p>
            <a:r>
              <a:rPr lang="en-CA" sz="4400" dirty="0">
                <a:latin typeface="Tekton Pro" panose="020F0603020208020904" pitchFamily="34" charset="0"/>
              </a:rPr>
              <a:t>Hubble’s Law</a:t>
            </a:r>
          </a:p>
        </p:txBody>
      </p:sp>
      <p:sp>
        <p:nvSpPr>
          <p:cNvPr id="3" name="Content Placeholder 2"/>
          <p:cNvSpPr>
            <a:spLocks noGrp="1"/>
          </p:cNvSpPr>
          <p:nvPr>
            <p:ph idx="1"/>
          </p:nvPr>
        </p:nvSpPr>
        <p:spPr>
          <a:xfrm>
            <a:off x="323528" y="2132856"/>
            <a:ext cx="2530624" cy="3168352"/>
          </a:xfrm>
        </p:spPr>
        <p:txBody>
          <a:bodyPr>
            <a:noAutofit/>
          </a:bodyPr>
          <a:lstStyle/>
          <a:p>
            <a:pPr marL="0" indent="0" algn="ctr">
              <a:buNone/>
            </a:pPr>
            <a:r>
              <a:rPr lang="en-CA" sz="3200" dirty="0">
                <a:latin typeface="Tekton Pro" panose="020F0603020208020904" pitchFamily="34" charset="0"/>
              </a:rPr>
              <a:t>As we look farther away, the lines shift toward the red end of the spectrum</a:t>
            </a:r>
          </a:p>
        </p:txBody>
      </p:sp>
      <p:pic>
        <p:nvPicPr>
          <p:cNvPr id="4" name="Picture 6" descr="http://www.astro.ucla.edu/~wright/redshif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550524"/>
            <a:ext cx="5688632" cy="417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7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68" y="521915"/>
            <a:ext cx="8229600" cy="579438"/>
          </a:xfrm>
        </p:spPr>
        <p:txBody>
          <a:bodyPr>
            <a:noAutofit/>
          </a:bodyPr>
          <a:lstStyle/>
          <a:p>
            <a:r>
              <a:rPr lang="en-CA" sz="4400" dirty="0">
                <a:latin typeface="Tekton Pro" panose="020F0603020208020904" pitchFamily="34" charset="0"/>
              </a:rPr>
              <a:t>Hubble’s Law</a:t>
            </a:r>
          </a:p>
        </p:txBody>
      </p:sp>
      <p:sp>
        <p:nvSpPr>
          <p:cNvPr id="3" name="Content Placeholder 2"/>
          <p:cNvSpPr>
            <a:spLocks noGrp="1"/>
          </p:cNvSpPr>
          <p:nvPr>
            <p:ph idx="1"/>
          </p:nvPr>
        </p:nvSpPr>
        <p:spPr>
          <a:xfrm>
            <a:off x="345752" y="1226686"/>
            <a:ext cx="8075240" cy="1396751"/>
          </a:xfrm>
        </p:spPr>
        <p:txBody>
          <a:bodyPr>
            <a:normAutofit/>
          </a:bodyPr>
          <a:lstStyle/>
          <a:p>
            <a:pPr marL="0" indent="0" algn="ctr">
              <a:buNone/>
            </a:pPr>
            <a:r>
              <a:rPr lang="en-CA" sz="3200" dirty="0">
                <a:latin typeface="Tekton Pro" panose="020F0603020208020904" pitchFamily="34" charset="0"/>
              </a:rPr>
              <a:t>Use a ruler to measure the red-shift and infer information about a galaxy’s relative velocity.</a:t>
            </a: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7375" t="25516" r="55001" b="14938"/>
          <a:stretch/>
        </p:blipFill>
        <p:spPr bwMode="auto">
          <a:xfrm>
            <a:off x="899591" y="2449924"/>
            <a:ext cx="6551349" cy="4147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descr="http://2-ps.googleusercontent.com/hk/c_tIIFLrfkreKQiyI2xt4MWJv5/www.dadsworksheets.com/v1/art/xMetricRuler0.png.pagespeed.ic.PvUhMPjSZfUeR2yIuhQZ.png">
            <a:extLst>
              <a:ext uri="{FF2B5EF4-FFF2-40B4-BE49-F238E27FC236}">
                <a16:creationId xmlns:a16="http://schemas.microsoft.com/office/drawing/2014/main" id="{3CA01562-2874-495F-A754-C4C19F37805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9742" b="50000"/>
          <a:stretch/>
        </p:blipFill>
        <p:spPr bwMode="auto">
          <a:xfrm rot="16200000">
            <a:off x="1917710" y="4209629"/>
            <a:ext cx="4629005" cy="57606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8DDD0D0-CB05-48EC-B7C5-BA4A8B454278}"/>
              </a:ext>
            </a:extLst>
          </p:cNvPr>
          <p:cNvSpPr/>
          <p:nvPr/>
        </p:nvSpPr>
        <p:spPr>
          <a:xfrm>
            <a:off x="3635896" y="6093296"/>
            <a:ext cx="875723" cy="64807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5EE7BE6A-F986-4208-BF2C-FA381382BE1D}"/>
              </a:ext>
            </a:extLst>
          </p:cNvPr>
          <p:cNvSpPr/>
          <p:nvPr/>
        </p:nvSpPr>
        <p:spPr>
          <a:xfrm>
            <a:off x="6444208" y="2996952"/>
            <a:ext cx="875723" cy="64807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A385450A-FB7D-4B10-A778-9370B9E6A2B7}"/>
              </a:ext>
            </a:extLst>
          </p:cNvPr>
          <p:cNvCxnSpPr>
            <a:stCxn id="4" idx="7"/>
            <a:endCxn id="7" idx="3"/>
          </p:cNvCxnSpPr>
          <p:nvPr/>
        </p:nvCxnSpPr>
        <p:spPr>
          <a:xfrm flipV="1">
            <a:off x="4383372" y="3550116"/>
            <a:ext cx="2189083" cy="263808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17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986"/>
            <a:ext cx="8229600" cy="579438"/>
          </a:xfrm>
        </p:spPr>
        <p:txBody>
          <a:bodyPr>
            <a:noAutofit/>
          </a:bodyPr>
          <a:lstStyle/>
          <a:p>
            <a:r>
              <a:rPr lang="en-CA" sz="4400" dirty="0">
                <a:latin typeface="Tekton Pro" panose="020F0603020208020904" pitchFamily="34" charset="0"/>
              </a:rPr>
              <a:t>Hubble’s Law</a:t>
            </a:r>
          </a:p>
        </p:txBody>
      </p:sp>
      <p:graphicFrame>
        <p:nvGraphicFramePr>
          <p:cNvPr id="4" name="Content Placeholder 3"/>
          <p:cNvGraphicFramePr>
            <a:graphicFrameLocks noGrp="1"/>
          </p:cNvGraphicFramePr>
          <p:nvPr>
            <p:ph idx="1"/>
          </p:nvPr>
        </p:nvGraphicFramePr>
        <p:xfrm>
          <a:off x="457200" y="1600200"/>
          <a:ext cx="82296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36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87" y="627038"/>
            <a:ext cx="8229600" cy="579438"/>
          </a:xfrm>
        </p:spPr>
        <p:txBody>
          <a:bodyPr>
            <a:noAutofit/>
          </a:bodyPr>
          <a:lstStyle/>
          <a:p>
            <a:r>
              <a:rPr lang="en-CA" sz="4400" dirty="0">
                <a:latin typeface="Tekton Pro" panose="020F0603020208020904" pitchFamily="34" charset="0"/>
              </a:rPr>
              <a:t>Hubble’s Law</a:t>
            </a:r>
          </a:p>
        </p:txBody>
      </p:sp>
      <p:sp>
        <p:nvSpPr>
          <p:cNvPr id="3" name="Content Placeholder 2"/>
          <p:cNvSpPr>
            <a:spLocks noGrp="1"/>
          </p:cNvSpPr>
          <p:nvPr>
            <p:ph idx="1"/>
          </p:nvPr>
        </p:nvSpPr>
        <p:spPr>
          <a:xfrm>
            <a:off x="5652120" y="1484784"/>
            <a:ext cx="3250704" cy="3312368"/>
          </a:xfrm>
        </p:spPr>
        <p:txBody>
          <a:bodyPr>
            <a:normAutofit fontScale="92500" lnSpcReduction="10000"/>
          </a:bodyPr>
          <a:lstStyle/>
          <a:p>
            <a:pPr marL="0" indent="0">
              <a:buNone/>
            </a:pPr>
            <a:r>
              <a:rPr lang="en-CA" sz="3200" dirty="0">
                <a:latin typeface="Tekton Pro" panose="020F0603020208020904" pitchFamily="34" charset="0"/>
              </a:rPr>
              <a:t>The farther a galaxy is from us, the faster it seems to be traveling.  </a:t>
            </a:r>
          </a:p>
          <a:p>
            <a:pPr marL="0" indent="0">
              <a:buNone/>
            </a:pPr>
            <a:r>
              <a:rPr lang="en-CA" sz="3200" dirty="0">
                <a:latin typeface="Tekton Pro" panose="020F0603020208020904" pitchFamily="34" charset="0"/>
              </a:rPr>
              <a:t>This line can be described with the following equation:</a:t>
            </a:r>
          </a:p>
          <a:p>
            <a:pPr marL="0" indent="0">
              <a:buNone/>
            </a:pPr>
            <a:endParaRPr lang="en-CA" dirty="0"/>
          </a:p>
        </p:txBody>
      </p:sp>
      <p:graphicFrame>
        <p:nvGraphicFramePr>
          <p:cNvPr id="5" name="Chart 4"/>
          <p:cNvGraphicFramePr/>
          <p:nvPr/>
        </p:nvGraphicFramePr>
        <p:xfrm>
          <a:off x="323528" y="1484784"/>
          <a:ext cx="5162252" cy="3972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5"/>
          <p:cNvGraphicFramePr>
            <a:graphicFrameLocks noChangeAspect="1"/>
          </p:cNvGraphicFramePr>
          <p:nvPr/>
        </p:nvGraphicFramePr>
        <p:xfrm>
          <a:off x="5652120" y="4653136"/>
          <a:ext cx="3074987" cy="1438275"/>
        </p:xfrm>
        <a:graphic>
          <a:graphicData uri="http://schemas.openxmlformats.org/presentationml/2006/ole">
            <mc:AlternateContent xmlns:mc="http://schemas.openxmlformats.org/markup-compatibility/2006">
              <mc:Choice xmlns:v="urn:schemas-microsoft-com:vml" Requires="v">
                <p:oleObj spid="_x0000_s1055" name="Equation" r:id="rId4" imgW="533169" imgH="228501" progId="Equation.DSMT4">
                  <p:embed/>
                </p:oleObj>
              </mc:Choice>
              <mc:Fallback>
                <p:oleObj name="Equation" r:id="rId4" imgW="533169" imgH="228501"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653136"/>
                        <a:ext cx="30749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034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7139"/>
            <a:ext cx="8229600" cy="579438"/>
          </a:xfrm>
        </p:spPr>
        <p:txBody>
          <a:bodyPr>
            <a:noAutofit/>
          </a:bodyPr>
          <a:lstStyle/>
          <a:p>
            <a:r>
              <a:rPr lang="en-CA" sz="4400" dirty="0">
                <a:latin typeface="Tekton Pro" panose="020F0603020208020904" pitchFamily="34" charset="0"/>
              </a:rPr>
              <a:t>Hubble’s Law </a:t>
            </a:r>
            <a:r>
              <a:rPr lang="en-CA" sz="3600" i="1" dirty="0">
                <a:latin typeface="Tekton Pro" panose="020F0603020208020904" pitchFamily="34" charset="0"/>
              </a:rPr>
              <a:t>(typical high school text)</a:t>
            </a:r>
            <a:endParaRPr lang="en-CA" sz="4000" i="1" dirty="0">
              <a:latin typeface="Tekton Pro" panose="020F0603020208020904" pitchFamily="34" charset="0"/>
            </a:endParaRPr>
          </a:p>
        </p:txBody>
      </p:sp>
      <p:sp>
        <p:nvSpPr>
          <p:cNvPr id="3" name="Content Placeholder 2"/>
          <p:cNvSpPr>
            <a:spLocks noGrp="1"/>
          </p:cNvSpPr>
          <p:nvPr>
            <p:ph idx="1"/>
          </p:nvPr>
        </p:nvSpPr>
        <p:spPr>
          <a:xfrm>
            <a:off x="539552" y="2636912"/>
            <a:ext cx="8229600" cy="1080120"/>
          </a:xfrm>
        </p:spPr>
        <p:txBody>
          <a:bodyPr anchor="ctr">
            <a:normAutofit/>
          </a:bodyPr>
          <a:lstStyle/>
          <a:p>
            <a:pPr marL="0" indent="0" algn="ctr">
              <a:buNone/>
            </a:pPr>
            <a:r>
              <a:rPr lang="en-CA" sz="4400" dirty="0">
                <a:solidFill>
                  <a:srgbClr val="0070C0"/>
                </a:solidFill>
                <a:latin typeface="Tekton Pro" panose="020F0603020208020904" pitchFamily="34" charset="0"/>
              </a:rPr>
              <a:t>FARTHER = FASTER</a:t>
            </a:r>
          </a:p>
        </p:txBody>
      </p:sp>
      <p:graphicFrame>
        <p:nvGraphicFramePr>
          <p:cNvPr id="4" name="Object 3"/>
          <p:cNvGraphicFramePr>
            <a:graphicFrameLocks noChangeAspect="1"/>
          </p:cNvGraphicFramePr>
          <p:nvPr>
            <p:extLst>
              <p:ext uri="{D42A27DB-BD31-4B8C-83A1-F6EECF244321}">
                <p14:modId xmlns:p14="http://schemas.microsoft.com/office/powerpoint/2010/main" val="1462182618"/>
              </p:ext>
            </p:extLst>
          </p:nvPr>
        </p:nvGraphicFramePr>
        <p:xfrm>
          <a:off x="3538228" y="1682816"/>
          <a:ext cx="2232248" cy="1044097"/>
        </p:xfrm>
        <a:graphic>
          <a:graphicData uri="http://schemas.openxmlformats.org/presentationml/2006/ole">
            <mc:AlternateContent xmlns:mc="http://schemas.openxmlformats.org/markup-compatibility/2006">
              <mc:Choice xmlns:v="urn:schemas-microsoft-com:vml" Requires="v">
                <p:oleObj spid="_x0000_s2085" name="Equation" r:id="rId4" imgW="533169" imgH="228501" progId="Equation.DSMT4">
                  <p:embed/>
                </p:oleObj>
              </mc:Choice>
              <mc:Fallback>
                <p:oleObj name="Equation" r:id="rId4" imgW="533169" imgH="228501"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228" y="1682816"/>
                        <a:ext cx="2232248" cy="1044097"/>
                      </a:xfrm>
                      <a:prstGeom prst="rect">
                        <a:avLst/>
                      </a:prstGeom>
                      <a:noFill/>
                      <a:ln>
                        <a:noFill/>
                      </a:ln>
                    </p:spPr>
                  </p:pic>
                </p:oleObj>
              </mc:Fallback>
            </mc:AlternateContent>
          </a:graphicData>
        </a:graphic>
      </p:graphicFrame>
      <p:sp>
        <p:nvSpPr>
          <p:cNvPr id="7" name="Content Placeholder 2">
            <a:extLst>
              <a:ext uri="{FF2B5EF4-FFF2-40B4-BE49-F238E27FC236}">
                <a16:creationId xmlns:a16="http://schemas.microsoft.com/office/drawing/2014/main" id="{A7776318-CBB5-4414-9D80-65371ADE185B}"/>
              </a:ext>
            </a:extLst>
          </p:cNvPr>
          <p:cNvSpPr txBox="1">
            <a:spLocks/>
          </p:cNvSpPr>
          <p:nvPr/>
        </p:nvSpPr>
        <p:spPr>
          <a:xfrm>
            <a:off x="762000" y="4133537"/>
            <a:ext cx="8229600" cy="16201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CA" sz="3200" dirty="0">
                <a:latin typeface="Tekton Pro" panose="020F0603020208020904" pitchFamily="34" charset="0"/>
              </a:rPr>
              <a:t>Thinking of the red-shift as a Doppler Effect introduces a misconception that the galaxies are “moving” </a:t>
            </a:r>
            <a:r>
              <a:rPr lang="en-CA" sz="3200" i="1" dirty="0">
                <a:latin typeface="Tekton Pro" panose="020F0603020208020904" pitchFamily="34" charset="0"/>
              </a:rPr>
              <a:t>through</a:t>
            </a:r>
            <a:r>
              <a:rPr lang="en-CA" sz="3200" dirty="0">
                <a:latin typeface="Tekton Pro" panose="020F0603020208020904" pitchFamily="34" charset="0"/>
              </a:rPr>
              <a:t> space.</a:t>
            </a:r>
          </a:p>
        </p:txBody>
      </p:sp>
    </p:spTree>
    <p:extLst>
      <p:ext uri="{BB962C8B-B14F-4D97-AF65-F5344CB8AC3E}">
        <p14:creationId xmlns:p14="http://schemas.microsoft.com/office/powerpoint/2010/main" val="24910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C84AC-2801-47F1-8142-985A2B274B4A}"/>
              </a:ext>
            </a:extLst>
          </p:cNvPr>
          <p:cNvSpPr>
            <a:spLocks noGrp="1"/>
          </p:cNvSpPr>
          <p:nvPr>
            <p:ph idx="1"/>
          </p:nvPr>
        </p:nvSpPr>
        <p:spPr>
          <a:xfrm>
            <a:off x="542764" y="1628800"/>
            <a:ext cx="8202488" cy="4038600"/>
          </a:xfrm>
        </p:spPr>
        <p:txBody>
          <a:bodyPr>
            <a:normAutofit/>
          </a:bodyPr>
          <a:lstStyle/>
          <a:p>
            <a:pPr marL="0" indent="0">
              <a:buNone/>
            </a:pPr>
            <a:r>
              <a:rPr lang="en-US" sz="3600" dirty="0">
                <a:latin typeface="Tekton Pro" panose="020F0603020208020904" pitchFamily="34" charset="0"/>
              </a:rPr>
              <a:t>Doppler Effect is NOT the best explanation</a:t>
            </a:r>
          </a:p>
        </p:txBody>
      </p:sp>
      <p:sp>
        <p:nvSpPr>
          <p:cNvPr id="4" name="Title 1">
            <a:extLst>
              <a:ext uri="{FF2B5EF4-FFF2-40B4-BE49-F238E27FC236}">
                <a16:creationId xmlns:a16="http://schemas.microsoft.com/office/drawing/2014/main" id="{2A53E69B-E954-4E17-B6D4-B3B86186E9BF}"/>
              </a:ext>
            </a:extLst>
          </p:cNvPr>
          <p:cNvSpPr txBox="1">
            <a:spLocks/>
          </p:cNvSpPr>
          <p:nvPr/>
        </p:nvSpPr>
        <p:spPr>
          <a:xfrm>
            <a:off x="1691680" y="476672"/>
            <a:ext cx="5618584" cy="5794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US" sz="4400" dirty="0">
                <a:latin typeface="Tekton Pro" panose="020F0603020208020904" pitchFamily="34" charset="0"/>
              </a:rPr>
              <a:t>Cosmological Red Shift</a:t>
            </a:r>
          </a:p>
        </p:txBody>
      </p:sp>
      <p:pic>
        <p:nvPicPr>
          <p:cNvPr id="1026" name="Picture 2" descr="Image result for tensor bandage">
            <a:extLst>
              <a:ext uri="{FF2B5EF4-FFF2-40B4-BE49-F238E27FC236}">
                <a16:creationId xmlns:a16="http://schemas.microsoft.com/office/drawing/2014/main" id="{A92EF51E-89A8-4B3C-AF39-F9728CF23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8" t="18521" r="9825" b="22549"/>
          <a:stretch/>
        </p:blipFill>
        <p:spPr bwMode="auto">
          <a:xfrm>
            <a:off x="2483768" y="2924945"/>
            <a:ext cx="4320480" cy="25202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295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667091" y="458439"/>
            <a:ext cx="6840760" cy="7607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CA" sz="4000" kern="1200" dirty="0">
                <a:solidFill>
                  <a:srgbClr val="00B0F0"/>
                </a:solidFill>
                <a:latin typeface="Century Gothic" pitchFamily="34" charset="0"/>
                <a:ea typeface="+mj-ea"/>
                <a:cs typeface="+mj-cs"/>
              </a:defRPr>
            </a:lvl1pPr>
          </a:lstStyle>
          <a:p>
            <a:pPr algn="l"/>
            <a:r>
              <a:rPr lang="en-CA" sz="4400" dirty="0">
                <a:solidFill>
                  <a:schemeClr val="tx1"/>
                </a:solidFill>
                <a:latin typeface="Tekton Pro" panose="020F0603020208020904" pitchFamily="34" charset="0"/>
                <a:cs typeface="Arial" panose="020B0604020202020204" pitchFamily="34" charset="0"/>
              </a:rPr>
              <a:t>Why is the Sky Dark?</a:t>
            </a:r>
          </a:p>
        </p:txBody>
      </p:sp>
      <p:sp>
        <p:nvSpPr>
          <p:cNvPr id="6" name="TextBox 5">
            <a:extLst>
              <a:ext uri="{FF2B5EF4-FFF2-40B4-BE49-F238E27FC236}">
                <a16:creationId xmlns:a16="http://schemas.microsoft.com/office/drawing/2014/main" id="{D9828467-482D-44BE-90DE-3BB0A2C70ECC}"/>
              </a:ext>
            </a:extLst>
          </p:cNvPr>
          <p:cNvSpPr txBox="1"/>
          <p:nvPr/>
        </p:nvSpPr>
        <p:spPr>
          <a:xfrm>
            <a:off x="971600" y="2348880"/>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1232562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C84AC-2801-47F1-8142-985A2B274B4A}"/>
              </a:ext>
            </a:extLst>
          </p:cNvPr>
          <p:cNvSpPr>
            <a:spLocks noGrp="1"/>
          </p:cNvSpPr>
          <p:nvPr>
            <p:ph idx="1"/>
          </p:nvPr>
        </p:nvSpPr>
        <p:spPr>
          <a:xfrm>
            <a:off x="762000" y="1535831"/>
            <a:ext cx="8104820" cy="4038600"/>
          </a:xfrm>
        </p:spPr>
        <p:txBody>
          <a:bodyPr>
            <a:normAutofit/>
          </a:bodyPr>
          <a:lstStyle/>
          <a:p>
            <a:pPr marL="0" indent="0">
              <a:buNone/>
            </a:pPr>
            <a:r>
              <a:rPr lang="en-US" sz="3600" dirty="0">
                <a:latin typeface="Tekton Pro" panose="020F0603020208020904" pitchFamily="34" charset="0"/>
              </a:rPr>
              <a:t>What happens to the wave as the medium stretches?</a:t>
            </a:r>
          </a:p>
        </p:txBody>
      </p:sp>
      <p:sp>
        <p:nvSpPr>
          <p:cNvPr id="4" name="Title 1">
            <a:extLst>
              <a:ext uri="{FF2B5EF4-FFF2-40B4-BE49-F238E27FC236}">
                <a16:creationId xmlns:a16="http://schemas.microsoft.com/office/drawing/2014/main" id="{2A53E69B-E954-4E17-B6D4-B3B86186E9BF}"/>
              </a:ext>
            </a:extLst>
          </p:cNvPr>
          <p:cNvSpPr txBox="1">
            <a:spLocks/>
          </p:cNvSpPr>
          <p:nvPr/>
        </p:nvSpPr>
        <p:spPr>
          <a:xfrm>
            <a:off x="1619958" y="358392"/>
            <a:ext cx="5546576" cy="5794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US" sz="4400" b="0" dirty="0">
                <a:latin typeface="Tekton Pro" panose="020F0603020208020904" pitchFamily="34" charset="0"/>
              </a:rPr>
              <a:t>Cosmological Red Shift </a:t>
            </a:r>
          </a:p>
        </p:txBody>
      </p:sp>
      <p:grpSp>
        <p:nvGrpSpPr>
          <p:cNvPr id="9" name="Group 8">
            <a:extLst>
              <a:ext uri="{FF2B5EF4-FFF2-40B4-BE49-F238E27FC236}">
                <a16:creationId xmlns:a16="http://schemas.microsoft.com/office/drawing/2014/main" id="{8459E424-392B-4267-AB94-C249D265E386}"/>
              </a:ext>
            </a:extLst>
          </p:cNvPr>
          <p:cNvGrpSpPr/>
          <p:nvPr/>
        </p:nvGrpSpPr>
        <p:grpSpPr>
          <a:xfrm>
            <a:off x="1115616" y="2890329"/>
            <a:ext cx="4752528" cy="1296144"/>
            <a:chOff x="2267744" y="2924944"/>
            <a:chExt cx="4752528" cy="1296144"/>
          </a:xfrm>
        </p:grpSpPr>
        <p:sp>
          <p:nvSpPr>
            <p:cNvPr id="2" name="Rectangle 1">
              <a:extLst>
                <a:ext uri="{FF2B5EF4-FFF2-40B4-BE49-F238E27FC236}">
                  <a16:creationId xmlns:a16="http://schemas.microsoft.com/office/drawing/2014/main" id="{66B5D5BA-AE20-4D76-8143-28F109D91757}"/>
                </a:ext>
              </a:extLst>
            </p:cNvPr>
            <p:cNvSpPr/>
            <p:nvPr/>
          </p:nvSpPr>
          <p:spPr>
            <a:xfrm>
              <a:off x="2483768" y="3068960"/>
              <a:ext cx="4320480" cy="1008112"/>
            </a:xfrm>
            <a:prstGeom prst="rect">
              <a:avLst/>
            </a:prstGeom>
            <a:blipFill>
              <a:blip r:embed="rId2"/>
              <a:tile tx="0" ty="0" sx="100000" sy="100000" flip="none" algn="tl"/>
            </a:blipFill>
            <a:ln>
              <a:solidFill>
                <a:srgbClr val="FFC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CA5CF1F-81EF-469B-9523-A1FF2E017D63}"/>
                </a:ext>
              </a:extLst>
            </p:cNvPr>
            <p:cNvGrpSpPr/>
            <p:nvPr/>
          </p:nvGrpSpPr>
          <p:grpSpPr>
            <a:xfrm>
              <a:off x="2267744" y="2924944"/>
              <a:ext cx="4752528" cy="1296144"/>
              <a:chOff x="1285270" y="5085184"/>
              <a:chExt cx="4222834" cy="720080"/>
            </a:xfrm>
          </p:grpSpPr>
          <p:grpSp>
            <p:nvGrpSpPr>
              <p:cNvPr id="5" name="Group 4">
                <a:extLst>
                  <a:ext uri="{FF2B5EF4-FFF2-40B4-BE49-F238E27FC236}">
                    <a16:creationId xmlns:a16="http://schemas.microsoft.com/office/drawing/2014/main" id="{92EF09D0-28C0-43A9-AE58-A6BA54B2C219}"/>
                  </a:ext>
                </a:extLst>
              </p:cNvPr>
              <p:cNvGrpSpPr/>
              <p:nvPr/>
            </p:nvGrpSpPr>
            <p:grpSpPr>
              <a:xfrm>
                <a:off x="2454490" y="5085184"/>
                <a:ext cx="3053614" cy="720080"/>
                <a:chOff x="2454490" y="5085184"/>
                <a:chExt cx="3053614" cy="720080"/>
              </a:xfrm>
            </p:grpSpPr>
            <p:pic>
              <p:nvPicPr>
                <p:cNvPr id="2050" name="Picture 2" descr="Image result for sine wave png">
                  <a:extLst>
                    <a:ext uri="{FF2B5EF4-FFF2-40B4-BE49-F238E27FC236}">
                      <a16:creationId xmlns:a16="http://schemas.microsoft.com/office/drawing/2014/main" id="{831DF5C3-8819-42E9-967F-CEA74A95AE1A}"/>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9948" r="861" b="32252"/>
                <a:stretch/>
              </p:blipFill>
              <p:spPr bwMode="auto">
                <a:xfrm>
                  <a:off x="3619500" y="5085184"/>
                  <a:ext cx="1888604"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Image result for sine wave png">
                  <a:extLst>
                    <a:ext uri="{FF2B5EF4-FFF2-40B4-BE49-F238E27FC236}">
                      <a16:creationId xmlns:a16="http://schemas.microsoft.com/office/drawing/2014/main" id="{41B5F91D-080F-4574-A0CA-7E81620976E4}"/>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9948" r="861" b="32252"/>
                <a:stretch/>
              </p:blipFill>
              <p:spPr bwMode="auto">
                <a:xfrm>
                  <a:off x="2454490" y="5085184"/>
                  <a:ext cx="1888604" cy="72008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 name="Picture 2" descr="Image result for sine wave png">
                <a:extLst>
                  <a:ext uri="{FF2B5EF4-FFF2-40B4-BE49-F238E27FC236}">
                    <a16:creationId xmlns:a16="http://schemas.microsoft.com/office/drawing/2014/main" id="{DD715281-C6C2-443E-B9DF-CE3E098B734A}"/>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9948" r="861" b="32252"/>
              <a:stretch/>
            </p:blipFill>
            <p:spPr bwMode="auto">
              <a:xfrm>
                <a:off x="1285270" y="5085184"/>
                <a:ext cx="1888604" cy="720080"/>
              </a:xfrm>
              <a:prstGeom prst="rect">
                <a:avLst/>
              </a:prstGeom>
              <a:noFill/>
              <a:extLst>
                <a:ext uri="{909E8E84-426E-40dd-AFC4-6F175D3DCCD1}">
                  <a14:hiddenFill xmlns:a14="http://schemas.microsoft.com/office/drawing/2010/main" xmlns="">
                    <a:solidFill>
                      <a:srgbClr val="FFFFFF"/>
                    </a:solidFill>
                  </a14:hiddenFill>
                </a:ext>
              </a:extLst>
            </p:spPr>
          </p:pic>
        </p:grpSp>
      </p:grpSp>
      <p:grpSp>
        <p:nvGrpSpPr>
          <p:cNvPr id="11" name="Group 10">
            <a:extLst>
              <a:ext uri="{FF2B5EF4-FFF2-40B4-BE49-F238E27FC236}">
                <a16:creationId xmlns:a16="http://schemas.microsoft.com/office/drawing/2014/main" id="{06A00D22-9955-468A-950C-1BAABA73C017}"/>
              </a:ext>
            </a:extLst>
          </p:cNvPr>
          <p:cNvGrpSpPr/>
          <p:nvPr/>
        </p:nvGrpSpPr>
        <p:grpSpPr>
          <a:xfrm>
            <a:off x="971600" y="4371103"/>
            <a:ext cx="7560840" cy="1174728"/>
            <a:chOff x="971600" y="4371103"/>
            <a:chExt cx="7560840" cy="1174728"/>
          </a:xfrm>
        </p:grpSpPr>
        <p:sp>
          <p:nvSpPr>
            <p:cNvPr id="14" name="Rectangle 13">
              <a:extLst>
                <a:ext uri="{FF2B5EF4-FFF2-40B4-BE49-F238E27FC236}">
                  <a16:creationId xmlns:a16="http://schemas.microsoft.com/office/drawing/2014/main" id="{2B18DC31-6815-4C53-87E5-6B4CF31BF75D}"/>
                </a:ext>
              </a:extLst>
            </p:cNvPr>
            <p:cNvSpPr/>
            <p:nvPr/>
          </p:nvSpPr>
          <p:spPr>
            <a:xfrm>
              <a:off x="1315275" y="4501628"/>
              <a:ext cx="6873491" cy="913677"/>
            </a:xfrm>
            <a:prstGeom prst="rect">
              <a:avLst/>
            </a:prstGeom>
            <a:blipFill>
              <a:blip r:embed="rId2"/>
              <a:tile tx="0" ty="0" sx="100000" sy="100000" flip="none" algn="tl"/>
            </a:blipFill>
            <a:ln>
              <a:solidFill>
                <a:srgbClr val="FFCC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04C2E92-86A0-4D97-9BEF-10B4E5E6600E}"/>
                </a:ext>
              </a:extLst>
            </p:cNvPr>
            <p:cNvGrpSpPr/>
            <p:nvPr/>
          </p:nvGrpSpPr>
          <p:grpSpPr>
            <a:xfrm>
              <a:off x="971600" y="4371103"/>
              <a:ext cx="7560840" cy="1174728"/>
              <a:chOff x="1285270" y="5085184"/>
              <a:chExt cx="4222834" cy="720080"/>
            </a:xfrm>
          </p:grpSpPr>
          <p:grpSp>
            <p:nvGrpSpPr>
              <p:cNvPr id="16" name="Group 15">
                <a:extLst>
                  <a:ext uri="{FF2B5EF4-FFF2-40B4-BE49-F238E27FC236}">
                    <a16:creationId xmlns:a16="http://schemas.microsoft.com/office/drawing/2014/main" id="{75719F65-CF7A-4278-852A-19EBC9AE1C98}"/>
                  </a:ext>
                </a:extLst>
              </p:cNvPr>
              <p:cNvGrpSpPr/>
              <p:nvPr/>
            </p:nvGrpSpPr>
            <p:grpSpPr>
              <a:xfrm>
                <a:off x="2454490" y="5085184"/>
                <a:ext cx="3053614" cy="720080"/>
                <a:chOff x="2454490" y="5085184"/>
                <a:chExt cx="3053614" cy="720080"/>
              </a:xfrm>
            </p:grpSpPr>
            <p:pic>
              <p:nvPicPr>
                <p:cNvPr id="18" name="Picture 2" descr="Image result for sine wave png">
                  <a:extLst>
                    <a:ext uri="{FF2B5EF4-FFF2-40B4-BE49-F238E27FC236}">
                      <a16:creationId xmlns:a16="http://schemas.microsoft.com/office/drawing/2014/main" id="{A1DC90C7-805E-45E3-AD71-A90FCD3E764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9948" r="861" b="32252"/>
                <a:stretch/>
              </p:blipFill>
              <p:spPr bwMode="auto">
                <a:xfrm>
                  <a:off x="3619500" y="5085184"/>
                  <a:ext cx="1888604"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Image result for sine wave png">
                  <a:extLst>
                    <a:ext uri="{FF2B5EF4-FFF2-40B4-BE49-F238E27FC236}">
                      <a16:creationId xmlns:a16="http://schemas.microsoft.com/office/drawing/2014/main" id="{1BA9CF19-7824-42EB-A7AD-3039C7B5BA78}"/>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9948" r="861" b="32252"/>
                <a:stretch/>
              </p:blipFill>
              <p:spPr bwMode="auto">
                <a:xfrm>
                  <a:off x="2454490" y="5085184"/>
                  <a:ext cx="1888604" cy="72008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7" name="Picture 2" descr="Image result for sine wave png">
                <a:extLst>
                  <a:ext uri="{FF2B5EF4-FFF2-40B4-BE49-F238E27FC236}">
                    <a16:creationId xmlns:a16="http://schemas.microsoft.com/office/drawing/2014/main" id="{F46BB726-CC90-4575-BB00-3B01CFAE92CE}"/>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9948" r="861" b="32252"/>
              <a:stretch/>
            </p:blipFill>
            <p:spPr bwMode="auto">
              <a:xfrm>
                <a:off x="1285270" y="5085184"/>
                <a:ext cx="1888604" cy="720080"/>
              </a:xfrm>
              <a:prstGeom prst="rect">
                <a:avLst/>
              </a:prstGeom>
              <a:noFill/>
              <a:extLst>
                <a:ext uri="{909E8E84-426E-40dd-AFC4-6F175D3DCCD1}">
                  <a14:hiddenFill xmlns:a14="http://schemas.microsoft.com/office/drawing/2010/main" xmlns="">
                    <a:solidFill>
                      <a:srgbClr val="FFFFFF"/>
                    </a:solidFill>
                  </a14:hiddenFill>
                </a:ext>
              </a:extLst>
            </p:spPr>
          </p:pic>
        </p:grpSp>
      </p:grpSp>
    </p:spTree>
    <p:extLst>
      <p:ext uri="{BB962C8B-B14F-4D97-AF65-F5344CB8AC3E}">
        <p14:creationId xmlns:p14="http://schemas.microsoft.com/office/powerpoint/2010/main" val="25467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96" y="639762"/>
            <a:ext cx="8229600" cy="579438"/>
          </a:xfrm>
        </p:spPr>
        <p:txBody>
          <a:bodyPr>
            <a:noAutofit/>
          </a:bodyPr>
          <a:lstStyle/>
          <a:p>
            <a:r>
              <a:rPr lang="en-CA" sz="4400" dirty="0">
                <a:latin typeface="Tekton Pro" panose="020F0603020208020904" pitchFamily="34" charset="0"/>
              </a:rPr>
              <a:t>Hubble’s Law </a:t>
            </a:r>
            <a:r>
              <a:rPr lang="en-CA" sz="4000" dirty="0">
                <a:latin typeface="Tekton Pro" panose="020F0603020208020904" pitchFamily="34" charset="0"/>
              </a:rPr>
              <a:t>(deeper insight)</a:t>
            </a:r>
            <a:endParaRPr lang="en-CA" sz="4400" dirty="0">
              <a:latin typeface="Tekton Pro" panose="020F0603020208020904" pitchFamily="34" charset="0"/>
            </a:endParaRPr>
          </a:p>
        </p:txBody>
      </p:sp>
      <p:sp>
        <p:nvSpPr>
          <p:cNvPr id="3" name="Content Placeholder 2"/>
          <p:cNvSpPr>
            <a:spLocks noGrp="1"/>
          </p:cNvSpPr>
          <p:nvPr>
            <p:ph idx="1"/>
          </p:nvPr>
        </p:nvSpPr>
        <p:spPr>
          <a:xfrm>
            <a:off x="762000" y="2600888"/>
            <a:ext cx="7842448" cy="3492408"/>
          </a:xfrm>
        </p:spPr>
        <p:txBody>
          <a:bodyPr>
            <a:normAutofit fontScale="92500"/>
          </a:bodyPr>
          <a:lstStyle/>
          <a:p>
            <a:pPr marL="0" indent="0" algn="ctr">
              <a:buNone/>
            </a:pPr>
            <a:r>
              <a:rPr lang="en-CA" sz="4400" dirty="0">
                <a:solidFill>
                  <a:srgbClr val="0070C0"/>
                </a:solidFill>
                <a:latin typeface="Tekton Pro" panose="020F0603020208020904" pitchFamily="34" charset="0"/>
              </a:rPr>
              <a:t>REDDER = OLDER</a:t>
            </a:r>
          </a:p>
          <a:p>
            <a:pPr marL="0" indent="0">
              <a:buNone/>
            </a:pPr>
            <a:endParaRPr lang="en-CA" sz="1400" dirty="0"/>
          </a:p>
          <a:p>
            <a:pPr marL="0" indent="0">
              <a:buNone/>
            </a:pPr>
            <a:r>
              <a:rPr lang="en-CA" sz="3200" dirty="0">
                <a:latin typeface="Tekton Pro" panose="020F0603020208020904" pitchFamily="34" charset="0"/>
              </a:rPr>
              <a:t>Greater red-shift is evidence that the light has been in transit for a longer period of time, so space has expanded more (stretching the light with it). </a:t>
            </a:r>
          </a:p>
          <a:p>
            <a:pPr marL="0" indent="0">
              <a:buNone/>
            </a:pPr>
            <a:r>
              <a:rPr lang="en-CA" sz="3200" dirty="0">
                <a:latin typeface="Tekton Pro" panose="020F0603020208020904" pitchFamily="34" charset="0"/>
              </a:rPr>
              <a:t>The red-shift is actually a measurement of TIME!</a:t>
            </a:r>
          </a:p>
        </p:txBody>
      </p:sp>
      <p:graphicFrame>
        <p:nvGraphicFramePr>
          <p:cNvPr id="4" name="Object 3"/>
          <p:cNvGraphicFramePr>
            <a:graphicFrameLocks noChangeAspect="1"/>
          </p:cNvGraphicFramePr>
          <p:nvPr>
            <p:extLst>
              <p:ext uri="{D42A27DB-BD31-4B8C-83A1-F6EECF244321}">
                <p14:modId xmlns:p14="http://schemas.microsoft.com/office/powerpoint/2010/main" val="1155099374"/>
              </p:ext>
            </p:extLst>
          </p:nvPr>
        </p:nvGraphicFramePr>
        <p:xfrm>
          <a:off x="3563888" y="1543863"/>
          <a:ext cx="2232248" cy="1044097"/>
        </p:xfrm>
        <a:graphic>
          <a:graphicData uri="http://schemas.openxmlformats.org/presentationml/2006/ole">
            <mc:AlternateContent xmlns:mc="http://schemas.openxmlformats.org/markup-compatibility/2006">
              <mc:Choice xmlns:v="urn:schemas-microsoft-com:vml" Requires="v">
                <p:oleObj spid="_x0000_s3103" name="Equation" r:id="rId4" imgW="533169" imgH="228501" progId="Equation.DSMT4">
                  <p:embed/>
                </p:oleObj>
              </mc:Choice>
              <mc:Fallback>
                <p:oleObj name="Equation" r:id="rId4" imgW="533169" imgH="228501"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543863"/>
                        <a:ext cx="2232248" cy="10440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707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16857"/>
            <a:ext cx="8111182" cy="579438"/>
          </a:xfrm>
        </p:spPr>
        <p:txBody>
          <a:bodyPr>
            <a:noAutofit/>
          </a:bodyPr>
          <a:lstStyle/>
          <a:p>
            <a:r>
              <a:rPr lang="en-CA" sz="4400" dirty="0">
                <a:latin typeface="Tekton Pro" panose="020F0603020208020904" pitchFamily="34" charset="0"/>
              </a:rPr>
              <a:t>Hubble’s Law </a:t>
            </a:r>
            <a:r>
              <a:rPr lang="en-CA" sz="4000" dirty="0">
                <a:latin typeface="Tekton Pro" panose="020F0603020208020904" pitchFamily="34" charset="0"/>
              </a:rPr>
              <a:t>(deeper insight)</a:t>
            </a:r>
          </a:p>
        </p:txBody>
      </p:sp>
      <p:sp>
        <p:nvSpPr>
          <p:cNvPr id="3" name="Content Placeholder 2"/>
          <p:cNvSpPr>
            <a:spLocks noGrp="1"/>
          </p:cNvSpPr>
          <p:nvPr>
            <p:ph idx="1"/>
          </p:nvPr>
        </p:nvSpPr>
        <p:spPr>
          <a:xfrm>
            <a:off x="762000" y="2672672"/>
            <a:ext cx="7924800" cy="2412512"/>
          </a:xfrm>
        </p:spPr>
        <p:txBody>
          <a:bodyPr>
            <a:normAutofit lnSpcReduction="10000"/>
          </a:bodyPr>
          <a:lstStyle/>
          <a:p>
            <a:pPr marL="0" indent="0">
              <a:buNone/>
            </a:pPr>
            <a:r>
              <a:rPr lang="en-CA" sz="3200" dirty="0">
                <a:latin typeface="Tekton Pro" panose="020F0603020208020904" pitchFamily="34" charset="0"/>
              </a:rPr>
              <a:t>The Hubble parameter, H</a:t>
            </a:r>
            <a:r>
              <a:rPr lang="en-CA" sz="3200" baseline="-25000" dirty="0">
                <a:latin typeface="Tekton Pro" panose="020F0603020208020904" pitchFamily="34" charset="0"/>
              </a:rPr>
              <a:t>0</a:t>
            </a:r>
            <a:r>
              <a:rPr lang="en-CA" sz="3200" dirty="0">
                <a:latin typeface="Tekton Pro" panose="020F0603020208020904" pitchFamily="34" charset="0"/>
              </a:rPr>
              <a:t>, is the rate of expansion.</a:t>
            </a:r>
          </a:p>
          <a:p>
            <a:pPr marL="0" indent="0">
              <a:buNone/>
            </a:pPr>
            <a:endParaRPr lang="en-CA" sz="1600" dirty="0">
              <a:latin typeface="Tekton Pro" panose="020F0603020208020904" pitchFamily="34" charset="0"/>
            </a:endParaRPr>
          </a:p>
          <a:p>
            <a:pPr marL="0" indent="0">
              <a:buNone/>
            </a:pPr>
            <a:r>
              <a:rPr lang="en-CA" sz="3200" dirty="0">
                <a:latin typeface="Tekton Pro" panose="020F0603020208020904" pitchFamily="34" charset="0"/>
              </a:rPr>
              <a:t>If we run the expansion backwards, we can estimate the age of the universe…</a:t>
            </a:r>
          </a:p>
        </p:txBody>
      </p:sp>
      <p:graphicFrame>
        <p:nvGraphicFramePr>
          <p:cNvPr id="4" name="Object 3"/>
          <p:cNvGraphicFramePr>
            <a:graphicFrameLocks noChangeAspect="1"/>
          </p:cNvGraphicFramePr>
          <p:nvPr>
            <p:extLst>
              <p:ext uri="{D42A27DB-BD31-4B8C-83A1-F6EECF244321}">
                <p14:modId xmlns:p14="http://schemas.microsoft.com/office/powerpoint/2010/main" val="1612461632"/>
              </p:ext>
            </p:extLst>
          </p:nvPr>
        </p:nvGraphicFramePr>
        <p:xfrm>
          <a:off x="3563826" y="1462435"/>
          <a:ext cx="2232248" cy="1044097"/>
        </p:xfrm>
        <a:graphic>
          <a:graphicData uri="http://schemas.openxmlformats.org/presentationml/2006/ole">
            <mc:AlternateContent xmlns:mc="http://schemas.openxmlformats.org/markup-compatibility/2006">
              <mc:Choice xmlns:v="urn:schemas-microsoft-com:vml" Requires="v">
                <p:oleObj spid="_x0000_s4158" name="Equation" r:id="rId4" imgW="533169" imgH="228501" progId="Equation.DSMT4">
                  <p:embed/>
                </p:oleObj>
              </mc:Choice>
              <mc:Fallback>
                <p:oleObj name="Equation" r:id="rId4" imgW="533169" imgH="228501"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26" y="1462435"/>
                        <a:ext cx="2232248" cy="104409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2314575" y="4913313"/>
          <a:ext cx="4730750" cy="1103312"/>
        </p:xfrm>
        <a:graphic>
          <a:graphicData uri="http://schemas.openxmlformats.org/presentationml/2006/ole">
            <mc:AlternateContent xmlns:mc="http://schemas.openxmlformats.org/markup-compatibility/2006">
              <mc:Choice xmlns:v="urn:schemas-microsoft-com:vml" Requires="v">
                <p:oleObj spid="_x0000_s4159" name="Equation" r:id="rId6" imgW="1130040" imgH="241200" progId="Equation.DSMT4">
                  <p:embed/>
                </p:oleObj>
              </mc:Choice>
              <mc:Fallback>
                <p:oleObj name="Equation" r:id="rId6" imgW="1130040" imgH="241200" progId="Equation.DSMT4">
                  <p:embed/>
                  <p:pic>
                    <p:nvPicPr>
                      <p:cNvPr id="6" name="Object 5"/>
                      <p:cNvPicPr>
                        <a:picLocks noChangeAspect="1" noChangeArrowheads="1"/>
                      </p:cNvPicPr>
                      <p:nvPr/>
                    </p:nvPicPr>
                    <p:blipFill>
                      <a:blip r:embed="rId7"/>
                      <a:srcRect/>
                      <a:stretch>
                        <a:fillRect/>
                      </a:stretch>
                    </p:blipFill>
                    <p:spPr bwMode="auto">
                      <a:xfrm>
                        <a:off x="2314575" y="4913313"/>
                        <a:ext cx="47307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72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704" y="616777"/>
            <a:ext cx="8075240" cy="579438"/>
          </a:xfrm>
        </p:spPr>
        <p:txBody>
          <a:bodyPr>
            <a:noAutofit/>
          </a:bodyPr>
          <a:lstStyle/>
          <a:p>
            <a:r>
              <a:rPr lang="en-CA" sz="4800" dirty="0">
                <a:latin typeface="Tekton Pro" panose="020F0603020208020904" pitchFamily="34" charset="0"/>
              </a:rPr>
              <a:t>Hubble’s</a:t>
            </a:r>
            <a:r>
              <a:rPr lang="en-CA" sz="4400" dirty="0">
                <a:latin typeface="Tekton Pro" panose="020F0603020208020904" pitchFamily="34" charset="0"/>
              </a:rPr>
              <a:t> Law</a:t>
            </a:r>
          </a:p>
        </p:txBody>
      </p:sp>
      <mc:AlternateContent xmlns:mc="http://schemas.openxmlformats.org/markup-compatibility/2006" xmlns:a14="http://schemas.microsoft.com/office/drawing/2010/main">
        <mc:Choice Requires="a14">
          <p:sp>
            <p:nvSpPr>
              <p:cNvPr id="4" name="TextBox 3"/>
              <p:cNvSpPr txBox="1"/>
              <p:nvPr/>
            </p:nvSpPr>
            <p:spPr>
              <a:xfrm>
                <a:off x="755576" y="1628800"/>
                <a:ext cx="2397836" cy="1364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70C0"/>
                              </a:solidFill>
                              <a:latin typeface="Cambria Math" panose="02040503050406030204" pitchFamily="18" charset="0"/>
                            </a:rPr>
                          </m:ctrlPr>
                        </m:sSubPr>
                        <m:e>
                          <m:r>
                            <a:rPr lang="en-US" b="0" i="1" smtClean="0">
                              <a:solidFill>
                                <a:srgbClr val="0070C0"/>
                              </a:solidFill>
                              <a:latin typeface="Cambria Math"/>
                            </a:rPr>
                            <m:t>𝐻</m:t>
                          </m:r>
                        </m:e>
                        <m:sub>
                          <m:r>
                            <a:rPr lang="en-US" b="0" i="1" smtClean="0">
                              <a:solidFill>
                                <a:srgbClr val="0070C0"/>
                              </a:solidFill>
                              <a:latin typeface="Cambria Math"/>
                            </a:rPr>
                            <m:t>0</m:t>
                          </m:r>
                        </m:sub>
                      </m:sSub>
                      <m:r>
                        <a:rPr lang="en-US" b="0" i="1" smtClean="0">
                          <a:solidFill>
                            <a:srgbClr val="0070C0"/>
                          </a:solidFill>
                          <a:latin typeface="Cambria Math"/>
                        </a:rPr>
                        <m:t>=</m:t>
                      </m:r>
                      <m:f>
                        <m:fPr>
                          <m:ctrlPr>
                            <a:rPr lang="en-US" b="0" i="1" smtClean="0">
                              <a:solidFill>
                                <a:srgbClr val="0070C0"/>
                              </a:solidFill>
                              <a:latin typeface="Cambria Math" panose="02040503050406030204" pitchFamily="18" charset="0"/>
                            </a:rPr>
                          </m:ctrlPr>
                        </m:fPr>
                        <m:num>
                          <m:r>
                            <a:rPr lang="en-US" b="0" i="1" smtClean="0">
                              <a:solidFill>
                                <a:srgbClr val="0070C0"/>
                              </a:solidFill>
                              <a:latin typeface="Cambria Math"/>
                              <a:ea typeface="Cambria Math"/>
                            </a:rPr>
                            <m:t>∆</m:t>
                          </m:r>
                          <m:r>
                            <a:rPr lang="en-US" b="0" i="1" smtClean="0">
                              <a:solidFill>
                                <a:srgbClr val="0070C0"/>
                              </a:solidFill>
                              <a:latin typeface="Cambria Math"/>
                              <a:ea typeface="Cambria Math"/>
                            </a:rPr>
                            <m:t>𝑣</m:t>
                          </m:r>
                        </m:num>
                        <m:den>
                          <m:r>
                            <a:rPr lang="en-US" b="0" i="1" smtClean="0">
                              <a:solidFill>
                                <a:srgbClr val="0070C0"/>
                              </a:solidFill>
                              <a:latin typeface="Cambria Math"/>
                              <a:ea typeface="Cambria Math"/>
                            </a:rPr>
                            <m:t>∆</m:t>
                          </m:r>
                          <m:r>
                            <a:rPr lang="en-US" b="0" i="1" smtClean="0">
                              <a:solidFill>
                                <a:srgbClr val="0070C0"/>
                              </a:solidFill>
                              <a:latin typeface="Cambria Math"/>
                              <a:ea typeface="Cambria Math"/>
                            </a:rPr>
                            <m:t>𝑑</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55576" y="1628800"/>
                <a:ext cx="2397836" cy="136434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59632" y="2174889"/>
                <a:ext cx="7058855" cy="2190215"/>
              </a:xfrm>
              <a:prstGeom prst="rect">
                <a:avLst/>
              </a:prstGeom>
              <a:noFill/>
            </p:spPr>
            <p:txBody>
              <a:bodyPr wrap="none" rtlCol="0">
                <a:spAutoFit/>
              </a:bodyPr>
              <a:lstStyle/>
              <a:p>
                <a:endParaRPr lang="en-US" b="0" i="1" dirty="0">
                  <a:solidFill>
                    <a:schemeClr val="accent1"/>
                  </a:solidFill>
                  <a:latin typeface="Cambria Math"/>
                </a:endParaRPr>
              </a:p>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a:rPr>
                        <m:t>=</m:t>
                      </m:r>
                      <m:f>
                        <m:fPr>
                          <m:ctrlPr>
                            <a:rPr lang="en-US" sz="4000" b="0" i="1" smtClean="0">
                              <a:solidFill>
                                <a:srgbClr val="0070C0"/>
                              </a:solidFill>
                              <a:latin typeface="Cambria Math" panose="02040503050406030204" pitchFamily="18" charset="0"/>
                            </a:rPr>
                          </m:ctrlPr>
                        </m:fPr>
                        <m:num>
                          <m:r>
                            <a:rPr lang="en-US" sz="4000" b="0" i="1" smtClean="0">
                              <a:solidFill>
                                <a:srgbClr val="0070C0"/>
                              </a:solidFill>
                              <a:latin typeface="Cambria Math"/>
                            </a:rPr>
                            <m:t>4400 </m:t>
                          </m:r>
                          <m:box>
                            <m:boxPr>
                              <m:ctrlPr>
                                <a:rPr lang="en-US" sz="4000" b="0" i="1" smtClean="0">
                                  <a:solidFill>
                                    <a:srgbClr val="0070C0"/>
                                  </a:solidFill>
                                  <a:latin typeface="Cambria Math" panose="02040503050406030204" pitchFamily="18" charset="0"/>
                                </a:rPr>
                              </m:ctrlPr>
                            </m:boxPr>
                            <m:e>
                              <m:argPr>
                                <m:argSz m:val="-1"/>
                              </m:argPr>
                              <m:f>
                                <m:fPr>
                                  <m:ctrlPr>
                                    <a:rPr lang="en-US" sz="4000" b="0" i="1" smtClean="0">
                                      <a:solidFill>
                                        <a:srgbClr val="0070C0"/>
                                      </a:solidFill>
                                      <a:latin typeface="Cambria Math" panose="02040503050406030204" pitchFamily="18" charset="0"/>
                                    </a:rPr>
                                  </m:ctrlPr>
                                </m:fPr>
                                <m:num>
                                  <m:r>
                                    <m:rPr>
                                      <m:nor/>
                                    </m:rPr>
                                    <a:rPr lang="en-US" sz="4000" b="0" i="0" smtClean="0">
                                      <a:solidFill>
                                        <a:srgbClr val="0070C0"/>
                                      </a:solidFill>
                                      <a:latin typeface="Cambria Math"/>
                                    </a:rPr>
                                    <m:t>km</m:t>
                                  </m:r>
                                </m:num>
                                <m:den>
                                  <m:r>
                                    <m:rPr>
                                      <m:nor/>
                                    </m:rPr>
                                    <a:rPr lang="en-US" sz="4000" b="0" i="0" smtClean="0">
                                      <a:solidFill>
                                        <a:srgbClr val="0070C0"/>
                                      </a:solidFill>
                                      <a:latin typeface="Cambria Math"/>
                                    </a:rPr>
                                    <m:t>s</m:t>
                                  </m:r>
                                </m:den>
                              </m:f>
                            </m:e>
                          </m:box>
                          <m:r>
                            <a:rPr lang="en-US" sz="4000" b="0" i="1" smtClean="0">
                              <a:solidFill>
                                <a:srgbClr val="0070C0"/>
                              </a:solidFill>
                              <a:latin typeface="Cambria Math"/>
                            </a:rPr>
                            <m:t>−20</m:t>
                          </m:r>
                          <m:r>
                            <a:rPr lang="en-US" sz="4000" i="1">
                              <a:solidFill>
                                <a:srgbClr val="0070C0"/>
                              </a:solidFill>
                              <a:latin typeface="Cambria Math"/>
                            </a:rPr>
                            <m:t>00 </m:t>
                          </m:r>
                          <m:box>
                            <m:boxPr>
                              <m:ctrlPr>
                                <a:rPr lang="en-US" sz="4000" i="1">
                                  <a:solidFill>
                                    <a:srgbClr val="0070C0"/>
                                  </a:solidFill>
                                  <a:latin typeface="Cambria Math" panose="02040503050406030204" pitchFamily="18" charset="0"/>
                                </a:rPr>
                              </m:ctrlPr>
                            </m:boxPr>
                            <m:e>
                              <m:argPr>
                                <m:argSz m:val="-1"/>
                              </m:argPr>
                              <m:f>
                                <m:fPr>
                                  <m:ctrlPr>
                                    <a:rPr lang="en-US" sz="4000" i="1">
                                      <a:solidFill>
                                        <a:srgbClr val="0070C0"/>
                                      </a:solidFill>
                                      <a:latin typeface="Cambria Math" panose="02040503050406030204" pitchFamily="18" charset="0"/>
                                    </a:rPr>
                                  </m:ctrlPr>
                                </m:fPr>
                                <m:num>
                                  <m:r>
                                    <m:rPr>
                                      <m:nor/>
                                    </m:rPr>
                                    <a:rPr lang="en-US" sz="4000" i="0">
                                      <a:solidFill>
                                        <a:srgbClr val="0070C0"/>
                                      </a:solidFill>
                                      <a:latin typeface="Cambria Math"/>
                                    </a:rPr>
                                    <m:t>km</m:t>
                                  </m:r>
                                </m:num>
                                <m:den>
                                  <m:r>
                                    <m:rPr>
                                      <m:nor/>
                                    </m:rPr>
                                    <a:rPr lang="en-US" sz="4000" i="0">
                                      <a:solidFill>
                                        <a:srgbClr val="0070C0"/>
                                      </a:solidFill>
                                      <a:latin typeface="Cambria Math"/>
                                    </a:rPr>
                                    <m:t>s</m:t>
                                  </m:r>
                                </m:den>
                              </m:f>
                            </m:e>
                          </m:box>
                        </m:num>
                        <m:den>
                          <m:r>
                            <a:rPr lang="en-US" sz="4000" b="0" i="1" smtClean="0">
                              <a:solidFill>
                                <a:srgbClr val="0070C0"/>
                              </a:solidFill>
                              <a:latin typeface="Cambria Math"/>
                            </a:rPr>
                            <m:t>20</m:t>
                          </m:r>
                          <m:r>
                            <m:rPr>
                              <m:nor/>
                            </m:rPr>
                            <a:rPr lang="en-US" sz="4000" b="0" i="0" smtClean="0">
                              <a:solidFill>
                                <a:srgbClr val="0070C0"/>
                              </a:solidFill>
                              <a:latin typeface="Cambria Math"/>
                            </a:rPr>
                            <m:t>x</m:t>
                          </m:r>
                          <m:sSup>
                            <m:sSupPr>
                              <m:ctrlPr>
                                <a:rPr lang="en-US" sz="4000" b="0" i="1" smtClean="0">
                                  <a:solidFill>
                                    <a:srgbClr val="0070C0"/>
                                  </a:solidFill>
                                  <a:latin typeface="Cambria Math" panose="02040503050406030204" pitchFamily="18" charset="0"/>
                                </a:rPr>
                              </m:ctrlPr>
                            </m:sSupPr>
                            <m:e>
                              <m:r>
                                <a:rPr lang="en-US" sz="4000" b="0" i="1" smtClean="0">
                                  <a:solidFill>
                                    <a:srgbClr val="0070C0"/>
                                  </a:solidFill>
                                  <a:latin typeface="Cambria Math"/>
                                </a:rPr>
                                <m:t>10</m:t>
                              </m:r>
                            </m:e>
                            <m:sup>
                              <m:r>
                                <a:rPr lang="en-US" sz="4000" b="0" i="1" smtClean="0">
                                  <a:solidFill>
                                    <a:srgbClr val="0070C0"/>
                                  </a:solidFill>
                                  <a:latin typeface="Cambria Math"/>
                                </a:rPr>
                                <m:t>20</m:t>
                              </m:r>
                            </m:sup>
                          </m:sSup>
                          <m:r>
                            <a:rPr lang="en-US" sz="4000" b="0" i="1" smtClean="0">
                              <a:solidFill>
                                <a:srgbClr val="0070C0"/>
                              </a:solidFill>
                              <a:latin typeface="Cambria Math"/>
                            </a:rPr>
                            <m:t> </m:t>
                          </m:r>
                          <m:r>
                            <m:rPr>
                              <m:nor/>
                            </m:rPr>
                            <a:rPr lang="en-US" sz="4000" b="0" i="0" smtClean="0">
                              <a:solidFill>
                                <a:srgbClr val="0070C0"/>
                              </a:solidFill>
                              <a:latin typeface="Cambria Math"/>
                            </a:rPr>
                            <m:t>km</m:t>
                          </m:r>
                          <m:r>
                            <a:rPr lang="en-US" sz="4000" b="0" i="1" smtClean="0">
                              <a:solidFill>
                                <a:srgbClr val="0070C0"/>
                              </a:solidFill>
                              <a:latin typeface="Cambria Math"/>
                            </a:rPr>
                            <m:t>−9</m:t>
                          </m:r>
                          <m:r>
                            <m:rPr>
                              <m:nor/>
                            </m:rPr>
                            <a:rPr lang="en-US" sz="4000" i="0">
                              <a:solidFill>
                                <a:srgbClr val="0070C0"/>
                              </a:solidFill>
                              <a:latin typeface="Cambria Math"/>
                            </a:rPr>
                            <m:t>x</m:t>
                          </m:r>
                          <m:sSup>
                            <m:sSupPr>
                              <m:ctrlPr>
                                <a:rPr lang="en-US" sz="4000" i="1">
                                  <a:solidFill>
                                    <a:srgbClr val="0070C0"/>
                                  </a:solidFill>
                                  <a:latin typeface="Cambria Math" panose="02040503050406030204" pitchFamily="18" charset="0"/>
                                </a:rPr>
                              </m:ctrlPr>
                            </m:sSupPr>
                            <m:e>
                              <m:r>
                                <a:rPr lang="en-US" sz="4000" i="1">
                                  <a:solidFill>
                                    <a:srgbClr val="0070C0"/>
                                  </a:solidFill>
                                  <a:latin typeface="Cambria Math"/>
                                </a:rPr>
                                <m:t>10</m:t>
                              </m:r>
                            </m:e>
                            <m:sup>
                              <m:r>
                                <a:rPr lang="en-US" sz="4000" i="1">
                                  <a:solidFill>
                                    <a:srgbClr val="0070C0"/>
                                  </a:solidFill>
                                  <a:latin typeface="Cambria Math"/>
                                </a:rPr>
                                <m:t>20</m:t>
                              </m:r>
                            </m:sup>
                          </m:sSup>
                          <m:r>
                            <a:rPr lang="en-US" sz="4000" i="1">
                              <a:solidFill>
                                <a:srgbClr val="0070C0"/>
                              </a:solidFill>
                              <a:latin typeface="Cambria Math"/>
                            </a:rPr>
                            <m:t> </m:t>
                          </m:r>
                          <m:r>
                            <m:rPr>
                              <m:nor/>
                            </m:rPr>
                            <a:rPr lang="en-US" sz="4000" i="0">
                              <a:solidFill>
                                <a:srgbClr val="0070C0"/>
                              </a:solidFill>
                              <a:latin typeface="Cambria Math"/>
                            </a:rPr>
                            <m:t>km</m:t>
                          </m:r>
                        </m:den>
                      </m:f>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1259632" y="2174889"/>
                <a:ext cx="7058855" cy="21902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65362" y="4132237"/>
                <a:ext cx="3782702" cy="1384995"/>
              </a:xfrm>
              <a:prstGeom prst="rect">
                <a:avLst/>
              </a:prstGeom>
              <a:noFill/>
            </p:spPr>
            <p:txBody>
              <a:bodyPr wrap="none" rtlCol="0">
                <a:spAutoFit/>
              </a:bodyPr>
              <a:lstStyle/>
              <a:p>
                <a:endParaRPr lang="en-US" b="0" i="1" dirty="0">
                  <a:solidFill>
                    <a:schemeClr val="accent1"/>
                  </a:solidFill>
                  <a:latin typeface="Cambria Math"/>
                </a:endParaRPr>
              </a:p>
              <a:p>
                <a:pPr/>
                <a14:m>
                  <m:oMathPara xmlns:m="http://schemas.openxmlformats.org/officeDocument/2006/math">
                    <m:oMathParaPr>
                      <m:jc m:val="centerGroup"/>
                    </m:oMathParaPr>
                    <m:oMath xmlns:m="http://schemas.openxmlformats.org/officeDocument/2006/math">
                      <m:r>
                        <a:rPr lang="en-US" sz="4000" b="0" i="1" smtClean="0">
                          <a:solidFill>
                            <a:srgbClr val="0070C0"/>
                          </a:solidFill>
                          <a:latin typeface="Cambria Math"/>
                        </a:rPr>
                        <m:t>=</m:t>
                      </m:r>
                      <m:r>
                        <a:rPr lang="en-US" sz="4000" i="1">
                          <a:solidFill>
                            <a:srgbClr val="0070C0"/>
                          </a:solidFill>
                          <a:latin typeface="Cambria Math"/>
                        </a:rPr>
                        <m:t>2</m:t>
                      </m:r>
                      <m:r>
                        <a:rPr lang="en-US" sz="4000" b="0" i="1" smtClean="0">
                          <a:solidFill>
                            <a:srgbClr val="0070C0"/>
                          </a:solidFill>
                          <a:latin typeface="Cambria Math"/>
                        </a:rPr>
                        <m:t>.2</m:t>
                      </m:r>
                      <m:r>
                        <m:rPr>
                          <m:nor/>
                        </m:rPr>
                        <a:rPr lang="en-US" sz="4000">
                          <a:solidFill>
                            <a:srgbClr val="0070C0"/>
                          </a:solidFill>
                          <a:latin typeface="Cambria Math"/>
                        </a:rPr>
                        <m:t>x</m:t>
                      </m:r>
                      <m:sSup>
                        <m:sSupPr>
                          <m:ctrlPr>
                            <a:rPr lang="en-US" sz="4000" i="1">
                              <a:solidFill>
                                <a:srgbClr val="0070C0"/>
                              </a:solidFill>
                              <a:latin typeface="Cambria Math" panose="02040503050406030204" pitchFamily="18" charset="0"/>
                            </a:rPr>
                          </m:ctrlPr>
                        </m:sSupPr>
                        <m:e>
                          <m:r>
                            <a:rPr lang="en-US" sz="4000" i="1">
                              <a:solidFill>
                                <a:srgbClr val="0070C0"/>
                              </a:solidFill>
                              <a:latin typeface="Cambria Math"/>
                            </a:rPr>
                            <m:t>10</m:t>
                          </m:r>
                        </m:e>
                        <m:sup>
                          <m:r>
                            <a:rPr lang="en-US" sz="4000" b="0" i="1" smtClean="0">
                              <a:solidFill>
                                <a:srgbClr val="0070C0"/>
                              </a:solidFill>
                              <a:latin typeface="Cambria Math"/>
                            </a:rPr>
                            <m:t>−18</m:t>
                          </m:r>
                        </m:sup>
                      </m:sSup>
                      <m:r>
                        <a:rPr lang="en-US" sz="4000" i="1">
                          <a:solidFill>
                            <a:srgbClr val="0070C0"/>
                          </a:solidFill>
                          <a:latin typeface="Cambria Math"/>
                        </a:rPr>
                        <m:t> </m:t>
                      </m:r>
                      <m:r>
                        <m:rPr>
                          <m:nor/>
                        </m:rPr>
                        <a:rPr lang="en-US" sz="4000" b="0" i="0" smtClean="0">
                          <a:solidFill>
                            <a:srgbClr val="0070C0"/>
                          </a:solidFill>
                          <a:latin typeface="Cambria Math"/>
                        </a:rPr>
                        <m:t>s</m:t>
                      </m:r>
                    </m:oMath>
                  </m:oMathPara>
                </a14:m>
                <a:endParaRPr lang="en-US" sz="40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65362" y="4132237"/>
                <a:ext cx="3782702" cy="138499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07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0" y="1598961"/>
                <a:ext cx="8822672" cy="2030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4000" b="0" i="1" smtClean="0">
                          <a:solidFill>
                            <a:srgbClr val="0070C0"/>
                          </a:solidFill>
                          <a:latin typeface="Cambria Math"/>
                        </a:rPr>
                        <m:t>𝑡</m:t>
                      </m:r>
                      <m:r>
                        <a:rPr lang="en-US" sz="4000" b="0" i="1" smtClean="0">
                          <a:solidFill>
                            <a:srgbClr val="0070C0"/>
                          </a:solidFill>
                          <a:latin typeface="Cambria Math"/>
                        </a:rPr>
                        <m:t>=</m:t>
                      </m:r>
                      <m:f>
                        <m:fPr>
                          <m:ctrlPr>
                            <a:rPr lang="en-US" sz="4000" b="0" i="1" smtClean="0">
                              <a:solidFill>
                                <a:srgbClr val="0070C0"/>
                              </a:solidFill>
                              <a:latin typeface="Cambria Math" panose="02040503050406030204" pitchFamily="18" charset="0"/>
                            </a:rPr>
                          </m:ctrlPr>
                        </m:fPr>
                        <m:num>
                          <m:r>
                            <a:rPr lang="en-US" sz="4000" b="0" i="1" smtClean="0">
                              <a:solidFill>
                                <a:srgbClr val="0070C0"/>
                              </a:solidFill>
                              <a:latin typeface="Cambria Math"/>
                            </a:rPr>
                            <m:t>1</m:t>
                          </m:r>
                        </m:num>
                        <m:den>
                          <m:sSub>
                            <m:sSubPr>
                              <m:ctrlPr>
                                <a:rPr lang="en-US" sz="4000" b="0" i="1" smtClean="0">
                                  <a:solidFill>
                                    <a:srgbClr val="0070C0"/>
                                  </a:solidFill>
                                  <a:latin typeface="Cambria Math" panose="02040503050406030204" pitchFamily="18" charset="0"/>
                                </a:rPr>
                              </m:ctrlPr>
                            </m:sSubPr>
                            <m:e>
                              <m:r>
                                <a:rPr lang="en-US" sz="4000" b="0" i="1" smtClean="0">
                                  <a:solidFill>
                                    <a:srgbClr val="0070C0"/>
                                  </a:solidFill>
                                  <a:latin typeface="Cambria Math"/>
                                </a:rPr>
                                <m:t>𝐻</m:t>
                              </m:r>
                            </m:e>
                            <m:sub>
                              <m:r>
                                <a:rPr lang="en-US" sz="4000" b="0" i="1" smtClean="0">
                                  <a:solidFill>
                                    <a:srgbClr val="0070C0"/>
                                  </a:solidFill>
                                  <a:latin typeface="Cambria Math"/>
                                </a:rPr>
                                <m:t>0</m:t>
                              </m:r>
                            </m:sub>
                          </m:sSub>
                        </m:den>
                      </m:f>
                      <m:r>
                        <a:rPr lang="en-US" sz="4000" b="0" i="1" smtClean="0">
                          <a:solidFill>
                            <a:srgbClr val="0070C0"/>
                          </a:solidFill>
                          <a:latin typeface="Cambria Math"/>
                        </a:rPr>
                        <m:t>=</m:t>
                      </m:r>
                      <m:f>
                        <m:fPr>
                          <m:ctrlPr>
                            <a:rPr lang="en-US" sz="4000" i="1">
                              <a:solidFill>
                                <a:srgbClr val="0070C0"/>
                              </a:solidFill>
                              <a:latin typeface="Cambria Math" panose="02040503050406030204" pitchFamily="18" charset="0"/>
                            </a:rPr>
                          </m:ctrlPr>
                        </m:fPr>
                        <m:num>
                          <m:r>
                            <a:rPr lang="en-US" sz="4000" i="1">
                              <a:solidFill>
                                <a:srgbClr val="0070C0"/>
                              </a:solidFill>
                              <a:latin typeface="Cambria Math"/>
                            </a:rPr>
                            <m:t>1</m:t>
                          </m:r>
                        </m:num>
                        <m:den>
                          <m:r>
                            <a:rPr lang="en-US" sz="4000" i="1">
                              <a:solidFill>
                                <a:srgbClr val="0070C0"/>
                              </a:solidFill>
                              <a:latin typeface="Cambria Math"/>
                            </a:rPr>
                            <m:t>2.2</m:t>
                          </m:r>
                          <m:r>
                            <m:rPr>
                              <m:nor/>
                            </m:rPr>
                            <a:rPr lang="en-US" sz="4000">
                              <a:solidFill>
                                <a:srgbClr val="0070C0"/>
                              </a:solidFill>
                              <a:latin typeface="Cambria Math"/>
                            </a:rPr>
                            <m:t>x</m:t>
                          </m:r>
                          <m:sSup>
                            <m:sSupPr>
                              <m:ctrlPr>
                                <a:rPr lang="en-US" sz="4000" i="1">
                                  <a:solidFill>
                                    <a:srgbClr val="0070C0"/>
                                  </a:solidFill>
                                  <a:latin typeface="Cambria Math" panose="02040503050406030204" pitchFamily="18" charset="0"/>
                                </a:rPr>
                              </m:ctrlPr>
                            </m:sSupPr>
                            <m:e>
                              <m:r>
                                <a:rPr lang="en-US" sz="4000" i="1">
                                  <a:solidFill>
                                    <a:srgbClr val="0070C0"/>
                                  </a:solidFill>
                                  <a:latin typeface="Cambria Math"/>
                                </a:rPr>
                                <m:t>10</m:t>
                              </m:r>
                            </m:e>
                            <m:sup>
                              <m:r>
                                <a:rPr lang="en-US" sz="4000" i="1">
                                  <a:solidFill>
                                    <a:srgbClr val="0070C0"/>
                                  </a:solidFill>
                                  <a:latin typeface="Cambria Math"/>
                                </a:rPr>
                                <m:t>−18</m:t>
                              </m:r>
                            </m:sup>
                          </m:sSup>
                          <m:r>
                            <a:rPr lang="en-US" sz="4000" i="1">
                              <a:solidFill>
                                <a:srgbClr val="0070C0"/>
                              </a:solidFill>
                              <a:latin typeface="Cambria Math"/>
                            </a:rPr>
                            <m:t> </m:t>
                          </m:r>
                          <m:r>
                            <m:rPr>
                              <m:nor/>
                            </m:rPr>
                            <a:rPr lang="en-US" sz="4000">
                              <a:solidFill>
                                <a:srgbClr val="0070C0"/>
                              </a:solidFill>
                              <a:latin typeface="Cambria Math"/>
                            </a:rPr>
                            <m:t>s</m:t>
                          </m:r>
                        </m:den>
                      </m:f>
                      <m:r>
                        <a:rPr lang="en-US" sz="4000" b="0" i="1" smtClean="0">
                          <a:solidFill>
                            <a:srgbClr val="0070C0"/>
                          </a:solidFill>
                          <a:latin typeface="Cambria Math"/>
                        </a:rPr>
                        <m:t>=4</m:t>
                      </m:r>
                      <m:r>
                        <a:rPr lang="en-US" sz="4000" i="1">
                          <a:solidFill>
                            <a:srgbClr val="0070C0"/>
                          </a:solidFill>
                          <a:latin typeface="Cambria Math"/>
                        </a:rPr>
                        <m:t>.</m:t>
                      </m:r>
                      <m:r>
                        <a:rPr lang="en-US" sz="4000" b="0" i="1" smtClean="0">
                          <a:solidFill>
                            <a:srgbClr val="0070C0"/>
                          </a:solidFill>
                          <a:latin typeface="Cambria Math"/>
                        </a:rPr>
                        <m:t>58</m:t>
                      </m:r>
                      <m:r>
                        <m:rPr>
                          <m:nor/>
                        </m:rPr>
                        <a:rPr lang="en-US" sz="4000">
                          <a:solidFill>
                            <a:srgbClr val="0070C0"/>
                          </a:solidFill>
                          <a:latin typeface="Cambria Math"/>
                        </a:rPr>
                        <m:t>x</m:t>
                      </m:r>
                      <m:sSup>
                        <m:sSupPr>
                          <m:ctrlPr>
                            <a:rPr lang="en-US" sz="4000" i="1">
                              <a:solidFill>
                                <a:srgbClr val="0070C0"/>
                              </a:solidFill>
                              <a:latin typeface="Cambria Math" panose="02040503050406030204" pitchFamily="18" charset="0"/>
                            </a:rPr>
                          </m:ctrlPr>
                        </m:sSupPr>
                        <m:e>
                          <m:r>
                            <a:rPr lang="en-US" sz="4000" i="1">
                              <a:solidFill>
                                <a:srgbClr val="0070C0"/>
                              </a:solidFill>
                              <a:latin typeface="Cambria Math"/>
                            </a:rPr>
                            <m:t>10</m:t>
                          </m:r>
                        </m:e>
                        <m:sup>
                          <m:r>
                            <a:rPr lang="en-US" sz="4000" i="1">
                              <a:solidFill>
                                <a:srgbClr val="0070C0"/>
                              </a:solidFill>
                              <a:latin typeface="Cambria Math"/>
                            </a:rPr>
                            <m:t>1</m:t>
                          </m:r>
                          <m:r>
                            <a:rPr lang="en-US" sz="4000" b="0" i="1" smtClean="0">
                              <a:solidFill>
                                <a:srgbClr val="0070C0"/>
                              </a:solidFill>
                              <a:latin typeface="Cambria Math"/>
                            </a:rPr>
                            <m:t>7</m:t>
                          </m:r>
                        </m:sup>
                      </m:sSup>
                      <m:r>
                        <a:rPr lang="en-US" sz="4000" i="1">
                          <a:solidFill>
                            <a:srgbClr val="0070C0"/>
                          </a:solidFill>
                          <a:latin typeface="Cambria Math"/>
                        </a:rPr>
                        <m:t> </m:t>
                      </m:r>
                      <m:r>
                        <m:rPr>
                          <m:nor/>
                        </m:rPr>
                        <a:rPr lang="en-US" sz="4000">
                          <a:solidFill>
                            <a:srgbClr val="0070C0"/>
                          </a:solidFill>
                          <a:latin typeface="Cambria Math"/>
                        </a:rPr>
                        <m:t>s</m:t>
                      </m:r>
                    </m:oMath>
                  </m:oMathPara>
                </a14:m>
                <a:endParaRPr lang="en-US" sz="4000" dirty="0">
                  <a:solidFill>
                    <a:srgbClr val="0070C0"/>
                  </a:solidFill>
                </a:endParaRP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1598961"/>
                <a:ext cx="8822672" cy="20304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4646" y="3178504"/>
                <a:ext cx="8791766" cy="1690656"/>
              </a:xfrm>
              <a:prstGeom prst="rect">
                <a:avLst/>
              </a:prstGeom>
              <a:noFill/>
            </p:spPr>
            <p:txBody>
              <a:bodyPr wrap="none" rtlCol="0">
                <a:spAutoFit/>
              </a:bodyPr>
              <a:lstStyle/>
              <a:p>
                <a14:m>
                  <m:oMath xmlns:m="http://schemas.openxmlformats.org/officeDocument/2006/math">
                    <m:r>
                      <a:rPr lang="en-CA" sz="4000" b="0" i="1" smtClean="0">
                        <a:solidFill>
                          <a:srgbClr val="0070C0"/>
                        </a:solidFill>
                        <a:latin typeface="Cambria Math"/>
                      </a:rPr>
                      <m:t>𝑡</m:t>
                    </m:r>
                    <m:r>
                      <a:rPr lang="en-US" sz="4000" b="0" i="1" smtClean="0">
                        <a:solidFill>
                          <a:srgbClr val="0070C0"/>
                        </a:solidFill>
                        <a:latin typeface="Cambria Math"/>
                      </a:rPr>
                      <m:t>=4.58</m:t>
                    </m:r>
                    <m:r>
                      <m:rPr>
                        <m:nor/>
                      </m:rPr>
                      <a:rPr lang="en-US" sz="4000">
                        <a:solidFill>
                          <a:srgbClr val="0070C0"/>
                        </a:solidFill>
                        <a:latin typeface="Cambria Math"/>
                      </a:rPr>
                      <m:t>x</m:t>
                    </m:r>
                    <m:sSup>
                      <m:sSupPr>
                        <m:ctrlPr>
                          <a:rPr lang="en-US" sz="4000" i="1">
                            <a:solidFill>
                              <a:srgbClr val="0070C0"/>
                            </a:solidFill>
                            <a:latin typeface="Cambria Math" panose="02040503050406030204" pitchFamily="18" charset="0"/>
                          </a:rPr>
                        </m:ctrlPr>
                      </m:sSupPr>
                      <m:e>
                        <m:r>
                          <a:rPr lang="en-US" sz="4000" i="1">
                            <a:solidFill>
                              <a:srgbClr val="0070C0"/>
                            </a:solidFill>
                            <a:latin typeface="Cambria Math"/>
                          </a:rPr>
                          <m:t>10</m:t>
                        </m:r>
                      </m:e>
                      <m:sup>
                        <m:r>
                          <a:rPr lang="en-US" sz="4000" i="1">
                            <a:solidFill>
                              <a:srgbClr val="0070C0"/>
                            </a:solidFill>
                            <a:latin typeface="Cambria Math"/>
                          </a:rPr>
                          <m:t>1</m:t>
                        </m:r>
                        <m:r>
                          <a:rPr lang="en-US" sz="4000" b="0" i="1" smtClean="0">
                            <a:solidFill>
                              <a:srgbClr val="0070C0"/>
                            </a:solidFill>
                            <a:latin typeface="Cambria Math"/>
                          </a:rPr>
                          <m:t>7</m:t>
                        </m:r>
                      </m:sup>
                    </m:sSup>
                    <m:r>
                      <a:rPr lang="en-US" sz="4000" i="1">
                        <a:solidFill>
                          <a:srgbClr val="0070C0"/>
                        </a:solidFill>
                        <a:latin typeface="Cambria Math"/>
                      </a:rPr>
                      <m:t> </m:t>
                    </m:r>
                    <m:r>
                      <m:rPr>
                        <m:nor/>
                      </m:rPr>
                      <a:rPr lang="en-US" sz="4000">
                        <a:solidFill>
                          <a:srgbClr val="0070C0"/>
                        </a:solidFill>
                        <a:latin typeface="Cambria Math"/>
                      </a:rPr>
                      <m:t>s</m:t>
                    </m:r>
                    <m:d>
                      <m:dPr>
                        <m:ctrlPr>
                          <a:rPr lang="en-US" sz="4000" i="1" smtClean="0">
                            <a:solidFill>
                              <a:srgbClr val="0070C0"/>
                            </a:solidFill>
                            <a:latin typeface="Cambria Math" panose="02040503050406030204" pitchFamily="18" charset="0"/>
                          </a:rPr>
                        </m:ctrlPr>
                      </m:dPr>
                      <m:e>
                        <m:f>
                          <m:fPr>
                            <m:ctrlPr>
                              <a:rPr lang="en-US" sz="4000" i="1" smtClean="0">
                                <a:solidFill>
                                  <a:srgbClr val="0070C0"/>
                                </a:solidFill>
                                <a:latin typeface="Cambria Math" panose="02040503050406030204" pitchFamily="18" charset="0"/>
                              </a:rPr>
                            </m:ctrlPr>
                          </m:fPr>
                          <m:num>
                            <m:r>
                              <a:rPr lang="en-US" sz="4000" b="0" i="1" smtClean="0">
                                <a:solidFill>
                                  <a:srgbClr val="0070C0"/>
                                </a:solidFill>
                                <a:latin typeface="Cambria Math"/>
                              </a:rPr>
                              <m:t>1 </m:t>
                            </m:r>
                            <m:r>
                              <a:rPr lang="en-US" sz="4000" b="0" i="1" smtClean="0">
                                <a:solidFill>
                                  <a:srgbClr val="0070C0"/>
                                </a:solidFill>
                                <a:latin typeface="Cambria Math"/>
                              </a:rPr>
                              <m:t>h</m:t>
                            </m:r>
                          </m:num>
                          <m:den>
                            <m:r>
                              <a:rPr lang="en-US" sz="4000" b="0" i="1" smtClean="0">
                                <a:solidFill>
                                  <a:srgbClr val="0070C0"/>
                                </a:solidFill>
                                <a:latin typeface="Cambria Math"/>
                              </a:rPr>
                              <m:t>3600 </m:t>
                            </m:r>
                            <m:r>
                              <a:rPr lang="en-US" sz="4000" b="0" i="1" smtClean="0">
                                <a:solidFill>
                                  <a:srgbClr val="0070C0"/>
                                </a:solidFill>
                                <a:latin typeface="Cambria Math"/>
                              </a:rPr>
                              <m:t>𝑠</m:t>
                            </m:r>
                          </m:den>
                        </m:f>
                      </m:e>
                    </m:d>
                  </m:oMath>
                </a14:m>
                <a:r>
                  <a:rPr lang="en-US" sz="4000" dirty="0">
                    <a:solidFill>
                      <a:srgbClr val="0070C0"/>
                    </a:solidFill>
                  </a:rPr>
                  <a:t> </a:t>
                </a:r>
                <a14:m>
                  <m:oMath xmlns:m="http://schemas.openxmlformats.org/officeDocument/2006/math">
                    <m:d>
                      <m:dPr>
                        <m:ctrlPr>
                          <a:rPr lang="en-US" sz="4000" i="1">
                            <a:solidFill>
                              <a:srgbClr val="0070C0"/>
                            </a:solidFill>
                            <a:latin typeface="Cambria Math" panose="02040503050406030204" pitchFamily="18" charset="0"/>
                          </a:rPr>
                        </m:ctrlPr>
                      </m:dPr>
                      <m:e>
                        <m:f>
                          <m:fPr>
                            <m:ctrlPr>
                              <a:rPr lang="en-US" sz="4000" i="1">
                                <a:solidFill>
                                  <a:srgbClr val="0070C0"/>
                                </a:solidFill>
                                <a:latin typeface="Cambria Math" panose="02040503050406030204" pitchFamily="18" charset="0"/>
                              </a:rPr>
                            </m:ctrlPr>
                          </m:fPr>
                          <m:num>
                            <m:r>
                              <a:rPr lang="en-US" sz="4000" i="1">
                                <a:solidFill>
                                  <a:srgbClr val="0070C0"/>
                                </a:solidFill>
                                <a:latin typeface="Cambria Math"/>
                              </a:rPr>
                              <m:t>1 </m:t>
                            </m:r>
                            <m:r>
                              <a:rPr lang="en-US" sz="4000" b="0" i="1" smtClean="0">
                                <a:solidFill>
                                  <a:srgbClr val="0070C0"/>
                                </a:solidFill>
                                <a:latin typeface="Cambria Math"/>
                              </a:rPr>
                              <m:t>𝑑</m:t>
                            </m:r>
                          </m:num>
                          <m:den>
                            <m:r>
                              <a:rPr lang="en-US" sz="4000" b="0" i="1" smtClean="0">
                                <a:solidFill>
                                  <a:srgbClr val="0070C0"/>
                                </a:solidFill>
                                <a:latin typeface="Cambria Math"/>
                              </a:rPr>
                              <m:t>24 </m:t>
                            </m:r>
                            <m:r>
                              <a:rPr lang="en-US" sz="4000" b="0" i="1" smtClean="0">
                                <a:solidFill>
                                  <a:srgbClr val="0070C0"/>
                                </a:solidFill>
                                <a:latin typeface="Cambria Math"/>
                              </a:rPr>
                              <m:t>h</m:t>
                            </m:r>
                          </m:den>
                        </m:f>
                      </m:e>
                    </m:d>
                  </m:oMath>
                </a14:m>
                <a:r>
                  <a:rPr lang="en-US" sz="4000" dirty="0">
                    <a:solidFill>
                      <a:srgbClr val="0070C0"/>
                    </a:solidFill>
                  </a:rPr>
                  <a:t> </a:t>
                </a:r>
                <a14:m>
                  <m:oMath xmlns:m="http://schemas.openxmlformats.org/officeDocument/2006/math">
                    <m:d>
                      <m:dPr>
                        <m:ctrlPr>
                          <a:rPr lang="en-US" sz="4000" i="1">
                            <a:solidFill>
                              <a:srgbClr val="0070C0"/>
                            </a:solidFill>
                            <a:latin typeface="Cambria Math" panose="02040503050406030204" pitchFamily="18" charset="0"/>
                          </a:rPr>
                        </m:ctrlPr>
                      </m:dPr>
                      <m:e>
                        <m:f>
                          <m:fPr>
                            <m:ctrlPr>
                              <a:rPr lang="en-US" sz="4000" i="1">
                                <a:solidFill>
                                  <a:srgbClr val="0070C0"/>
                                </a:solidFill>
                                <a:latin typeface="Cambria Math" panose="02040503050406030204" pitchFamily="18" charset="0"/>
                              </a:rPr>
                            </m:ctrlPr>
                          </m:fPr>
                          <m:num>
                            <m:r>
                              <a:rPr lang="en-US" sz="4000" i="1">
                                <a:solidFill>
                                  <a:srgbClr val="0070C0"/>
                                </a:solidFill>
                                <a:latin typeface="Cambria Math"/>
                              </a:rPr>
                              <m:t>1 </m:t>
                            </m:r>
                            <m:r>
                              <a:rPr lang="en-US" sz="4000" b="0" i="1" smtClean="0">
                                <a:solidFill>
                                  <a:srgbClr val="0070C0"/>
                                </a:solidFill>
                                <a:latin typeface="Cambria Math"/>
                              </a:rPr>
                              <m:t>𝑦𝑟</m:t>
                            </m:r>
                          </m:num>
                          <m:den>
                            <m:r>
                              <a:rPr lang="en-US" sz="4000" i="1">
                                <a:solidFill>
                                  <a:srgbClr val="0070C0"/>
                                </a:solidFill>
                                <a:latin typeface="Cambria Math"/>
                              </a:rPr>
                              <m:t>36</m:t>
                            </m:r>
                            <m:r>
                              <a:rPr lang="en-US" sz="4000" b="0" i="1" smtClean="0">
                                <a:solidFill>
                                  <a:srgbClr val="0070C0"/>
                                </a:solidFill>
                                <a:latin typeface="Cambria Math"/>
                              </a:rPr>
                              <m:t>5</m:t>
                            </m:r>
                            <m:r>
                              <a:rPr lang="en-US" sz="4000" i="1">
                                <a:solidFill>
                                  <a:srgbClr val="0070C0"/>
                                </a:solidFill>
                                <a:latin typeface="Cambria Math"/>
                              </a:rPr>
                              <m:t> </m:t>
                            </m:r>
                            <m:r>
                              <a:rPr lang="en-US" sz="4000" b="0" i="1" smtClean="0">
                                <a:solidFill>
                                  <a:srgbClr val="0070C0"/>
                                </a:solidFill>
                                <a:latin typeface="Cambria Math"/>
                              </a:rPr>
                              <m:t>𝑑</m:t>
                            </m:r>
                          </m:den>
                        </m:f>
                      </m:e>
                    </m:d>
                  </m:oMath>
                </a14:m>
                <a:r>
                  <a:rPr lang="en-US" sz="4000" dirty="0">
                    <a:solidFill>
                      <a:srgbClr val="0070C0"/>
                    </a:solidFill>
                  </a:rPr>
                  <a:t> </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84646" y="3178504"/>
                <a:ext cx="8791766" cy="169065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7504" y="4365104"/>
                <a:ext cx="4151098" cy="138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sz="4000" b="0" i="1" smtClean="0">
                          <a:solidFill>
                            <a:srgbClr val="0070C0"/>
                          </a:solidFill>
                          <a:latin typeface="Cambria Math"/>
                        </a:rPr>
                        <m:t>𝑡</m:t>
                      </m:r>
                      <m:r>
                        <a:rPr lang="en-US" sz="4000" b="0" i="1" smtClean="0">
                          <a:solidFill>
                            <a:srgbClr val="0070C0"/>
                          </a:solidFill>
                          <a:latin typeface="Cambria Math"/>
                        </a:rPr>
                        <m:t>=14.5</m:t>
                      </m:r>
                      <m:r>
                        <m:rPr>
                          <m:nor/>
                        </m:rPr>
                        <a:rPr lang="en-US" sz="4000">
                          <a:solidFill>
                            <a:srgbClr val="0070C0"/>
                          </a:solidFill>
                          <a:latin typeface="Cambria Math"/>
                        </a:rPr>
                        <m:t>x</m:t>
                      </m:r>
                      <m:sSup>
                        <m:sSupPr>
                          <m:ctrlPr>
                            <a:rPr lang="en-US" sz="4000" i="1">
                              <a:solidFill>
                                <a:srgbClr val="0070C0"/>
                              </a:solidFill>
                              <a:latin typeface="Cambria Math" panose="02040503050406030204" pitchFamily="18" charset="0"/>
                            </a:rPr>
                          </m:ctrlPr>
                        </m:sSupPr>
                        <m:e>
                          <m:r>
                            <a:rPr lang="en-US" sz="4000" i="1">
                              <a:solidFill>
                                <a:srgbClr val="0070C0"/>
                              </a:solidFill>
                              <a:latin typeface="Cambria Math"/>
                            </a:rPr>
                            <m:t>10</m:t>
                          </m:r>
                        </m:e>
                        <m:sup>
                          <m:r>
                            <a:rPr lang="en-US" sz="4000" b="0" i="1" smtClean="0">
                              <a:solidFill>
                                <a:srgbClr val="0070C0"/>
                              </a:solidFill>
                              <a:latin typeface="Cambria Math"/>
                            </a:rPr>
                            <m:t>9</m:t>
                          </m:r>
                        </m:sup>
                      </m:sSup>
                      <m:r>
                        <a:rPr lang="en-US" sz="4000" i="1">
                          <a:solidFill>
                            <a:srgbClr val="0070C0"/>
                          </a:solidFill>
                          <a:latin typeface="Cambria Math"/>
                        </a:rPr>
                        <m:t> </m:t>
                      </m:r>
                      <m:r>
                        <a:rPr lang="en-US" sz="4000" b="0" i="1" smtClean="0">
                          <a:solidFill>
                            <a:srgbClr val="0070C0"/>
                          </a:solidFill>
                          <a:latin typeface="Cambria Math"/>
                        </a:rPr>
                        <m:t>𝑦𝑟</m:t>
                      </m:r>
                    </m:oMath>
                  </m:oMathPara>
                </a14:m>
                <a:endParaRPr lang="en-US" sz="4000" dirty="0">
                  <a:solidFill>
                    <a:srgbClr val="0070C0"/>
                  </a:solidFill>
                </a:endParaRP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7504" y="4365104"/>
                <a:ext cx="4151098" cy="1384995"/>
              </a:xfrm>
              <a:prstGeom prst="rect">
                <a:avLst/>
              </a:prstGeom>
              <a:blipFill>
                <a:blip r:embed="rId5"/>
                <a:stretch>
                  <a:fillRect/>
                </a:stretch>
              </a:blipFill>
            </p:spPr>
            <p:txBody>
              <a:bodyPr/>
              <a:lstStyle/>
              <a:p>
                <a:r>
                  <a:rPr lang="en-US">
                    <a:noFill/>
                  </a:rPr>
                  <a:t> </a:t>
                </a:r>
              </a:p>
            </p:txBody>
          </p:sp>
        </mc:Fallback>
      </mc:AlternateContent>
      <p:sp>
        <p:nvSpPr>
          <p:cNvPr id="8" name="TextBox 7"/>
          <p:cNvSpPr txBox="1"/>
          <p:nvPr/>
        </p:nvSpPr>
        <p:spPr>
          <a:xfrm>
            <a:off x="4427984" y="4581128"/>
            <a:ext cx="4550210" cy="1323439"/>
          </a:xfrm>
          <a:prstGeom prst="rect">
            <a:avLst/>
          </a:prstGeom>
          <a:noFill/>
          <a:ln w="15875">
            <a:solidFill>
              <a:srgbClr val="7030A0"/>
            </a:solidFill>
          </a:ln>
          <a:scene3d>
            <a:camera prst="orthographicFront"/>
            <a:lightRig rig="threePt" dir="t"/>
          </a:scene3d>
          <a:sp3d/>
        </p:spPr>
        <p:txBody>
          <a:bodyPr wrap="square" rtlCol="0">
            <a:spAutoFit/>
          </a:bodyPr>
          <a:lstStyle/>
          <a:p>
            <a:pPr algn="ctr"/>
            <a:r>
              <a:rPr lang="en-US" sz="4000" dirty="0">
                <a:solidFill>
                  <a:schemeClr val="tx1"/>
                </a:solidFill>
                <a:latin typeface="Tekton Pro" panose="020F0603020208020904" pitchFamily="34" charset="0"/>
              </a:rPr>
              <a:t>Not bad…current value is 13.82x10</a:t>
            </a:r>
            <a:r>
              <a:rPr lang="en-US" sz="4000" baseline="30000" dirty="0">
                <a:solidFill>
                  <a:schemeClr val="tx1"/>
                </a:solidFill>
                <a:latin typeface="Tekton Pro" panose="020F0603020208020904" pitchFamily="34" charset="0"/>
              </a:rPr>
              <a:t>9</a:t>
            </a:r>
            <a:r>
              <a:rPr lang="en-US" sz="4000" dirty="0">
                <a:solidFill>
                  <a:schemeClr val="tx1"/>
                </a:solidFill>
                <a:latin typeface="Tekton Pro" panose="020F0603020208020904" pitchFamily="34" charset="0"/>
              </a:rPr>
              <a:t> </a:t>
            </a:r>
          </a:p>
        </p:txBody>
      </p:sp>
      <p:sp>
        <p:nvSpPr>
          <p:cNvPr id="9" name="Title 8"/>
          <p:cNvSpPr>
            <a:spLocks noGrp="1"/>
          </p:cNvSpPr>
          <p:nvPr>
            <p:ph type="title"/>
          </p:nvPr>
        </p:nvSpPr>
        <p:spPr>
          <a:xfrm>
            <a:off x="665729" y="624481"/>
            <a:ext cx="8229600" cy="579438"/>
          </a:xfrm>
        </p:spPr>
        <p:txBody>
          <a:bodyPr>
            <a:noAutofit/>
          </a:bodyPr>
          <a:lstStyle/>
          <a:p>
            <a:r>
              <a:rPr lang="en-CA" sz="4400" dirty="0">
                <a:latin typeface="Tekton Pro" panose="020F0603020208020904" pitchFamily="34" charset="0"/>
              </a:rPr>
              <a:t>Hubble’s Law</a:t>
            </a:r>
          </a:p>
        </p:txBody>
      </p:sp>
    </p:spTree>
    <p:extLst>
      <p:ext uri="{BB962C8B-B14F-4D97-AF65-F5344CB8AC3E}">
        <p14:creationId xmlns:p14="http://schemas.microsoft.com/office/powerpoint/2010/main" val="7083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hubble law graph">
            <a:extLst>
              <a:ext uri="{FF2B5EF4-FFF2-40B4-BE49-F238E27FC236}">
                <a16:creationId xmlns:a16="http://schemas.microsoft.com/office/drawing/2014/main" id="{475C28D2-2CA7-418A-AA69-9783299B118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971600" y="548680"/>
            <a:ext cx="7024230" cy="5295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7668A7-BFE6-43BC-9861-4A0D17AFA46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9552" y="1013709"/>
            <a:ext cx="8192514" cy="4888200"/>
          </a:xfrm>
          <a:prstGeom prst="rect">
            <a:avLst/>
          </a:prstGeom>
        </p:spPr>
      </p:pic>
      <p:cxnSp>
        <p:nvCxnSpPr>
          <p:cNvPr id="7" name="Straight Arrow Connector 6">
            <a:extLst>
              <a:ext uri="{FF2B5EF4-FFF2-40B4-BE49-F238E27FC236}">
                <a16:creationId xmlns:a16="http://schemas.microsoft.com/office/drawing/2014/main" id="{3CE47B3F-B922-4695-8442-50B115DA2AE2}"/>
              </a:ext>
            </a:extLst>
          </p:cNvPr>
          <p:cNvCxnSpPr>
            <a:cxnSpLocks/>
          </p:cNvCxnSpPr>
          <p:nvPr/>
        </p:nvCxnSpPr>
        <p:spPr>
          <a:xfrm flipH="1">
            <a:off x="2195736" y="4509120"/>
            <a:ext cx="3240360" cy="720080"/>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91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25000" y="25000"/>
                                    </p:animScale>
                                  </p:childTnLst>
                                </p:cTn>
                              </p:par>
                              <p:par>
                                <p:cTn id="7" presetID="42" presetClass="path" presetSubtype="0" accel="50000" decel="50000" fill="hold" nodeType="withEffect">
                                  <p:stCondLst>
                                    <p:cond delay="0"/>
                                  </p:stCondLst>
                                  <p:childTnLst>
                                    <p:animMotion origin="layout" path="M -4.44444E-6 3.33333E-6 L 0.18212 0.11134 " pathEditMode="relative" rAng="0" ptsTypes="AA">
                                      <p:cBhvr>
                                        <p:cTn id="8" dur="2000" fill="hold"/>
                                        <p:tgtEl>
                                          <p:spTgt spid="5"/>
                                        </p:tgtEl>
                                        <p:attrNameLst>
                                          <p:attrName>ppt_x</p:attrName>
                                          <p:attrName>ppt_y</p:attrName>
                                        </p:attrNameLst>
                                      </p:cBhvr>
                                      <p:rCtr x="9097" y="555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11986"/>
            <a:ext cx="8229600" cy="579438"/>
          </a:xfrm>
        </p:spPr>
        <p:txBody>
          <a:bodyPr>
            <a:noAutofit/>
          </a:bodyPr>
          <a:lstStyle/>
          <a:p>
            <a:r>
              <a:rPr lang="en-CA" sz="4400" dirty="0">
                <a:latin typeface="Tekton Pro" panose="020F0603020208020904" pitchFamily="34" charset="0"/>
              </a:rPr>
              <a:t>Activity 3: The Expansion of Space</a:t>
            </a:r>
          </a:p>
        </p:txBody>
      </p:sp>
      <p:sp>
        <p:nvSpPr>
          <p:cNvPr id="3" name="Content Placeholder 2"/>
          <p:cNvSpPr>
            <a:spLocks noGrp="1"/>
          </p:cNvSpPr>
          <p:nvPr>
            <p:ph idx="1"/>
          </p:nvPr>
        </p:nvSpPr>
        <p:spPr>
          <a:xfrm>
            <a:off x="514009" y="1340768"/>
            <a:ext cx="4274015" cy="5184576"/>
          </a:xfrm>
        </p:spPr>
        <p:txBody>
          <a:bodyPr>
            <a:noAutofit/>
          </a:bodyPr>
          <a:lstStyle/>
          <a:p>
            <a:r>
              <a:rPr lang="en-CA" sz="3200" dirty="0">
                <a:latin typeface="Tekton Pro" panose="020F0603020208020904" pitchFamily="34" charset="0"/>
              </a:rPr>
              <a:t>Demonstrates the expansion of a one dimensional universe using a simple model of washers attached with elastics</a:t>
            </a:r>
          </a:p>
          <a:p>
            <a:r>
              <a:rPr lang="en-CA" sz="3200" dirty="0">
                <a:latin typeface="Tekton Pro" panose="020F0603020208020904" pitchFamily="34" charset="0"/>
              </a:rPr>
              <a:t>Students confront misconceptions about the expansion of our actual universe</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2971" t="14807" r="61865" b="5753"/>
          <a:stretch/>
        </p:blipFill>
        <p:spPr bwMode="auto">
          <a:xfrm>
            <a:off x="5148064" y="1484784"/>
            <a:ext cx="3600400" cy="454638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03563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92" y="453671"/>
            <a:ext cx="8229600" cy="579438"/>
          </a:xfrm>
        </p:spPr>
        <p:txBody>
          <a:bodyPr>
            <a:noAutofit/>
          </a:bodyPr>
          <a:lstStyle/>
          <a:p>
            <a:r>
              <a:rPr lang="en-CA" sz="4400" b="0" dirty="0">
                <a:latin typeface="Tekton Pro" panose="020F0603020208020904" pitchFamily="34" charset="0"/>
              </a:rPr>
              <a:t>Activity 3: The Expansion of Space</a:t>
            </a:r>
          </a:p>
        </p:txBody>
      </p:sp>
      <p:sp>
        <p:nvSpPr>
          <p:cNvPr id="3" name="Content Placeholder 2"/>
          <p:cNvSpPr>
            <a:spLocks noGrp="1"/>
          </p:cNvSpPr>
          <p:nvPr>
            <p:ph idx="1"/>
          </p:nvPr>
        </p:nvSpPr>
        <p:spPr>
          <a:xfrm>
            <a:off x="457592" y="1260945"/>
            <a:ext cx="8229600" cy="4493096"/>
          </a:xfrm>
        </p:spPr>
        <p:txBody>
          <a:bodyPr>
            <a:normAutofit/>
          </a:bodyPr>
          <a:lstStyle/>
          <a:p>
            <a:r>
              <a:rPr lang="en-CA" sz="3200" dirty="0">
                <a:latin typeface="Tekton Pro" panose="020F0603020208020904" pitchFamily="34" charset="0"/>
              </a:rPr>
              <a:t>Early Universe:</a:t>
            </a:r>
          </a:p>
          <a:p>
            <a:endParaRPr lang="en-CA" sz="3200" dirty="0">
              <a:latin typeface="Tekton Pro" panose="020F0603020208020904" pitchFamily="34" charset="0"/>
            </a:endParaRPr>
          </a:p>
          <a:p>
            <a:endParaRPr lang="en-CA" sz="3200" dirty="0">
              <a:latin typeface="Tekton Pro" panose="020F0603020208020904" pitchFamily="34" charset="0"/>
            </a:endParaRPr>
          </a:p>
          <a:p>
            <a:endParaRPr lang="en-CA" sz="3200" dirty="0">
              <a:latin typeface="Tekton Pro" panose="020F0603020208020904" pitchFamily="34" charset="0"/>
            </a:endParaRPr>
          </a:p>
          <a:p>
            <a:r>
              <a:rPr lang="en-CA" sz="3200" dirty="0">
                <a:latin typeface="Tekton Pro" panose="020F0603020208020904" pitchFamily="34" charset="0"/>
              </a:rPr>
              <a:t>Later Universe (double the length):</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35988" y="1988840"/>
            <a:ext cx="4848225" cy="125730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935988" y="4476045"/>
            <a:ext cx="7272808" cy="1505832"/>
          </a:xfrm>
          <a:prstGeom prst="rect">
            <a:avLst/>
          </a:prstGeom>
          <a:noFill/>
          <a:ln>
            <a:noFill/>
          </a:ln>
        </p:spPr>
      </p:pic>
    </p:spTree>
    <p:extLst>
      <p:ext uri="{BB962C8B-B14F-4D97-AF65-F5344CB8AC3E}">
        <p14:creationId xmlns:p14="http://schemas.microsoft.com/office/powerpoint/2010/main" val="3242548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76" y="484455"/>
            <a:ext cx="8229600" cy="579438"/>
          </a:xfrm>
        </p:spPr>
        <p:txBody>
          <a:bodyPr>
            <a:noAutofit/>
          </a:bodyPr>
          <a:lstStyle/>
          <a:p>
            <a:r>
              <a:rPr lang="en-CA" sz="4400" dirty="0">
                <a:latin typeface="Tekton Pro" panose="020F0603020208020904" pitchFamily="34" charset="0"/>
              </a:rPr>
              <a:t>Activity 3: The Expansion of Space</a:t>
            </a:r>
          </a:p>
        </p:txBody>
      </p:sp>
      <p:sp>
        <p:nvSpPr>
          <p:cNvPr id="3" name="Content Placeholder 2"/>
          <p:cNvSpPr>
            <a:spLocks noGrp="1"/>
          </p:cNvSpPr>
          <p:nvPr>
            <p:ph idx="1"/>
          </p:nvPr>
        </p:nvSpPr>
        <p:spPr>
          <a:xfrm>
            <a:off x="443176" y="1412776"/>
            <a:ext cx="8280920" cy="1677144"/>
          </a:xfrm>
        </p:spPr>
        <p:txBody>
          <a:bodyPr>
            <a:noAutofit/>
          </a:bodyPr>
          <a:lstStyle/>
          <a:p>
            <a:pPr marL="0" indent="0">
              <a:buNone/>
            </a:pPr>
            <a:r>
              <a:rPr lang="en-CA" sz="3200" b="1" dirty="0">
                <a:latin typeface="Tekton Pro" panose="020F0603020208020904" pitchFamily="34" charset="0"/>
              </a:rPr>
              <a:t>Misconceptions</a:t>
            </a:r>
          </a:p>
          <a:p>
            <a:r>
              <a:rPr lang="en-CA" dirty="0">
                <a:latin typeface="Tekton Pro" panose="020F0603020208020904" pitchFamily="34" charset="0"/>
              </a:rPr>
              <a:t>List three misconceptions that your students might have when thinking about the expansion of space.</a:t>
            </a:r>
          </a:p>
        </p:txBody>
      </p:sp>
      <p:pic>
        <p:nvPicPr>
          <p:cNvPr id="4098" name="Picture 2" descr="http://d1jqu7g1y74ds1.cloudfront.net/wp-content/uploads/2014/06/ExpansionOftheCosmos2.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6249" b="6138"/>
          <a:stretch/>
        </p:blipFill>
        <p:spPr bwMode="auto">
          <a:xfrm>
            <a:off x="1547664" y="3057128"/>
            <a:ext cx="6192688" cy="33373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7508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99A3-7955-49FF-B3BC-2CD434678DEC}"/>
              </a:ext>
            </a:extLst>
          </p:cNvPr>
          <p:cNvSpPr>
            <a:spLocks noGrp="1"/>
          </p:cNvSpPr>
          <p:nvPr>
            <p:ph type="title"/>
          </p:nvPr>
        </p:nvSpPr>
        <p:spPr>
          <a:xfrm>
            <a:off x="750677" y="384350"/>
            <a:ext cx="7772400" cy="834850"/>
          </a:xfrm>
        </p:spPr>
        <p:txBody>
          <a:bodyPr>
            <a:normAutofit/>
          </a:bodyPr>
          <a:lstStyle/>
          <a:p>
            <a:r>
              <a:rPr lang="en-US" sz="4800" dirty="0">
                <a:latin typeface="Tekton Pro" panose="020F0603020208020904" pitchFamily="34" charset="0"/>
              </a:rPr>
              <a:t>Models for Expansion </a:t>
            </a:r>
          </a:p>
        </p:txBody>
      </p:sp>
      <p:sp>
        <p:nvSpPr>
          <p:cNvPr id="3" name="Text Placeholder 2">
            <a:extLst>
              <a:ext uri="{FF2B5EF4-FFF2-40B4-BE49-F238E27FC236}">
                <a16:creationId xmlns:a16="http://schemas.microsoft.com/office/drawing/2014/main" id="{7022CDC9-753A-4FCB-9AD8-158D7054FCA5}"/>
              </a:ext>
            </a:extLst>
          </p:cNvPr>
          <p:cNvSpPr>
            <a:spLocks noGrp="1"/>
          </p:cNvSpPr>
          <p:nvPr>
            <p:ph type="body" sz="half" idx="1"/>
          </p:nvPr>
        </p:nvSpPr>
        <p:spPr>
          <a:xfrm>
            <a:off x="733165" y="1340768"/>
            <a:ext cx="8280920" cy="4114800"/>
          </a:xfrm>
        </p:spPr>
        <p:txBody>
          <a:bodyPr>
            <a:normAutofit/>
          </a:bodyPr>
          <a:lstStyle/>
          <a:p>
            <a:pPr marL="0" indent="0">
              <a:buNone/>
            </a:pPr>
            <a:r>
              <a:rPr lang="en-US" sz="3200" dirty="0">
                <a:latin typeface="Tekton Pro" panose="020F0603020208020904" pitchFamily="34" charset="0"/>
              </a:rPr>
              <a:t>Balloon analogy can introduce misconceptions</a:t>
            </a:r>
            <a:endParaRPr lang="en-US" sz="3600" dirty="0">
              <a:latin typeface="Tekton Pro" panose="020F0603020208020904" pitchFamily="34" charset="0"/>
            </a:endParaRPr>
          </a:p>
        </p:txBody>
      </p:sp>
      <p:pic>
        <p:nvPicPr>
          <p:cNvPr id="6" name="Picture 2" descr="Analogy of an expanding universe">
            <a:extLst>
              <a:ext uri="{FF2B5EF4-FFF2-40B4-BE49-F238E27FC236}">
                <a16:creationId xmlns:a16="http://schemas.microsoft.com/office/drawing/2014/main" id="{9D02D00C-3D81-4527-82A4-AF00B9DC7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451" y="2060848"/>
            <a:ext cx="5458347" cy="3675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0760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579438"/>
          </a:xfrm>
        </p:spPr>
        <p:txBody>
          <a:bodyPr>
            <a:noAutofit/>
          </a:bodyPr>
          <a:lstStyle/>
          <a:p>
            <a:r>
              <a:rPr lang="en-CA" sz="4400" b="0" dirty="0">
                <a:latin typeface="Tekton Pro" panose="020F0603020208020904" pitchFamily="34" charset="0"/>
              </a:rPr>
              <a:t>Signature of the Stars: Overview</a:t>
            </a:r>
          </a:p>
        </p:txBody>
      </p:sp>
      <p:pic>
        <p:nvPicPr>
          <p:cNvPr id="5" name="Picture 2" descr="http://upload.wikimedia.org/wikipedia/commons/c/ca/Spectrum-hp-so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56792"/>
            <a:ext cx="4055404" cy="2423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2668912719"/>
              </p:ext>
            </p:extLst>
          </p:nvPr>
        </p:nvGraphicFramePr>
        <p:xfrm>
          <a:off x="35404" y="1628800"/>
          <a:ext cx="705687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017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WFRUVFRgWFxcXFxgXFxgYFBgYFxcYGBcYHiggGRolHxgXITEiJikrLi4uFx8zODMsNygtLisBCgoKDg0OGxAQGzQkICQsNSwyLzAsLDQsNCwvLC8sLS8vLzQsLCwsNC8vNCwsLCwsLDQsLCwsLCwsLCwsLC8sL//AABEIANsA5gMBIgACEQEDEQH/xAAbAAABBQEBAAAAAAAAAAAAAAAAAQIDBAUGB//EADkQAAEDAwMCBAUCBgIBBQEAAAEAAhEDITEEEkEiUQVhcYEGEzKRobHRI0JSweHwYvEUFnKCkqIV/8QAGgEAAQUBAAAAAAAAAAAAAAAAAAECAwQFBv/EAC8RAAICAgEDAgQFBAMAAAAAAAABAhEDIQQFEjFBYSIyUXETI4GR8EKhsfEVM+H/2gAMAwEAAhEDEQA/APDUIQgAQhCABCEIAEIQgAQhCABCUBPbSlFiqLfgjQp/kFOGmKTuRIsM36FdCtN0xSP0xSdyF/AnV0VUKd1EqIsS2Ryg15GoTgxBalEpjUJYSIEBCEIAEIQgAQhCABCEIAEIQgAQhCABCEIAEJQFa0+mlI2kSY8cpukVgxSsoErWoaHsF0vh/wAHVHAOf0g/y/z/AG49SqmXmY8a+Jmrh6ROW5HH0dItXSeCVHfTTcfOLfcrt9J4VSonpZJxcEmB62W7oSNuAYJBjMnAPCys/VH/AEI18XTsWJW9nA6T4Uqv/pHqf2Vg/CJGXj2BK9ADR/KBbJtf/KaDJNobbJg+3Yqi+o5my0oY1/ScT/6MMS18/wDxn9FA/wCD326hfu0hehObLhj/AHk9Wb9lH85zry3JAuNpj0KRc/P9QqD9EeZ6z4WrN/lB9CFkV/CHt+ppHqLfdexVqbSRugkC43Y9UaemwCC23mOk/rH+FPDqmSPlEM+PhmrcTxl2ijhVqmkXrOt+F6NUy3+GT2u37LlPFPhurSk7dzR/M24+2Qr+DqMJ+tP3Ip8DFNVE4l+mVd1Nb1agqVWgtKGWzH5PT3B6MstSK4+ioHMUylZmzxOPkiQnFqanEQIQhAAhCEACEIQAIQlAQAiUBTUqBKvUdGmSmolnDxZ5fCIdJppXS+DeBPqnpENGXEWH7nyWh8K/DhqdbwQ0XA5dBGPLzXoA0pDYaNgHDbADvCw+b1CpdkPJ03E4kMEVfkzvCvCqNADaJdy8i/sTiewV4vaRujpwbzftI9kg1AkjaHdrzMWBdYAqHUUzjc2Ighp+nsQsWTcncnsu+uyappybCeSDzP8AVIwLKBumduaSDIsIMC/cYnzyrL3u22MkybAWiBeU9ri4SMNvm5ORNyOxsm2w7miODADWOme895i2T34UD9TcRAJN5xPrz7q3U4JBDu4MRzxz9lA+gNpLQJFrCZJzk2/dGvUItepX/wDKgmZccQAdsH8/ZS6fbLdzRF8GJkzew/sp9PQa762u4EbouBm1/wDtU26TcSNxAMmxESMTOQnKhbTsTUPaCYa5rZP/ACJPc3vGFPSpvd1kAtFic284OJxKnc2QJpWAuRzwTY3vGIStA2gtBkjAsTEx5hI2J3aK+59i0gm9xiPJMpmoTG4DubW8oVttPc8PI2lwOLGOQRgpNJRIDr9NwMXB8+DPdJYdyox9Z8NUqjSQIdMAt549AuQ+IfBPkPA4IBH9/Velghkh4Lu4BBIzEDtKh1ugZXpw+8CzsFv+8hWuPy542rdoa5J/N4PHqtBUqtBdt414C6kTOODwVzlejC3sHIUlaKnJ4UZxtGHUpqu4LWqUlSrU7q9CdnPcjjOBUQpCxMIUpSaoRCEIEBCEoCAABWdPRlMp01o6Sko8k6Rd4nH/ABJqyWhQXVfDvgBqQ90bextu/wAK/wDBvhLXsLnAEkwJC6PxCntc0ASAJbHMWmAO/wChXPcvmtycI/udZhxRxfCvJZpUG0hBgw3pDQQJGAB2Upp7mzkHJmwngge1lUeZDXXNjmZiYNhjHKbrNWGhg6rkudBMRAgEDPF/RZSVsdTf3LtekGOLQAC4gA8Dp+5Kr6oAlpFNvSLlsmYtJMZN4thRsrt2tceCXEzJ4gWwB+SpW7trix4LXfTggZ+q0xCApryKWwJi5FhMGObY9PNS7w1o2E3iW2IBcMQP2S09cWbA9rXSG9REAEeZ9vsotQ5pLoLnPM3E+swBAEEYS1obtvaK5G11mziRlpccxe0WUhpNbucScSGgzfuJ7ycpCxj3EPLoa2TLoaHHAAy4WVdtK0wQMEHDpBAnuAk9NknkvvBIlxIkAm20Scczgd7qu2oSSNliSXE8nzni4TXUi6HyIkAgEi3eI4snazxAta3aJJgYnJBJcY/2UJW9CJeiJ2scGAHZIJDYvE2n0xYKCm50E1GgATtdfcYwIm85VstJaCGzgxH3jzRtduAc2L9Np/P9k2/YbYz5rSGtLQJFnRO2BeIyPUJmmrDa4BoN4JA+ryI8wpKukbuBcfq3ScQTe4GP8J9XROk1LeYDrutYj37eaclYlxG6Uio/aIHTEE9Xt3hN1NQh8EGWnEAAxPPf/Cm1WjMMsQYs7iOQIuIx6SqtVhZB3XiOcC2PLuh6CNN2h9SkyuHNOe0GR2K4Dx/w003EEf59F37nwQW3IALm4+xzCqeL6AV22+qNwPvBBU/GzvFL2JIOvseWVaSpVqS6bxLw/asepRXQYsyatFbk8VSWjHq01UeFrahizqzVexys5rl4OxldCUoUpQET6YTFNRSMdBWy/pqK2PDdNuc1vcrL0oXVfDOg+a+OJE+mT+izeVk7Yts6zp2OKjdHbeH0G06MtG0RuEG5AOff9lWqncC7kE3M2AHAGeFo62mXNM9DQ2PaMD8fdYOo3UwJI/p9rXji65yC7nfqaMN7L2hrOIH/ALbzYASLgYJhN1ZJP17RtJcRe+2ABHl/dV6TC6af0wC4g4G2/tlXtdVpCiwNaRvkkCdxLemYJwT+AndvxWD0yLw6tsHTMkQPO1pJtHkrj+mmCQ2QJDARtEZF7jm/MrL8JphriKkwATg58icCVfo6kkEOZNwJ3YHJ2ps1sJLeiSnXc7aajWw4h8T1N+4VyhqNzgQwsgkF26xHJA7ws4UxTDZe2Npa8NgvE4gm4lVaz3Asawmzi4ATABHPJPr9knbfgZ2KRf1bQJeAHy4sM/SIHLc7ok+yl0+pLHwA6qC0BpjYA4gEC/bv6qQAEBzgTAJiAJ4ue6bRhrXMd9TjFgTDZkQM/wBrJqkhHtU/5/oru0bmuDwRmS2bAREz91M2mBu6i8DgjE3G0/7hJUBokEh5a9p7kSSR62TqkNa2Za3aALS4+ZIveTbhI7oLsZp6j9zckgFpaSWCf6iR6ym//wBRzYb8uJd3JnjpMd1a05a6k5rA4lkbXjMH6mmfqFk12mY8HcQYaI42EiRBAJmQbJ2l5EuN7RJpxuIJZckhwwZH4XR6fQhzIadx2nkSG5I9Vx9FhYC5rt7txb1GWyLkOk/nyWt4H4saBBe27oMzI57qTC4Rl8Xhlfk4pyjcPK9DYoaNryR1sLWgGw3TiSOQe6ydb4eQZgnzx65Wk/xtrnNcyWv/AKpuJy0jF1db4kytScT9TfqtAPn5Kd48ORNJ7X9ypGebE+5rX+Dm6NIEzuBaRjF7zEqJ7NnB7XAkxyD6FPqhu+A62QOO9x/uFJUaT9QIhpOJEgeXEKjRfve/Bi/EXh+8B4GSQRGDkrifFdIGYyvUA3eXNIFpGZuIg+l/1XEfEeldJhpV3i5WpKL8FjDK12s4fUNWTqVt6xnssTUro8Dsweqx7SqUIKFbOfEU1FQqakkY/H5NbSBem/AWkik+pGcWv9/svNNEF614CI01IC0gO7zJv+FgdUnUa+rOv4q/ILWrnJc14ADiD/TP5PPssvxKg01YNxkEC5MzNvUlaLK7ZaAAW4g3gn/o38lR1VCxaGkkdU2IaXHAPJhY8HTLcNFPTUZeQOv6rTE9h3Nz+FpUvDj8wOe+SPp5IAvtA91XotaIc0EwJMgTJkwPKLSrtUAneHbS68ZAFp9zg+gT5yY6TfoDqrjTdBZcFtxPOfxwp6lKWOcDItu8yRFp/HqoBTgOLnD+WCBPRzIVkDdDQ0NlgiYgciQebfooiOWvBQbp2hh2tPSb8usYIBAsMd8qSs5ocHPOxmxs2m/OMXNvRW2eJVWb2MDGuLA0jL3Hk9m+3kotQdjepw3utuvAn6gPT+6ewTd7/wAjG1myGtLnwCYPLRA+3KdSpOMm/VndMNk88kZU9dtOkQRLmhoDYdeXQSZz3soP/O3brxO1rYxtHBIuD/lNaBNtaROA2oxwaYAxYCNuRiSBlV6Lw7eS5zWtgB5m5kTLT5BNFeKjpG3EBowbDI5KXxCoXbbuuDIkQ2Iz52P3CF9AUWnQ9zN0ta2GyOk2dPB82z7K5pnna+nBG45aJ+kxbsPVUzUDmgh+za6LjB7HuMmT3T94H1ks3B0tFy6BJI7DH2KFY2StUM1G4UtjW2Al2JLm5IjvJPdV2+KNLNv1Q6wbN8S71tgKyN7A4Nc50t3NIZMYuYMYmVmUKDm7ZDAXOLha4JvNrgSnKq2Piky7XbDWB0NeXEzi1oJPEK6NQ9lOZDmuNoPJMODvyqADm76NSCWkiczF9wOFfp1GigWRusdrhABIIgjnukqnTGz2l67KtdgD5aXdFwD5nB7j91do6hwAA6RskDsXAyJ9Zss7e7c2q4wYAI22G083vcD7q7WqFz95LRcyWi0HEgWjP3SfqEldJlmiYi0QSZn6oifxH5XN/FWjdvLpLeRHn2K9EoUGVaBwwsaDEzAIXC/FbtrBfEj+4VhY5Y5Rp3ZBxc3fNqtrR5h4mSXGTJlYddq3dablYuqXS8fxRndWirspFCChXDnRFNSUKnohI/A/H8xt+HjC9b07C1tLHS1oicQ2P1P4XlXg9EucAI738l63TafXqgwPYXwBcLmeqS+JL7nZ4NYYkdUEwWWJgFsxAk755JgflONPpL29OyI5uemT+vuk1t3BzT2LbR5OAHBu6R5BV/mOu5riWix7SZu4LNomStWWXUw1jQ/aS/btAHVdtjbi3Pkk09MAfSTG6QRcHi3axUGnqQ4OJc4l0iwtBvAwGyMcKTQ6h0kPAIdJF73JiTycoaBppDxSJ+ZsaQHmC49gLEAKLRa0bQxvM5bJkW3A95ACa+oWRS3F24lzRhoBIBBP9UD8JCT8zpAaGtbZvMTm+YSglZJS0zt5aWgBwduh2HRIjn/tM0wc1m2z4dBDoJMSTBvaxUuhrbGxFrySDJngkfoo3lhb/CaGuILRMkmfTE8hFhu6Zb1On20qb993btzA02AIFyMnP2UDqe0v+WdzLObw617xF7CyZQJpNc+XGRsixbkTIn1SajTAgRLCTLBB2hxiSYPAt5yj4REmvL/n/hHV1H8MfLDocQ9xJIIIn6nc/lTHW7idziRaAZG4u2zbHGfROfRDGEUSWmTv33DekAlvaZnySPqB+0TEAyBgjEgi6JNCqnuifS6Qua4O6ZMgjaWnEAybj0TzQc0NBAe4m5bcQbSI4Fx9lT0xcGOBJDN7g0doAMgZUtHxKoSxocBO4t4Duwt38/7opeBjU7tUIa5pFrqQgMBltxNolwzHmrmh0Dajt4BnYXNBJkgTjjmZ8/ZUKdR1RhbI3NEPvtOCNp7hTU5sAIYAAx2C0E3BjNpt5hKnWmEk61pjfEabQ4GRiQ0/USciY8+VLp6m4t6Rtc1xuYggXGLREynCmSHbgCZJHMtyPcx62hRacbntBcGhwdtIaYbAwfTCYgv4fsOcJ3FpBAid3a8THoZ9lWZTLn1ACWgNb7zO42spa9OCS3aGS1st+og7pn/eFXpU3Fsk/USDF9zQLYzc/hCVD4+NGhovENghrjO0M/8Ac0uuT2iyyviYzReciQR72KuMpgCxkZtncJabdrLP8de46apIEwCQPJw/P7J8Hc4/cIxSlaPNdaVj6grW1ZWPqF1mAw+qvZVchBSK2c+AVrTt/wB9FWC0fDBu6RnIKZN0rLPFh35FE2fBn7XsMkQRcZjletb9rtzfpgyOwNpj3XlnhmjeHAtEwRgiQvTmAlgJzDQ4nziYH3HuuZ6k05po7CEaxpMZ8wh3SS5hPpO6BI9QSnM0tmkdLLiG5jbuDT/xsfumEkAxaBIm3ljj08091YtYQ2SbEDuA0tI5I/z5LOTHu/Qjfp7XJyZLeJNo8rH1soabfmPa2SBAu0QQXTmfSfdTauk6NsBu47pLt245FuAZKjc/eSHOdThwFrF4wDIwLlOQ5XRM7pc5rLwCLjqJPVYnzOJVZukeHEAjcTLpuQAL3x3ClvTcZPRth7ZmSRAdPllPNT5TjIcGwCTFzuA2unkeiPsJbXgjZWIBc2HdP0nPcyJsYBj081AWGz9sC3SOd0znFkoAgNLocS4SRjbjb27J1NrfmNsGQwggxBvtnz4lKOJGNksc/o6ifqA85EZb/cq4/UUyGgn+ILkk9NxEjzuPKyzhq2udsd1C4Dj9Ibx/vlhSajSltP5hDZiJaT0gRBHO7PkivqMktqyeuXvEPbd1IzEXDbcXM27JmlrMFYB0gxmCdogiwtBUOirh8MfuJ2/wyYbzFzaP0srLqMD+ICTvkMlvvjLf9hD09h4+Eua7btZI3GDgwCRLWxwDi08LPp6f6SKfVNy8wWkcDykH39E6s9rWDe+RgGCIdeBAvA9klSo2sG7ZkOh8EHpABA73MpNvYkU4qivSp1NtTb0bnSSbxIJ+k5xny8laq+JML27R07hIsA7aL3Ei/fiSldVaXgP6NxBbmxEzYev4UBphw6BMvhzmmCNwBkDBEIu/I7T8k7vmPc402DImJgAgw2MCLplHcWmG/SNstuDjce3b8qUVwKUNeYdLXWtYiAScd/fhI1zw9rBDWgHB+uczBva8JNDd/wA9hTQ+mHSY3Eiwhwm/Yp1UsLQxgJgDqnpsSMg3Mz7KHT1XEGT3EbYMCwGOYT6lTaYaIEbiIgAOvfuZn1SfUKdjqbRBaIBxIP1Tkj7/AJWZ8VCNNUjDi0z3khXaFUNeLyCe1pB/wFQ+LNQ0adzTyRttcm0D0/ZPwr8yP3Q5WpHmercsmuVo6wrKqFdfhWjm+pzudERSIQrBjChW9ISDZVArOnKbLwT4HU0zpvDPEqohrXQPQH9V6T4ZW30WPB6hxwYHl+i8m0zl3XwVq53Mm5AI9v8Av8Lnuo4V29yXg7HBLvx7Z1FVu7b2jv8AcHz59lBRJYZbcWDSRnEEg8LQoMBl2CGEx/yBi3+4Kra8yBAADJaRgkHgLIQ5St9pBVrmo4hxZaWjbY4yPeQqepADAQeq8giIJN5E4B+6k1JYGAbOudp7uab4GCI/KueHNioWwDuIsTcCPMY/dPutknyqzO0lVxc4GZcRBMxAjPniAtLTBjtweXAU7tmYJ7WNxN1JXYWGTAnfMQSG7YI7RfPkVS0lO/zJc3ApkiRtHHmTfyRe7Gt9y0I9xcSWsPTdu4kgkzcDMJtWlBa03cG7idxAaDiPt3WpXoFzqbWmGw6DuO6SJ2kDAOIVapo6hgRDOXAwA20AcxfzhICyIkpEQC12+xaWloLTI7i55MqHw+kW/UJYwSwE2kGbHkTKi11D+IADBeAC0O7YdiDIT6LflH+IZaBMCTJuBY2OcI8CVoldVpuYC5kVA6NzTHfHc/t6pCwS4kEbcSTJBwJbkwFVa1pD90tG7JvaLYv7eaTQ127xAncQHmCSA62Dk4Q1Y7tpOh//AIhLtzhDSCC0xbkEwp//AAS2A3oy4HggA285iR7KHxQOkAOABIxMgl3PcwBbFlJ/5rw0BsPh/TPUWkCDnHogRuTSoq6hrn5HUC7pNyeZAHlKbDct6Swj1xe3v7q9ptSRTcWFpc+A0HvN/bPMKg/TElhdtAgNdDjNgd3F3fulXuPT9GWiQ5rtpJI2y3byTxOAnua3e2N7jT6oAETEfe4PsoW6naWNcYY8G9iewuT2GUBg3loABc10Seo2AkDj/CbVCUGnc5zC7eAOkQJ3C7gN0+h5VhsPcC0khwicXaIBIxEqq15vDgLdQ7xNoxgflSjUGAQ0xIJmxg9gOBZEvYGmAaCTIF3kkC95mT6xjyXPfHtSC1nN3G83Nv7LpqZG4yObEmJIMYHFyPdee/E+t+ZWeeAdo9G2VvhQ7st/QS637HN6xyy6hV7VuWe5dTiVI5HnT7sjGoQhSlAFLSdCiTmpGOi6Zqaaqui+H9X8uq13Y39OVymmctnRVLhUeTjTTR03S83dpnsAxuGLRnP/AFC1aOtp1NM5hYJE7TYkngCPZc38M6ptWlE9TQYB5thWhRcYIkNniBfP9iuXTlik1+hfyY1J0/R2Mf4fuIJkOOLWtif0+y2fDPDTLDcHMkTBiwv+hVNjnw1xIdJMznzscLrPB9TsDXPhuY53C1vVS8bGsk6k6RX5eacIa2c87wYPe6nVfta0GSRa/V+bSo9VoG0tolrpFgJgHAi67GuadUPa2BOSbbieCTyuZ8Y022RHS0cC7REyCpeRxljj8O/cg4/KlklUnXsUPh3wv5255dtLXfUZkH284Kj1ej+W4He8l+QXDfjLWyJHblLpqzPmTTDmEhwLTcYs6I/uoneINbuA27g0HcRutiASPLHmFXbj21Wy7+Y8jfo/T+fuV9NRc6nYtMSADHJ3GCfXvyqunY8/S4kzBb2M+ef7qYeINu0G+RDYmPL8JtHV2O9gaHSB0kGfMkXITN/QsLuV6I9VppaGDqcahgk7TLQMmbhD67Ya4Atqt3Hbicgbv3mbZSaagdrzAa0bYgN3GZyTcf72SaquC5hAEkFrQTmOYGPdO9hVt0WvmkkbmBgcJhxDjPJzAvwonfwnbyWx9AN7kiSLWycopub07okn+UhzZjMHi3ojWVQ9oO4nEC0i0WBsD7cpq8iV6ehE1oEGxJvYSBFhF/PhWZDWtIJdLjtG0SLXJ84tGE/RFr21KbKYa9zNwfO2NkSB3dY587KnQAFyNwuIBJ6j9RPkB/dOaC78+hYqUYDQCPoG0vgbJAkmPf7prapMbhBbcO7gCCJPnE+WFWDXEvc4DcdpMRtDTAEi8eXqrhpBwcHGHxIiTA+kC+Sceya1QvjyMrPsDsJcLTAgkRe+VZqMLgXbiGwJnMlzbj/9FLTEidu1jSACeDEx+v3KQkyCcmCB2gm5/wCWbJr0Nuyh454kKdEuwTIYIuCZAj0XlusqLpfi/wASFSptaZbTkAnJJz+i47WVFvdO4/bG35ZU52ZY8dIqV6irkpXFNW2lRyM5OTsEIQlGAlCRCALNFy09LUWM0q7p6ihyRtGlws/ZI6zwXxI03TOMDiZ58olerfDtanXAJOwEZGWnuvENNUXWfDvjhpEX6eR3WJy+PvvSto6f/vx6ez075DWVHMJFuYncOFH4jrntc0NiC0RFhY4HnZZ1PWB8EODmkSD/AEnkA/2UWtrF7QTMg8zAnt9hzysl5PKWiGOFuSctmxqPGnWAcSBZwzbMHus3xnx1z7CzcXxB4JVCk8EESR2JuDzBi/v+ya5jDaZBkAj/AIiQI5Mz/spfxJvUnolhx8cHdbRMaYe0u+YHSIDy4bjzGy8xj3VXUvBBY0EWzGRYyZx6TF1W0+m2CQ4bXtJv0xB+mJlPp9Ja42puF5JNzeO5Stb0TpUSUnkOlrrhsGBO6BgzhPGodFy243B54mBBnDpHMo0rWHra0RJaLRIHJb7+tk51YuDhLGyS2ODODcE8ZPkm+wMZR+ZbdMbQHG+4kXENiAAo9NQDSQbDO2dxx6dJJupK73Q3rl08RJb/AEz2snaQ7CHkwMgEAiTfrkGf8IsN0QMLTtczogQXEQI5FskxZSbSG/Q4gEcAl1yBHYx5qTVE1riQ3J4JI/PopW0iYODxkw0ZsP5kjYXrY1zg1oaSDJvtEHcbRY3H7JXdBm0xthoubZgYRUrdQAhwkEbRtI/+XexUzKUtOGyReTLjBMjviLTlNG3XkhbTjcIh4aDDQIA4BiZPPsEUm26ocTEmZiMAAWzPdQ0axaTIO8k2E8wO8RHrlSbOoFrRByTHSOLev6oYtEtWoAwTe8wbxwLDEQcKl4xrvlU3Q6ZZN7xPc8G+PJN8W8RbpxudBcbNAImO98WXCfEPjhqdIcS0XkxM+ytcXiyzSTrQyc44490jK1eoysivVlSaiqqhK6rFj7UcrzeW8sgSIQpjOBCEIAEIQgBQVLTcoUoKGOi6ZpUay0KGoWCx6sUq6rzxWa3F57hpnofwZrnmoWT0FpLp8oAI87rtWVAQQCOxjic2B9141pfEHNBDXEAxMGJjC6z4e8fpg/xOk98g+vmsHm8KXc5x/Y38WeGZednU6k7SAIHE49/JFQtbBBDjF+Ti9hYqGp4rQLoefqb0m8HsQeD6p72CxuLXm49bc+hWbTVdyosr3HsYwQTTDxsmb3kcixsf0Ueo1f0tAloBI22JJyO8i6kqBoZEuBzaRYwSY5ChfTc4SYa03sADDTIMi/tCcvcRfUQVzZpcSGgibfUb9QmfypWUQwtDzDtpnDbQCbflI4RdjR1YkQIwTmf0UdWqZIIJO388Xm9pkFJ58C/YtUHEEYiJbBlw7nAAGL3ykZTeIqbpaJ7Q49ja0HJUVGqwAQGhwmzhET9UGZiP0Tw0ta/DiSS0B0mD6GDZI1QjGmoXOJG58xtxE84upHOc4Z2Nyd3PeBykY3b1E8CCQeRiBkXRqS0w45AEFrp73uY5RoBlGr8wkkDp6dzibziMf6E6rW27d+YjGDfqd+/okpuBlwHY3wIx+UlRjYLnPABvNrd5nm2UasUVrd9/5pkuAgGMe3Cr+M+K09PTH81Qn6O3/Jxz7LD8X+Kgzc3T9/rMY8guL1eukkkyTc+60eNwJ5Hc/H0K2fkwxLbLPifiLqji57iT/th5LGr102tXlViV0GLEoKjmuZzZZXoVzk1CFOZoIQhAAhCEACEIQAIQhACyla5NQgWydlWFZp6pZ6cHJrgmT4+ROHhm5Q1xiJstvwr4hq0rAy3+l2PbkLjWVFap6qFUy8WM1TVmvxupvxNnp+g+JqL4FSabuDdw/wDtx6KxU8W+nbDhYyDP3yvJ6uvPCjp69wMgkKg+kRbtP9C0+sYVKqPWjrotJO4xafLghUH61zdzWh0k24j1C4LT/EFVuHn0NwrdP4pqAz04I+num/8AGTj4pk8OrcZ+tHf6TVus04tzEmcqU6/+Ji8yTaAB27g+d153/wCqqn9LPsf3TT8U1eCBeRAwmPpmRu6Qr6pxfr/Y9Kf4iTE24tMeSzNdrxSy9o5OSZzzdefanxuo7L3fdZ9TVk5KlxdKryyDJ1nDD5FZ3mt+MGtBFO574C5jxHx2pVPU4ny4+ywy9JK0MPBxY9pbMvN1fNk0tItVNWSqznkpqFbUUvBmzyyn8zBCEJSMEIQgAQhCABCEIAEIQgAQhCABCEIAEIQgBZRKRCABCEIAEIQgAQhCABCEIAEIQgAQhCABCEIAEIQgAQhCABCEI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3042739" y="1914330"/>
            <a:ext cx="3004818" cy="2975430"/>
            <a:chOff x="2889085" y="1997245"/>
            <a:chExt cx="3263215" cy="3242167"/>
          </a:xfrm>
        </p:grpSpPr>
        <p:grpSp>
          <p:nvGrpSpPr>
            <p:cNvPr id="24" name="Group 23"/>
            <p:cNvGrpSpPr/>
            <p:nvPr/>
          </p:nvGrpSpPr>
          <p:grpSpPr>
            <a:xfrm>
              <a:off x="2911323" y="1997245"/>
              <a:ext cx="3240977" cy="3242167"/>
              <a:chOff x="1589405" y="2235067"/>
              <a:chExt cx="3240977" cy="3242167"/>
            </a:xfrm>
          </p:grpSpPr>
          <p:pic>
            <p:nvPicPr>
              <p:cNvPr id="44"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97317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053553"/>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40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2255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3133701"/>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001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590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3740"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5" name="Group 24"/>
            <p:cNvGrpSpPr/>
            <p:nvPr/>
          </p:nvGrpSpPr>
          <p:grpSpPr>
            <a:xfrm>
              <a:off x="2889085" y="1998071"/>
              <a:ext cx="3244652" cy="3236692"/>
              <a:chOff x="1547664" y="2257278"/>
              <a:chExt cx="3244652" cy="3236692"/>
            </a:xfrm>
          </p:grpSpPr>
          <p:sp>
            <p:nvSpPr>
              <p:cNvPr id="26" name="Oval 25"/>
              <p:cNvSpPr/>
              <p:nvPr/>
            </p:nvSpPr>
            <p:spPr>
              <a:xfrm>
                <a:off x="1556333" y="225727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87744" y="2288810"/>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438491"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406204" y="316160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4317910" y="4068429"/>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402070"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547664"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438491" y="4120255"/>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4317910" y="4989914"/>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604045"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7" name="Title 1"/>
          <p:cNvSpPr txBox="1">
            <a:spLocks/>
          </p:cNvSpPr>
          <p:nvPr/>
        </p:nvSpPr>
        <p:spPr>
          <a:xfrm>
            <a:off x="1527585" y="409218"/>
            <a:ext cx="6419056"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4400" b="0" dirty="0">
                <a:latin typeface="Tekton Pro" panose="020F0603020208020904" pitchFamily="34" charset="0"/>
              </a:rPr>
              <a:t>POE: Where is the Centre?</a:t>
            </a:r>
          </a:p>
        </p:txBody>
      </p:sp>
      <p:sp>
        <p:nvSpPr>
          <p:cNvPr id="31" name="Title 1"/>
          <p:cNvSpPr txBox="1">
            <a:spLocks/>
          </p:cNvSpPr>
          <p:nvPr/>
        </p:nvSpPr>
        <p:spPr>
          <a:xfrm>
            <a:off x="1973709" y="5238077"/>
            <a:ext cx="5937608" cy="8549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US" sz="3600" b="0" dirty="0">
                <a:solidFill>
                  <a:srgbClr val="0000CC"/>
                </a:solidFill>
                <a:latin typeface="Tekton Pro" panose="020F0603020208020904" pitchFamily="34" charset="0"/>
              </a:rPr>
              <a:t>The universe in the past…</a:t>
            </a:r>
          </a:p>
        </p:txBody>
      </p:sp>
      <p:pic>
        <p:nvPicPr>
          <p:cNvPr id="34" name="Picture 4" descr="http://farm4.staticflickr.com/3254/3281812408_efeb4c6941_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502" t="16925" r="28442" b="12618"/>
          <a:stretch/>
        </p:blipFill>
        <p:spPr bwMode="auto">
          <a:xfrm>
            <a:off x="2942180" y="2655253"/>
            <a:ext cx="637958" cy="695976"/>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29070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994965" y="1712839"/>
            <a:ext cx="3488364" cy="3434855"/>
            <a:chOff x="1547664" y="2257278"/>
            <a:chExt cx="3244652" cy="3236692"/>
          </a:xfrm>
          <a:noFill/>
        </p:grpSpPr>
        <p:sp>
          <p:nvSpPr>
            <p:cNvPr id="23" name="Oval 22"/>
            <p:cNvSpPr/>
            <p:nvPr/>
          </p:nvSpPr>
          <p:spPr>
            <a:xfrm>
              <a:off x="1556333" y="225727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87744" y="2288810"/>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438491"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406204" y="316160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317910" y="4068429"/>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02070"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547664"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438491" y="4120255"/>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317910" y="4989914"/>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604045"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itle 1"/>
          <p:cNvSpPr txBox="1">
            <a:spLocks/>
          </p:cNvSpPr>
          <p:nvPr/>
        </p:nvSpPr>
        <p:spPr>
          <a:xfrm>
            <a:off x="2699792" y="5440208"/>
            <a:ext cx="4304382" cy="8549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US" sz="3600" dirty="0">
                <a:solidFill>
                  <a:srgbClr val="0000CC"/>
                </a:solidFill>
                <a:latin typeface="Tekton Pro" panose="020F0603020208020904" pitchFamily="34" charset="0"/>
              </a:rPr>
              <a:t>The universe now…</a:t>
            </a:r>
          </a:p>
        </p:txBody>
      </p:sp>
      <p:pic>
        <p:nvPicPr>
          <p:cNvPr id="14" name="Picture 4" descr="http://farm4.staticflickr.com/3254/3281812408_efeb4c6941_m.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8502" t="16925" r="28442" b="12618"/>
          <a:stretch/>
        </p:blipFill>
        <p:spPr bwMode="auto">
          <a:xfrm>
            <a:off x="2931914" y="2643871"/>
            <a:ext cx="637958" cy="695976"/>
          </a:xfrm>
          <a:prstGeom prst="ellipse">
            <a:avLst/>
          </a:prstGeom>
          <a:noFill/>
          <a:extLst>
            <a:ext uri="{909E8E84-426E-40dd-AFC4-6F175D3DCCD1}">
              <a14:hiddenFill xmlns:a14="http://schemas.microsoft.com/office/drawing/2010/main" xmlns="">
                <a:solidFill>
                  <a:srgbClr val="FFFFFF"/>
                </a:solidFill>
              </a14:hiddenFill>
            </a:ext>
          </a:extLst>
        </p:spPr>
      </p:pic>
      <p:sp>
        <p:nvSpPr>
          <p:cNvPr id="15" name="Title 1"/>
          <p:cNvSpPr txBox="1">
            <a:spLocks/>
          </p:cNvSpPr>
          <p:nvPr/>
        </p:nvSpPr>
        <p:spPr>
          <a:xfrm>
            <a:off x="1691680" y="374941"/>
            <a:ext cx="8229600"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4400" dirty="0">
                <a:latin typeface="Tekton Pro" panose="020F0603020208020904" pitchFamily="34" charset="0"/>
              </a:rPr>
              <a:t>POE: Where is the Centre?</a:t>
            </a:r>
          </a:p>
        </p:txBody>
      </p:sp>
    </p:spTree>
    <p:extLst>
      <p:ext uri="{BB962C8B-B14F-4D97-AF65-F5344CB8AC3E}">
        <p14:creationId xmlns:p14="http://schemas.microsoft.com/office/powerpoint/2010/main" val="18489765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2739" y="1914330"/>
            <a:ext cx="3004818" cy="2975430"/>
            <a:chOff x="2889085" y="1997245"/>
            <a:chExt cx="3263215" cy="3242167"/>
          </a:xfrm>
        </p:grpSpPr>
        <p:grpSp>
          <p:nvGrpSpPr>
            <p:cNvPr id="7" name="Group 6"/>
            <p:cNvGrpSpPr/>
            <p:nvPr/>
          </p:nvGrpSpPr>
          <p:grpSpPr>
            <a:xfrm>
              <a:off x="2911323" y="1997245"/>
              <a:ext cx="3240977" cy="3242167"/>
              <a:chOff x="1589405" y="2235067"/>
              <a:chExt cx="3240977" cy="3242167"/>
            </a:xfrm>
          </p:grpSpPr>
          <p:pic>
            <p:nvPicPr>
              <p:cNvPr id="19"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97317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053553"/>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40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2255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3133701"/>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001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590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3740"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oup 7"/>
            <p:cNvGrpSpPr/>
            <p:nvPr/>
          </p:nvGrpSpPr>
          <p:grpSpPr>
            <a:xfrm>
              <a:off x="2889085" y="1998071"/>
              <a:ext cx="3244652" cy="3236692"/>
              <a:chOff x="1547664" y="2257278"/>
              <a:chExt cx="3244652" cy="3236692"/>
            </a:xfrm>
          </p:grpSpPr>
          <p:sp>
            <p:nvSpPr>
              <p:cNvPr id="9" name="Oval 8"/>
              <p:cNvSpPr/>
              <p:nvPr/>
            </p:nvSpPr>
            <p:spPr>
              <a:xfrm>
                <a:off x="1556333" y="225727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387744" y="2288810"/>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38491"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06204" y="316160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317910" y="4068429"/>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402070"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547664"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38491" y="4120255"/>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317910" y="4989914"/>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604045"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3009929" y="1746302"/>
            <a:ext cx="3488364" cy="3434855"/>
            <a:chOff x="1547664" y="2257278"/>
            <a:chExt cx="3244652" cy="3236692"/>
          </a:xfrm>
          <a:noFill/>
        </p:grpSpPr>
        <p:sp>
          <p:nvSpPr>
            <p:cNvPr id="32" name="Oval 31"/>
            <p:cNvSpPr/>
            <p:nvPr/>
          </p:nvSpPr>
          <p:spPr>
            <a:xfrm>
              <a:off x="1556333" y="225727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387744" y="2288810"/>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438491"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406204" y="316160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317910" y="4068429"/>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3402070"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547664"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438491" y="4120255"/>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317910" y="4989914"/>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604045"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2" name="Picture 4" descr="http://farm4.staticflickr.com/3254/3281812408_efeb4c6941_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502" t="16925" r="28442" b="12618"/>
          <a:stretch/>
        </p:blipFill>
        <p:spPr bwMode="auto">
          <a:xfrm>
            <a:off x="2931914" y="2643871"/>
            <a:ext cx="637958" cy="695976"/>
          </a:xfrm>
          <a:prstGeom prst="ellipse">
            <a:avLst/>
          </a:prstGeom>
          <a:noFill/>
          <a:extLst>
            <a:ext uri="{909E8E84-426E-40dd-AFC4-6F175D3DCCD1}">
              <a14:hiddenFill xmlns:a14="http://schemas.microsoft.com/office/drawing/2010/main" xmlns="">
                <a:solidFill>
                  <a:srgbClr val="FFFFFF"/>
                </a:solidFill>
              </a14:hiddenFill>
            </a:ext>
          </a:extLst>
        </p:spPr>
      </p:pic>
      <p:sp>
        <p:nvSpPr>
          <p:cNvPr id="43" name="Title 1"/>
          <p:cNvSpPr txBox="1">
            <a:spLocks/>
          </p:cNvSpPr>
          <p:nvPr/>
        </p:nvSpPr>
        <p:spPr>
          <a:xfrm>
            <a:off x="1340188" y="426212"/>
            <a:ext cx="6275040"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4400" dirty="0">
                <a:latin typeface="Tekton Pro" panose="020F0603020208020904" pitchFamily="34" charset="0"/>
              </a:rPr>
              <a:t>POE: Where is the Centre?</a:t>
            </a:r>
          </a:p>
        </p:txBody>
      </p:sp>
      <p:sp>
        <p:nvSpPr>
          <p:cNvPr id="44" name="Title 1"/>
          <p:cNvSpPr txBox="1">
            <a:spLocks/>
          </p:cNvSpPr>
          <p:nvPr/>
        </p:nvSpPr>
        <p:spPr>
          <a:xfrm>
            <a:off x="1340188" y="5357938"/>
            <a:ext cx="6571620" cy="8549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r" fontAlgn="auto">
              <a:spcAft>
                <a:spcPts val="0"/>
              </a:spcAft>
            </a:pPr>
            <a:r>
              <a:rPr lang="en-US" sz="3600" b="0" dirty="0">
                <a:solidFill>
                  <a:srgbClr val="0000CC"/>
                </a:solidFill>
                <a:latin typeface="Tekton Pro" panose="020F0603020208020904" pitchFamily="34" charset="0"/>
              </a:rPr>
              <a:t>Everything is moving away from us</a:t>
            </a:r>
          </a:p>
        </p:txBody>
      </p:sp>
    </p:spTree>
    <p:extLst>
      <p:ext uri="{BB962C8B-B14F-4D97-AF65-F5344CB8AC3E}">
        <p14:creationId xmlns:p14="http://schemas.microsoft.com/office/powerpoint/2010/main" val="2289572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0368" y="1738514"/>
            <a:ext cx="3488364" cy="3434855"/>
            <a:chOff x="2339752" y="2204864"/>
            <a:chExt cx="3488364" cy="3434855"/>
          </a:xfrm>
        </p:grpSpPr>
        <p:grpSp>
          <p:nvGrpSpPr>
            <p:cNvPr id="2" name="Group 1"/>
            <p:cNvGrpSpPr/>
            <p:nvPr/>
          </p:nvGrpSpPr>
          <p:grpSpPr>
            <a:xfrm>
              <a:off x="2617727" y="2387321"/>
              <a:ext cx="3004818" cy="2975430"/>
              <a:chOff x="2889085" y="1997245"/>
              <a:chExt cx="3263215" cy="3242167"/>
            </a:xfrm>
          </p:grpSpPr>
          <p:grpSp>
            <p:nvGrpSpPr>
              <p:cNvPr id="7" name="Group 6"/>
              <p:cNvGrpSpPr/>
              <p:nvPr/>
            </p:nvGrpSpPr>
            <p:grpSpPr>
              <a:xfrm>
                <a:off x="2911323" y="1997245"/>
                <a:ext cx="3240977" cy="3242167"/>
                <a:chOff x="1589405" y="2235067"/>
                <a:chExt cx="3240977" cy="3242167"/>
              </a:xfrm>
            </p:grpSpPr>
            <p:pic>
              <p:nvPicPr>
                <p:cNvPr id="9"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97317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053553"/>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40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2255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3133701"/>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001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590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3740"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2889085" y="1998071"/>
                <a:ext cx="3244652" cy="3236692"/>
                <a:chOff x="1547664" y="2257278"/>
                <a:chExt cx="3244652" cy="3236692"/>
              </a:xfrm>
            </p:grpSpPr>
            <p:sp>
              <p:nvSpPr>
                <p:cNvPr id="23" name="Oval 22"/>
                <p:cNvSpPr/>
                <p:nvPr/>
              </p:nvSpPr>
              <p:spPr>
                <a:xfrm>
                  <a:off x="1556333" y="225727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87744" y="2288810"/>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438491"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406204" y="316160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317910" y="4068429"/>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02070"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547664"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438491" y="4120255"/>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317910" y="4989914"/>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604045"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2339752" y="2204864"/>
              <a:ext cx="3488364" cy="3434855"/>
              <a:chOff x="1547664" y="2257278"/>
              <a:chExt cx="3244652" cy="3236692"/>
            </a:xfrm>
            <a:noFill/>
          </p:grpSpPr>
          <p:sp>
            <p:nvSpPr>
              <p:cNvPr id="43" name="Oval 42"/>
              <p:cNvSpPr/>
              <p:nvPr/>
            </p:nvSpPr>
            <p:spPr>
              <a:xfrm>
                <a:off x="1556333" y="225727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387744" y="2288810"/>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438491"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406204" y="316160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317910" y="4068429"/>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402070"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547664"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438491" y="4120255"/>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317910" y="4989914"/>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604045"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9" name="Picture 4" descr="http://farm4.staticflickr.com/3254/3281812408_efeb4c6941_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502" t="16925" r="28442" b="12618"/>
            <a:stretch/>
          </p:blipFill>
          <p:spPr bwMode="auto">
            <a:xfrm>
              <a:off x="4243208" y="3122002"/>
              <a:ext cx="637958" cy="695976"/>
            </a:xfrm>
            <a:prstGeom prst="ellipse">
              <a:avLst/>
            </a:prstGeom>
            <a:noFill/>
            <a:extLst>
              <a:ext uri="{909E8E84-426E-40dd-AFC4-6F175D3DCCD1}">
                <a14:hiddenFill xmlns:a14="http://schemas.microsoft.com/office/drawing/2010/main" xmlns="">
                  <a:solidFill>
                    <a:srgbClr val="FFFFFF"/>
                  </a:solidFill>
                </a14:hiddenFill>
              </a:ext>
            </a:extLst>
          </p:spPr>
        </p:pic>
      </p:grpSp>
      <p:sp>
        <p:nvSpPr>
          <p:cNvPr id="39" name="Title 1"/>
          <p:cNvSpPr txBox="1">
            <a:spLocks/>
          </p:cNvSpPr>
          <p:nvPr/>
        </p:nvSpPr>
        <p:spPr>
          <a:xfrm>
            <a:off x="1525625" y="394452"/>
            <a:ext cx="6131024"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4400" dirty="0">
                <a:latin typeface="Tekton Pro" panose="020F0603020208020904" pitchFamily="34" charset="0"/>
              </a:rPr>
              <a:t>POE: Where is the Centre?</a:t>
            </a:r>
          </a:p>
        </p:txBody>
      </p:sp>
      <p:sp>
        <p:nvSpPr>
          <p:cNvPr id="41" name="Title 1"/>
          <p:cNvSpPr txBox="1">
            <a:spLocks/>
          </p:cNvSpPr>
          <p:nvPr/>
        </p:nvSpPr>
        <p:spPr>
          <a:xfrm>
            <a:off x="1425258" y="5467108"/>
            <a:ext cx="5937608" cy="8549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r" fontAlgn="auto">
              <a:spcAft>
                <a:spcPts val="0"/>
              </a:spcAft>
            </a:pPr>
            <a:r>
              <a:rPr lang="en-US" sz="3600" b="0" dirty="0">
                <a:solidFill>
                  <a:srgbClr val="0000CC"/>
                </a:solidFill>
                <a:latin typeface="Tekton Pro" panose="020F0603020208020904" pitchFamily="34" charset="0"/>
              </a:rPr>
              <a:t>Choose another viewpoint…</a:t>
            </a:r>
          </a:p>
        </p:txBody>
      </p:sp>
    </p:spTree>
    <p:extLst>
      <p:ext uri="{BB962C8B-B14F-4D97-AF65-F5344CB8AC3E}">
        <p14:creationId xmlns:p14="http://schemas.microsoft.com/office/powerpoint/2010/main" val="22236688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37646" y="1632309"/>
            <a:ext cx="3504481" cy="3526964"/>
            <a:chOff x="2537646" y="1980297"/>
            <a:chExt cx="3504481" cy="3526964"/>
          </a:xfrm>
        </p:grpSpPr>
        <p:grpSp>
          <p:nvGrpSpPr>
            <p:cNvPr id="2" name="Group 1"/>
            <p:cNvGrpSpPr/>
            <p:nvPr/>
          </p:nvGrpSpPr>
          <p:grpSpPr>
            <a:xfrm>
              <a:off x="2617727" y="2387321"/>
              <a:ext cx="3004818" cy="2975430"/>
              <a:chOff x="2889085" y="1997245"/>
              <a:chExt cx="3263215" cy="3242167"/>
            </a:xfrm>
          </p:grpSpPr>
          <p:grpSp>
            <p:nvGrpSpPr>
              <p:cNvPr id="7" name="Group 6"/>
              <p:cNvGrpSpPr/>
              <p:nvPr/>
            </p:nvGrpSpPr>
            <p:grpSpPr>
              <a:xfrm>
                <a:off x="2911323" y="1997245"/>
                <a:ext cx="3240977" cy="3242167"/>
                <a:chOff x="1589405" y="2235067"/>
                <a:chExt cx="3240977" cy="3242167"/>
              </a:xfrm>
            </p:grpSpPr>
            <p:pic>
              <p:nvPicPr>
                <p:cNvPr id="9"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97317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053553"/>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40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2255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3133701"/>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001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590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3740"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2889085" y="1998071"/>
                <a:ext cx="3244652" cy="3236692"/>
                <a:chOff x="1547664" y="2257278"/>
                <a:chExt cx="3244652" cy="3236692"/>
              </a:xfrm>
            </p:grpSpPr>
            <p:sp>
              <p:nvSpPr>
                <p:cNvPr id="23" name="Oval 22"/>
                <p:cNvSpPr/>
                <p:nvPr/>
              </p:nvSpPr>
              <p:spPr>
                <a:xfrm>
                  <a:off x="1556333" y="225727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87744" y="2288810"/>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438491"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406204" y="316160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317910" y="4068429"/>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02070"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547664"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438491" y="4120255"/>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317910" y="4989914"/>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604045"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2553763" y="1980297"/>
              <a:ext cx="3488364" cy="3434855"/>
              <a:chOff x="1547664" y="2257278"/>
              <a:chExt cx="3244652" cy="3236692"/>
            </a:xfrm>
            <a:noFill/>
          </p:grpSpPr>
          <p:sp>
            <p:nvSpPr>
              <p:cNvPr id="43" name="Oval 42"/>
              <p:cNvSpPr/>
              <p:nvPr/>
            </p:nvSpPr>
            <p:spPr>
              <a:xfrm>
                <a:off x="1556333" y="225727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387744" y="2288810"/>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438491"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406204" y="316160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317910" y="4068429"/>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402070"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547664"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438491" y="4120255"/>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317910" y="4989914"/>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604045"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220" name="Picture 4" descr="http://farm4.staticflickr.com/3254/3281812408_efeb4c6941_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502" t="16925" r="28442" b="12618"/>
            <a:stretch/>
          </p:blipFill>
          <p:spPr bwMode="auto">
            <a:xfrm>
              <a:off x="2537646" y="4811285"/>
              <a:ext cx="637958" cy="695976"/>
            </a:xfrm>
            <a:prstGeom prst="ellipse">
              <a:avLst/>
            </a:prstGeom>
            <a:noFill/>
            <a:extLst>
              <a:ext uri="{909E8E84-426E-40dd-AFC4-6F175D3DCCD1}">
                <a14:hiddenFill xmlns:a14="http://schemas.microsoft.com/office/drawing/2010/main" xmlns="">
                  <a:solidFill>
                    <a:srgbClr val="FFFFFF"/>
                  </a:solidFill>
                </a14:hiddenFill>
              </a:ext>
            </a:extLst>
          </p:spPr>
        </p:pic>
      </p:grpSp>
      <p:sp>
        <p:nvSpPr>
          <p:cNvPr id="39" name="Title 1"/>
          <p:cNvSpPr txBox="1">
            <a:spLocks/>
          </p:cNvSpPr>
          <p:nvPr/>
        </p:nvSpPr>
        <p:spPr>
          <a:xfrm>
            <a:off x="457200" y="838200"/>
            <a:ext cx="8229600"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3600" dirty="0">
                <a:latin typeface="Century Gothic" panose="020B0502020202020204" pitchFamily="34" charset="0"/>
              </a:rPr>
              <a:t>POE: Where is the Centre?</a:t>
            </a:r>
          </a:p>
        </p:txBody>
      </p:sp>
      <p:sp>
        <p:nvSpPr>
          <p:cNvPr id="41" name="Title 1"/>
          <p:cNvSpPr txBox="1">
            <a:spLocks/>
          </p:cNvSpPr>
          <p:nvPr/>
        </p:nvSpPr>
        <p:spPr>
          <a:xfrm>
            <a:off x="1052738" y="5536385"/>
            <a:ext cx="5937608" cy="8549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r" fontAlgn="auto">
              <a:spcAft>
                <a:spcPts val="0"/>
              </a:spcAft>
            </a:pPr>
            <a:r>
              <a:rPr lang="en-US" sz="3600" b="0" dirty="0">
                <a:solidFill>
                  <a:srgbClr val="0000CC"/>
                </a:solidFill>
                <a:latin typeface="Tekton Pro" panose="020F0603020208020904" pitchFamily="34" charset="0"/>
              </a:rPr>
              <a:t>Or another viewpoint…</a:t>
            </a:r>
          </a:p>
        </p:txBody>
      </p:sp>
    </p:spTree>
    <p:extLst>
      <p:ext uri="{BB962C8B-B14F-4D97-AF65-F5344CB8AC3E}">
        <p14:creationId xmlns:p14="http://schemas.microsoft.com/office/powerpoint/2010/main" val="15397892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97588" y="1736468"/>
            <a:ext cx="3516976" cy="3504233"/>
            <a:chOff x="2525151" y="2271384"/>
            <a:chExt cx="3516976" cy="3504233"/>
          </a:xfrm>
        </p:grpSpPr>
        <p:grpSp>
          <p:nvGrpSpPr>
            <p:cNvPr id="2" name="Group 1"/>
            <p:cNvGrpSpPr/>
            <p:nvPr/>
          </p:nvGrpSpPr>
          <p:grpSpPr>
            <a:xfrm>
              <a:off x="2617727" y="2387321"/>
              <a:ext cx="3004818" cy="2975430"/>
              <a:chOff x="2889085" y="1997245"/>
              <a:chExt cx="3263215" cy="3242167"/>
            </a:xfrm>
          </p:grpSpPr>
          <p:grpSp>
            <p:nvGrpSpPr>
              <p:cNvPr id="7" name="Group 6"/>
              <p:cNvGrpSpPr/>
              <p:nvPr/>
            </p:nvGrpSpPr>
            <p:grpSpPr>
              <a:xfrm>
                <a:off x="2911323" y="1997245"/>
                <a:ext cx="3240977" cy="3242167"/>
                <a:chOff x="1589405" y="2235067"/>
                <a:chExt cx="3240977" cy="3242167"/>
              </a:xfrm>
            </p:grpSpPr>
            <p:pic>
              <p:nvPicPr>
                <p:cNvPr id="9"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97317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053553"/>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40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2255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3133701"/>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001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590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3740"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2889085" y="1998071"/>
                <a:ext cx="3244652" cy="3236692"/>
                <a:chOff x="1547664" y="2257278"/>
                <a:chExt cx="3244652" cy="3236692"/>
              </a:xfrm>
            </p:grpSpPr>
            <p:sp>
              <p:nvSpPr>
                <p:cNvPr id="23" name="Oval 22"/>
                <p:cNvSpPr/>
                <p:nvPr/>
              </p:nvSpPr>
              <p:spPr>
                <a:xfrm>
                  <a:off x="1556333" y="225727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87744" y="2288810"/>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438491"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406204" y="316160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317910" y="4068429"/>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402070"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547664" y="3184151"/>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2438491" y="4120255"/>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317910" y="4989914"/>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604045" y="4960158"/>
                  <a:ext cx="474406" cy="504056"/>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2" name="Group 41"/>
            <p:cNvGrpSpPr/>
            <p:nvPr/>
          </p:nvGrpSpPr>
          <p:grpSpPr>
            <a:xfrm>
              <a:off x="2553763" y="2340762"/>
              <a:ext cx="3488364" cy="3434855"/>
              <a:chOff x="1547664" y="2257278"/>
              <a:chExt cx="3244652" cy="3236692"/>
            </a:xfrm>
            <a:noFill/>
          </p:grpSpPr>
          <p:sp>
            <p:nvSpPr>
              <p:cNvPr id="43" name="Oval 42"/>
              <p:cNvSpPr/>
              <p:nvPr/>
            </p:nvSpPr>
            <p:spPr>
              <a:xfrm>
                <a:off x="1556333" y="225727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3387744" y="2288810"/>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438491"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406204" y="316160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4317910" y="4068429"/>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402070"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547664" y="3184151"/>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438491" y="4120255"/>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4317910" y="4989914"/>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1604045" y="4960158"/>
                <a:ext cx="474406" cy="504056"/>
              </a:xfrm>
              <a:prstGeom prst="ellipse">
                <a:avLst/>
              </a:prstGeom>
              <a:grp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9" name="Picture 4" descr="http://farm4.staticflickr.com/3254/3281812408_efeb4c6941_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502" t="16925" r="28442" b="12618"/>
            <a:stretch/>
          </p:blipFill>
          <p:spPr bwMode="auto">
            <a:xfrm>
              <a:off x="2525151" y="2271384"/>
              <a:ext cx="637958" cy="695976"/>
            </a:xfrm>
            <a:prstGeom prst="ellipse">
              <a:avLst/>
            </a:prstGeom>
            <a:noFill/>
            <a:extLst>
              <a:ext uri="{909E8E84-426E-40dd-AFC4-6F175D3DCCD1}">
                <a14:hiddenFill xmlns:a14="http://schemas.microsoft.com/office/drawing/2010/main" xmlns="">
                  <a:solidFill>
                    <a:srgbClr val="FFFFFF"/>
                  </a:solidFill>
                </a14:hiddenFill>
              </a:ext>
            </a:extLst>
          </p:spPr>
        </p:pic>
      </p:grpSp>
      <p:sp>
        <p:nvSpPr>
          <p:cNvPr id="39" name="Title 1"/>
          <p:cNvSpPr txBox="1">
            <a:spLocks/>
          </p:cNvSpPr>
          <p:nvPr/>
        </p:nvSpPr>
        <p:spPr>
          <a:xfrm>
            <a:off x="1472697" y="411336"/>
            <a:ext cx="6347048"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4400" b="0" dirty="0">
                <a:latin typeface="Tekton Pro" panose="020F0603020208020904" pitchFamily="34" charset="0"/>
              </a:rPr>
              <a:t>POE: Where is the Centre?</a:t>
            </a:r>
          </a:p>
        </p:txBody>
      </p:sp>
      <p:sp>
        <p:nvSpPr>
          <p:cNvPr id="41" name="Title 1"/>
          <p:cNvSpPr txBox="1">
            <a:spLocks/>
          </p:cNvSpPr>
          <p:nvPr/>
        </p:nvSpPr>
        <p:spPr>
          <a:xfrm>
            <a:off x="1555534" y="5542222"/>
            <a:ext cx="5937608" cy="8549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fontAlgn="auto">
              <a:spcAft>
                <a:spcPts val="0"/>
              </a:spcAft>
            </a:pPr>
            <a:r>
              <a:rPr lang="en-US" sz="3600" b="0" dirty="0">
                <a:solidFill>
                  <a:srgbClr val="0000CC"/>
                </a:solidFill>
                <a:latin typeface="Tekton Pro" panose="020F0603020208020904" pitchFamily="34" charset="0"/>
              </a:rPr>
              <a:t>Or another…</a:t>
            </a:r>
          </a:p>
        </p:txBody>
      </p:sp>
    </p:spTree>
    <p:extLst>
      <p:ext uri="{BB962C8B-B14F-4D97-AF65-F5344CB8AC3E}">
        <p14:creationId xmlns:p14="http://schemas.microsoft.com/office/powerpoint/2010/main" val="25228512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444208" y="2501315"/>
            <a:ext cx="2304256" cy="2349028"/>
            <a:chOff x="1585611" y="2224556"/>
            <a:chExt cx="3244771" cy="3252678"/>
          </a:xfrm>
        </p:grpSpPr>
        <p:pic>
          <p:nvPicPr>
            <p:cNvPr id="614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4514" y="2224556"/>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4514"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4056750"/>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97317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55976" y="4053553"/>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940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2235067"/>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22551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9872" y="3133701"/>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001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02375" y="494712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5901" y="3169568"/>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5611" y="4077072"/>
              <a:ext cx="474406"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thumbs.gograph.com/gg5719824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3740" y="4941168"/>
              <a:ext cx="474406" cy="50405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1" name="Title 1"/>
          <p:cNvSpPr txBox="1">
            <a:spLocks/>
          </p:cNvSpPr>
          <p:nvPr/>
        </p:nvSpPr>
        <p:spPr>
          <a:xfrm>
            <a:off x="838200" y="2132856"/>
            <a:ext cx="5354566" cy="31683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US" sz="3600" b="0" dirty="0">
                <a:solidFill>
                  <a:srgbClr val="0000CC"/>
                </a:solidFill>
                <a:latin typeface="Tekton Pro" panose="020F0603020208020904" pitchFamily="34" charset="0"/>
              </a:rPr>
              <a:t>It doesn’t matter where you are… everything else is moving away from you</a:t>
            </a:r>
          </a:p>
          <a:p>
            <a:pPr fontAlgn="auto">
              <a:spcAft>
                <a:spcPts val="0"/>
              </a:spcAft>
            </a:pPr>
            <a:endParaRPr lang="en-US" sz="3600" b="0" dirty="0">
              <a:solidFill>
                <a:srgbClr val="0000CC"/>
              </a:solidFill>
              <a:latin typeface="Tekton Pro" panose="020F0603020208020904" pitchFamily="34" charset="0"/>
            </a:endParaRPr>
          </a:p>
          <a:p>
            <a:pPr fontAlgn="auto">
              <a:spcAft>
                <a:spcPts val="0"/>
              </a:spcAft>
            </a:pPr>
            <a:r>
              <a:rPr lang="en-US" sz="3600" b="0" dirty="0">
                <a:solidFill>
                  <a:srgbClr val="0000CC"/>
                </a:solidFill>
                <a:latin typeface="Tekton Pro" panose="020F0603020208020904" pitchFamily="34" charset="0"/>
              </a:rPr>
              <a:t>There is NO CENTRE!! </a:t>
            </a:r>
          </a:p>
        </p:txBody>
      </p:sp>
      <p:sp>
        <p:nvSpPr>
          <p:cNvPr id="23" name="Title 1"/>
          <p:cNvSpPr txBox="1">
            <a:spLocks/>
          </p:cNvSpPr>
          <p:nvPr/>
        </p:nvSpPr>
        <p:spPr>
          <a:xfrm>
            <a:off x="1430661" y="865345"/>
            <a:ext cx="6336779" cy="579438"/>
          </a:xfrm>
          <a:prstGeom prst="rect">
            <a:avLst/>
          </a:prstGeom>
        </p:spPr>
        <p:txBody>
          <a:bodyP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fontAlgn="auto">
              <a:spcAft>
                <a:spcPts val="0"/>
              </a:spcAft>
            </a:pPr>
            <a:r>
              <a:rPr lang="en-CA" sz="4400" dirty="0">
                <a:latin typeface="Tekton Pro" panose="020F0603020208020904" pitchFamily="34" charset="0"/>
              </a:rPr>
              <a:t>POE: Where is the Centre?</a:t>
            </a:r>
          </a:p>
        </p:txBody>
      </p:sp>
      <p:grpSp>
        <p:nvGrpSpPr>
          <p:cNvPr id="4" name="Group 3"/>
          <p:cNvGrpSpPr/>
          <p:nvPr/>
        </p:nvGrpSpPr>
        <p:grpSpPr>
          <a:xfrm>
            <a:off x="6372200" y="2456753"/>
            <a:ext cx="2500488" cy="2526581"/>
            <a:chOff x="6372200" y="2456753"/>
            <a:chExt cx="2500488" cy="2526581"/>
          </a:xfrm>
        </p:grpSpPr>
        <p:sp>
          <p:nvSpPr>
            <p:cNvPr id="3" name="Oval 2"/>
            <p:cNvSpPr/>
            <p:nvPr/>
          </p:nvSpPr>
          <p:spPr>
            <a:xfrm>
              <a:off x="7095243" y="3202603"/>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3" name="Oval 42"/>
            <p:cNvSpPr/>
            <p:nvPr/>
          </p:nvSpPr>
          <p:spPr>
            <a:xfrm>
              <a:off x="7080034" y="2489336"/>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4" name="Oval 43"/>
            <p:cNvSpPr/>
            <p:nvPr/>
          </p:nvSpPr>
          <p:spPr>
            <a:xfrm>
              <a:off x="6372200" y="2488257"/>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5" name="Oval 44"/>
            <p:cNvSpPr/>
            <p:nvPr/>
          </p:nvSpPr>
          <p:spPr>
            <a:xfrm>
              <a:off x="6372200" y="3209688"/>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6" name="Oval 45"/>
            <p:cNvSpPr/>
            <p:nvPr/>
          </p:nvSpPr>
          <p:spPr>
            <a:xfrm>
              <a:off x="6372200" y="3939098"/>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7" name="Oval 46"/>
            <p:cNvSpPr/>
            <p:nvPr/>
          </p:nvSpPr>
          <p:spPr>
            <a:xfrm>
              <a:off x="7080034" y="3931258"/>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8" name="Oval 47"/>
            <p:cNvSpPr/>
            <p:nvPr/>
          </p:nvSpPr>
          <p:spPr>
            <a:xfrm>
              <a:off x="7754881" y="2488256"/>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9" name="Oval 48"/>
            <p:cNvSpPr/>
            <p:nvPr/>
          </p:nvSpPr>
          <p:spPr>
            <a:xfrm>
              <a:off x="7773160" y="3170834"/>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0" name="Oval 49"/>
            <p:cNvSpPr/>
            <p:nvPr/>
          </p:nvSpPr>
          <p:spPr>
            <a:xfrm>
              <a:off x="7773160" y="3930179"/>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1" name="Oval 50"/>
            <p:cNvSpPr/>
            <p:nvPr/>
          </p:nvSpPr>
          <p:spPr>
            <a:xfrm>
              <a:off x="8519191" y="2456753"/>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2" name="Oval 51"/>
            <p:cNvSpPr/>
            <p:nvPr/>
          </p:nvSpPr>
          <p:spPr>
            <a:xfrm>
              <a:off x="8537470" y="3202602"/>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3" name="Oval 52"/>
            <p:cNvSpPr/>
            <p:nvPr/>
          </p:nvSpPr>
          <p:spPr>
            <a:xfrm>
              <a:off x="8519191" y="3930178"/>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4" name="Oval 53"/>
            <p:cNvSpPr/>
            <p:nvPr/>
          </p:nvSpPr>
          <p:spPr>
            <a:xfrm>
              <a:off x="8537470" y="4645215"/>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5" name="Oval 54"/>
            <p:cNvSpPr/>
            <p:nvPr/>
          </p:nvSpPr>
          <p:spPr>
            <a:xfrm>
              <a:off x="7773160" y="4644136"/>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6" name="Oval 55"/>
            <p:cNvSpPr/>
            <p:nvPr/>
          </p:nvSpPr>
          <p:spPr>
            <a:xfrm>
              <a:off x="7080034" y="4644135"/>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7" name="Oval 56"/>
            <p:cNvSpPr/>
            <p:nvPr/>
          </p:nvSpPr>
          <p:spPr>
            <a:xfrm>
              <a:off x="6372200" y="4643056"/>
              <a:ext cx="335218" cy="338119"/>
            </a:xfrm>
            <a:prstGeom prst="ellipse">
              <a:avLst/>
            </a:prstGeom>
            <a:noFill/>
            <a:ln w="19050">
              <a:solidFill>
                <a:srgbClr val="DE2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pic>
        <p:nvPicPr>
          <p:cNvPr id="58" name="Picture 4" descr="http://farm4.staticflickr.com/3254/3281812408_efeb4c6941_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502" t="16925" r="28442" b="12618"/>
          <a:stretch/>
        </p:blipFill>
        <p:spPr bwMode="auto">
          <a:xfrm>
            <a:off x="7012804" y="3153951"/>
            <a:ext cx="469678" cy="512392"/>
          </a:xfrm>
          <a:prstGeom prst="ellipse">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25775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0657"/>
            <a:ext cx="7056987" cy="754570"/>
          </a:xfrm>
        </p:spPr>
        <p:txBody>
          <a:bodyPr>
            <a:noAutofit/>
          </a:bodyPr>
          <a:lstStyle/>
          <a:p>
            <a:r>
              <a:rPr lang="en-US" sz="4800" dirty="0">
                <a:latin typeface="Tekton Pro" panose="020F0603020208020904" pitchFamily="34" charset="0"/>
                <a:cs typeface="Calibri" panose="020F0502020204030204" pitchFamily="34" charset="0"/>
              </a:rPr>
              <a:t>PI Resource Centre</a:t>
            </a:r>
          </a:p>
        </p:txBody>
      </p:sp>
      <p:pic>
        <p:nvPicPr>
          <p:cNvPr id="5" name="Picture 4"/>
          <p:cNvPicPr>
            <a:picLocks noChangeAspect="1"/>
          </p:cNvPicPr>
          <p:nvPr/>
        </p:nvPicPr>
        <p:blipFill>
          <a:blip r:embed="rId3"/>
          <a:stretch>
            <a:fillRect/>
          </a:stretch>
        </p:blipFill>
        <p:spPr>
          <a:xfrm>
            <a:off x="166567" y="2493932"/>
            <a:ext cx="2608051" cy="1137826"/>
          </a:xfrm>
          <a:prstGeom prst="rect">
            <a:avLst/>
          </a:prstGeom>
        </p:spPr>
      </p:pic>
      <p:sp>
        <p:nvSpPr>
          <p:cNvPr id="6" name="TextBox 5"/>
          <p:cNvSpPr txBox="1"/>
          <p:nvPr/>
        </p:nvSpPr>
        <p:spPr>
          <a:xfrm>
            <a:off x="667582" y="4645224"/>
            <a:ext cx="7999177" cy="646331"/>
          </a:xfrm>
          <a:prstGeom prst="rect">
            <a:avLst/>
          </a:prstGeom>
          <a:noFill/>
        </p:spPr>
        <p:txBody>
          <a:bodyPr wrap="none" rtlCol="0">
            <a:spAutoFit/>
          </a:bodyPr>
          <a:lstStyle/>
          <a:p>
            <a:r>
              <a:rPr lang="en-US" sz="3600" dirty="0">
                <a:latin typeface="Tekton Pro" panose="020F0603020208020904" pitchFamily="34" charset="0"/>
                <a:hlinkClick r:id="rId4"/>
              </a:rPr>
              <a:t>https://resources.perimeterinstitute.ca/</a:t>
            </a:r>
            <a:endParaRPr lang="en-US" sz="3600" dirty="0">
              <a:latin typeface="Tekton Pro" panose="020F0603020208020904" pitchFamily="34" charset="0"/>
            </a:endParaRPr>
          </a:p>
        </p:txBody>
      </p:sp>
      <p:sp>
        <p:nvSpPr>
          <p:cNvPr id="7" name="Rectangle 6"/>
          <p:cNvSpPr/>
          <p:nvPr/>
        </p:nvSpPr>
        <p:spPr>
          <a:xfrm>
            <a:off x="2774618" y="3803515"/>
            <a:ext cx="2864183" cy="369332"/>
          </a:xfrm>
          <a:prstGeom prst="rect">
            <a:avLst/>
          </a:prstGeom>
        </p:spPr>
        <p:txBody>
          <a:bodyPr wrap="square">
            <a:spAutoFit/>
          </a:bodyPr>
          <a:lstStyle/>
          <a:p>
            <a:pPr algn="ctr"/>
            <a:r>
              <a:rPr lang="en-US" sz="1800" dirty="0">
                <a:solidFill>
                  <a:schemeClr val="tx1"/>
                </a:solidFill>
                <a:latin typeface="Tekton Pro" panose="020F0603020208020904" pitchFamily="34" charset="0"/>
              </a:rPr>
              <a:t>The Expanding Universe</a:t>
            </a:r>
          </a:p>
        </p:txBody>
      </p:sp>
      <p:sp>
        <p:nvSpPr>
          <p:cNvPr id="8" name="Rectangle 7"/>
          <p:cNvSpPr/>
          <p:nvPr/>
        </p:nvSpPr>
        <p:spPr>
          <a:xfrm>
            <a:off x="6236168" y="3803514"/>
            <a:ext cx="2209800" cy="646331"/>
          </a:xfrm>
          <a:prstGeom prst="rect">
            <a:avLst/>
          </a:prstGeom>
        </p:spPr>
        <p:txBody>
          <a:bodyPr wrap="square">
            <a:spAutoFit/>
          </a:bodyPr>
          <a:lstStyle/>
          <a:p>
            <a:pPr algn="ctr"/>
            <a:r>
              <a:rPr lang="en-CA" sz="1800" dirty="0">
                <a:solidFill>
                  <a:schemeClr val="tx1"/>
                </a:solidFill>
                <a:latin typeface="Tekton Pro" panose="020F0603020208020904" pitchFamily="34" charset="0"/>
              </a:rPr>
              <a:t>Mystery of Dark Matter</a:t>
            </a:r>
            <a:endParaRPr lang="en-US" sz="1800" dirty="0">
              <a:solidFill>
                <a:schemeClr val="tx1"/>
              </a:solidFill>
              <a:latin typeface="Tekton Pro" panose="020F0603020208020904" pitchFamily="34" charset="0"/>
            </a:endParaRPr>
          </a:p>
        </p:txBody>
      </p:sp>
      <p:pic>
        <p:nvPicPr>
          <p:cNvPr id="1026" name="Picture 2" descr="The Mystery of Dark Matt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23167" y="2238694"/>
            <a:ext cx="2475791" cy="13930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Expanding Univers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92817" y="2258910"/>
            <a:ext cx="2471271" cy="139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5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0339" y="2118792"/>
            <a:ext cx="9144000" cy="3672408"/>
          </a:xfrm>
        </p:spPr>
        <p:txBody>
          <a:bodyPr>
            <a:normAutofit fontScale="92500" lnSpcReduction="10000"/>
          </a:bodyPr>
          <a:lstStyle/>
          <a:p>
            <a:pPr marL="0" indent="0" algn="ctr">
              <a:buNone/>
            </a:pPr>
            <a:r>
              <a:rPr lang="en-CA" sz="3300" b="1" dirty="0">
                <a:solidFill>
                  <a:schemeClr val="tx1"/>
                </a:solidFill>
                <a:latin typeface="Tekton Pro" panose="020F0603020208020904" pitchFamily="34" charset="0"/>
              </a:rPr>
              <a:t>Dave Fish </a:t>
            </a:r>
          </a:p>
          <a:p>
            <a:pPr marL="0" indent="0" algn="ctr">
              <a:buNone/>
            </a:pPr>
            <a:r>
              <a:rPr lang="en-CA" sz="3200" dirty="0">
                <a:solidFill>
                  <a:schemeClr val="tx1"/>
                </a:solidFill>
                <a:latin typeface="Tekton Pro" panose="020F0603020208020904" pitchFamily="34" charset="0"/>
              </a:rPr>
              <a:t>PI Teacher-in-Residence Emeritus</a:t>
            </a:r>
          </a:p>
          <a:p>
            <a:pPr marL="0" indent="0" algn="ctr">
              <a:buNone/>
            </a:pPr>
            <a:r>
              <a:rPr lang="en-US" sz="3200" dirty="0">
                <a:solidFill>
                  <a:schemeClr val="tx1"/>
                </a:solidFill>
                <a:latin typeface="Tekton Pro" panose="020F0603020208020904" pitchFamily="34" charset="0"/>
                <a:hlinkClick r:id="rId3"/>
              </a:rPr>
              <a:t>dfish@perimeterinstitute.ca</a:t>
            </a:r>
            <a:endParaRPr lang="en-US" sz="3200" dirty="0">
              <a:solidFill>
                <a:schemeClr val="tx1"/>
              </a:solidFill>
              <a:latin typeface="Tekton Pro" panose="020F0603020208020904" pitchFamily="34" charset="0"/>
            </a:endParaRPr>
          </a:p>
          <a:p>
            <a:pPr marL="0" indent="0" algn="ctr">
              <a:buNone/>
            </a:pPr>
            <a:endParaRPr lang="en-US" sz="3200" dirty="0">
              <a:latin typeface="Tekton Pro" panose="020F0603020208020904" pitchFamily="34" charset="0"/>
              <a:cs typeface="Century Gothic"/>
            </a:endParaRPr>
          </a:p>
          <a:p>
            <a:pPr marL="0" indent="0" algn="ctr">
              <a:buNone/>
            </a:pPr>
            <a:r>
              <a:rPr lang="en-US" sz="3300" b="1" dirty="0">
                <a:latin typeface="Tekton Pro" panose="020F0603020208020904" pitchFamily="34" charset="0"/>
                <a:cs typeface="Century Gothic"/>
              </a:rPr>
              <a:t>Olga </a:t>
            </a:r>
            <a:r>
              <a:rPr lang="en-US" sz="3300" b="1" dirty="0" err="1">
                <a:latin typeface="Tekton Pro" panose="020F0603020208020904" pitchFamily="34" charset="0"/>
                <a:cs typeface="Century Gothic"/>
              </a:rPr>
              <a:t>Michalopoulos</a:t>
            </a:r>
            <a:r>
              <a:rPr lang="en-US" sz="3300" b="1" dirty="0">
                <a:latin typeface="Tekton Pro" panose="020F0603020208020904" pitchFamily="34" charset="0"/>
                <a:cs typeface="Century Gothic"/>
              </a:rPr>
              <a:t> </a:t>
            </a:r>
          </a:p>
          <a:p>
            <a:pPr marL="0" indent="0" algn="ctr">
              <a:buNone/>
            </a:pPr>
            <a:r>
              <a:rPr lang="en-US" sz="3200" dirty="0">
                <a:latin typeface="Tekton Pro" panose="020F0603020208020904" pitchFamily="34" charset="0"/>
                <a:cs typeface="Century Gothic"/>
              </a:rPr>
              <a:t>PI Teacher Network Lead for Greece</a:t>
            </a:r>
          </a:p>
          <a:p>
            <a:pPr marL="0" indent="0" algn="ctr">
              <a:buNone/>
            </a:pPr>
            <a:r>
              <a:rPr lang="en-US" sz="3200" dirty="0">
                <a:latin typeface="Tekton Pro" panose="020F0603020208020904" pitchFamily="34" charset="0"/>
                <a:cs typeface="Century Gothic"/>
                <a:hlinkClick r:id="rId4"/>
              </a:rPr>
              <a:t>omichalopoulos@gmail.com</a:t>
            </a:r>
            <a:endParaRPr lang="en-US" sz="3200" dirty="0">
              <a:latin typeface="Tekton Pro" panose="020F0603020208020904" pitchFamily="34" charset="0"/>
              <a:cs typeface="Century Gothic"/>
            </a:endParaRPr>
          </a:p>
          <a:p>
            <a:pPr marL="0" indent="0" algn="ctr">
              <a:buNone/>
            </a:pPr>
            <a:endParaRPr lang="en-US" sz="3200" dirty="0">
              <a:latin typeface="Tekton Pro" panose="020F0603020208020904" pitchFamily="34" charset="0"/>
              <a:cs typeface="Century Gothic"/>
            </a:endParaRPr>
          </a:p>
          <a:p>
            <a:pPr marL="0" indent="0" algn="ctr">
              <a:buNone/>
            </a:pPr>
            <a:endParaRPr lang="en-US" sz="2400" dirty="0">
              <a:latin typeface="Century Gothic"/>
              <a:cs typeface="Century Gothic"/>
            </a:endParaRPr>
          </a:p>
          <a:p>
            <a:pPr marL="0" indent="0" algn="ctr">
              <a:buNone/>
            </a:pPr>
            <a:endParaRPr lang="en-US" sz="2400" dirty="0">
              <a:latin typeface="Century Gothic"/>
              <a:cs typeface="Century Gothic"/>
            </a:endParaRPr>
          </a:p>
          <a:p>
            <a:pPr marL="0" indent="0" algn="ctr">
              <a:buNone/>
            </a:pPr>
            <a:endParaRPr lang="en-US" sz="2400" dirty="0">
              <a:latin typeface="Century Gothic"/>
              <a:cs typeface="Century Gothic"/>
            </a:endParaRPr>
          </a:p>
        </p:txBody>
      </p:sp>
      <p:sp>
        <p:nvSpPr>
          <p:cNvPr id="8" name="Title 2"/>
          <p:cNvSpPr txBox="1">
            <a:spLocks/>
          </p:cNvSpPr>
          <p:nvPr/>
        </p:nvSpPr>
        <p:spPr bwMode="auto">
          <a:xfrm>
            <a:off x="-10339" y="1066800"/>
            <a:ext cx="9144000" cy="994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000" b="0">
                <a:solidFill>
                  <a:schemeClr val="bg1"/>
                </a:solidFill>
                <a:latin typeface="Century Gothic"/>
                <a:ea typeface="+mj-ea"/>
                <a:cs typeface="Century Gothic"/>
              </a:defRPr>
            </a:lvl1pPr>
            <a:lvl2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2pPr>
            <a:lvl3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3pPr>
            <a:lvl4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4pPr>
            <a:lvl5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5pPr>
            <a:lvl6pPr marL="457200" algn="r" rtl="0" fontAlgn="base">
              <a:spcBef>
                <a:spcPct val="0"/>
              </a:spcBef>
              <a:spcAft>
                <a:spcPct val="0"/>
              </a:spcAft>
              <a:defRPr sz="4400" b="1">
                <a:solidFill>
                  <a:srgbClr val="DE2723"/>
                </a:solidFill>
                <a:latin typeface="Arial" charset="0"/>
                <a:ea typeface="MS Pゴシック" pitchFamily="-92" charset="-128"/>
              </a:defRPr>
            </a:lvl6pPr>
            <a:lvl7pPr marL="914400" algn="r" rtl="0" fontAlgn="base">
              <a:spcBef>
                <a:spcPct val="0"/>
              </a:spcBef>
              <a:spcAft>
                <a:spcPct val="0"/>
              </a:spcAft>
              <a:defRPr sz="4400" b="1">
                <a:solidFill>
                  <a:srgbClr val="DE2723"/>
                </a:solidFill>
                <a:latin typeface="Arial" charset="0"/>
                <a:ea typeface="MS Pゴシック" pitchFamily="-92" charset="-128"/>
              </a:defRPr>
            </a:lvl7pPr>
            <a:lvl8pPr marL="1371600" algn="r" rtl="0" fontAlgn="base">
              <a:spcBef>
                <a:spcPct val="0"/>
              </a:spcBef>
              <a:spcAft>
                <a:spcPct val="0"/>
              </a:spcAft>
              <a:defRPr sz="4400" b="1">
                <a:solidFill>
                  <a:srgbClr val="DE2723"/>
                </a:solidFill>
                <a:latin typeface="Arial" charset="0"/>
                <a:ea typeface="MS Pゴシック" pitchFamily="-92" charset="-128"/>
              </a:defRPr>
            </a:lvl8pPr>
            <a:lvl9pPr marL="1828800" algn="r" rtl="0" fontAlgn="base">
              <a:spcBef>
                <a:spcPct val="0"/>
              </a:spcBef>
              <a:spcAft>
                <a:spcPct val="0"/>
              </a:spcAft>
              <a:defRPr sz="4400" b="1">
                <a:solidFill>
                  <a:srgbClr val="DE2723"/>
                </a:solidFill>
                <a:latin typeface="Arial" charset="0"/>
                <a:ea typeface="MS Pゴシック" pitchFamily="-9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4400" b="0" i="0" u="none" strike="noStrike" kern="0" cap="none" spc="0" normalizeH="0" baseline="0" noProof="0" dirty="0">
                <a:ln>
                  <a:noFill/>
                </a:ln>
                <a:solidFill>
                  <a:srgbClr val="000000"/>
                </a:solidFill>
                <a:effectLst/>
                <a:uLnTx/>
                <a:uFillTx/>
                <a:latin typeface="Tekton Pro" panose="020F0603020208020904" pitchFamily="34" charset="0"/>
                <a:ea typeface="+mj-ea"/>
                <a:cs typeface="Century Gothic"/>
              </a:rPr>
              <a:t>Thank You! – </a:t>
            </a:r>
            <a:r>
              <a:rPr kumimoji="0" lang="el-GR" sz="4400" b="0" i="0" u="none" strike="noStrike" kern="0" cap="none" spc="0" normalizeH="0" baseline="0" noProof="0" dirty="0">
                <a:ln>
                  <a:noFill/>
                </a:ln>
                <a:solidFill>
                  <a:srgbClr val="0000CC"/>
                </a:solidFill>
                <a:effectLst/>
                <a:uLnTx/>
                <a:uFillTx/>
                <a:latin typeface="Tekton Pro" panose="020F0603020208020904" pitchFamily="34" charset="0"/>
                <a:ea typeface="+mj-ea"/>
                <a:cs typeface="Century Gothic"/>
              </a:rPr>
              <a:t>Ευχαριστώ!!</a:t>
            </a:r>
            <a:endParaRPr kumimoji="0" lang="en-CA" sz="4400" b="0" i="0" u="none" strike="noStrike" kern="0" cap="none" spc="0" normalizeH="0" baseline="0" noProof="0" dirty="0">
              <a:ln>
                <a:noFill/>
              </a:ln>
              <a:solidFill>
                <a:srgbClr val="0000CC"/>
              </a:solidFill>
              <a:effectLst/>
              <a:uLnTx/>
              <a:uFillTx/>
              <a:latin typeface="Tekton Pro" panose="020F0603020208020904" pitchFamily="34" charset="0"/>
              <a:ea typeface="+mj-ea"/>
              <a:cs typeface="Century Gothic"/>
            </a:endParaRPr>
          </a:p>
        </p:txBody>
      </p:sp>
    </p:spTree>
    <p:extLst>
      <p:ext uri="{BB962C8B-B14F-4D97-AF65-F5344CB8AC3E}">
        <p14:creationId xmlns:p14="http://schemas.microsoft.com/office/powerpoint/2010/main" val="12099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0539"/>
            <a:ext cx="8229600" cy="579438"/>
          </a:xfrm>
        </p:spPr>
        <p:txBody>
          <a:bodyPr>
            <a:noAutofit/>
          </a:bodyPr>
          <a:lstStyle/>
          <a:p>
            <a:r>
              <a:rPr lang="en-CA" sz="4800" b="0" dirty="0">
                <a:latin typeface="Tekton Pro" panose="020F0603020208020904" pitchFamily="34" charset="0"/>
              </a:rPr>
              <a:t>Spectra In the Lab</a:t>
            </a:r>
          </a:p>
        </p:txBody>
      </p:sp>
      <p:sp>
        <p:nvSpPr>
          <p:cNvPr id="3" name="Content Placeholder 2"/>
          <p:cNvSpPr>
            <a:spLocks noGrp="1"/>
          </p:cNvSpPr>
          <p:nvPr>
            <p:ph idx="1"/>
          </p:nvPr>
        </p:nvSpPr>
        <p:spPr/>
        <p:txBody>
          <a:bodyPr>
            <a:normAutofit/>
          </a:bodyPr>
          <a:lstStyle/>
          <a:p>
            <a:pPr marL="0" indent="0">
              <a:buNone/>
            </a:pPr>
            <a:r>
              <a:rPr lang="en-CA" sz="3200" dirty="0">
                <a:latin typeface="Tekton Pro" panose="020F0603020208020904" pitchFamily="34" charset="0"/>
              </a:rPr>
              <a:t>When elements get excited they release light…</a:t>
            </a:r>
          </a:p>
        </p:txBody>
      </p:sp>
      <p:pic>
        <p:nvPicPr>
          <p:cNvPr id="4" name="Picture 6" descr="http://upload.wikimedia.org/wikipedia/commons/e/e5/Deuterium_discharge_tub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3406216"/>
            <a:ext cx="5321281" cy="1773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e/e5/Flametest--Na.sw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6025" y="2260650"/>
            <a:ext cx="2232248" cy="372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2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706"/>
            <a:ext cx="8229600" cy="579438"/>
          </a:xfrm>
        </p:spPr>
        <p:txBody>
          <a:bodyPr>
            <a:noAutofit/>
          </a:bodyPr>
          <a:lstStyle/>
          <a:p>
            <a:r>
              <a:rPr lang="en-CA" sz="4800" b="0" dirty="0">
                <a:latin typeface="Tekton Pro" panose="020F0603020208020904" pitchFamily="34" charset="0"/>
              </a:rPr>
              <a:t>Spectra In the Lab</a:t>
            </a:r>
          </a:p>
        </p:txBody>
      </p:sp>
      <p:sp>
        <p:nvSpPr>
          <p:cNvPr id="3" name="Content Placeholder 2"/>
          <p:cNvSpPr>
            <a:spLocks noGrp="1"/>
          </p:cNvSpPr>
          <p:nvPr>
            <p:ph idx="1"/>
          </p:nvPr>
        </p:nvSpPr>
        <p:spPr/>
        <p:txBody>
          <a:bodyPr>
            <a:normAutofit/>
          </a:bodyPr>
          <a:lstStyle/>
          <a:p>
            <a:pPr marL="0" indent="0">
              <a:buNone/>
            </a:pPr>
            <a:r>
              <a:rPr lang="en-CA" sz="3200" dirty="0">
                <a:latin typeface="Tekton Pro" panose="020F0603020208020904" pitchFamily="34" charset="0"/>
              </a:rPr>
              <a:t>Every element has a unique spectral signature…</a:t>
            </a:r>
          </a:p>
        </p:txBody>
      </p:sp>
      <p:grpSp>
        <p:nvGrpSpPr>
          <p:cNvPr id="4" name="Group 3"/>
          <p:cNvGrpSpPr/>
          <p:nvPr/>
        </p:nvGrpSpPr>
        <p:grpSpPr>
          <a:xfrm>
            <a:off x="151892" y="2502491"/>
            <a:ext cx="9028620" cy="3158757"/>
            <a:chOff x="35496" y="2420888"/>
            <a:chExt cx="9028620" cy="3158757"/>
          </a:xfrm>
        </p:grpSpPr>
        <p:pic>
          <p:nvPicPr>
            <p:cNvPr id="5" name="Picture 2" descr="http://astronomy.nmsu.edu/geas/lectures/lecture19/pics/lec19_elements.png"/>
            <p:cNvPicPr>
              <a:picLocks noChangeAspect="1" noChangeArrowheads="1"/>
            </p:cNvPicPr>
            <p:nvPr/>
          </p:nvPicPr>
          <p:blipFill rotWithShape="1">
            <a:blip r:embed="rId2">
              <a:extLst>
                <a:ext uri="{28A0092B-C50C-407E-A947-70E740481C1C}">
                  <a14:useLocalDpi xmlns:a14="http://schemas.microsoft.com/office/drawing/2010/main" val="0"/>
                </a:ext>
              </a:extLst>
            </a:blip>
            <a:srcRect l="14673" b="67392"/>
            <a:stretch/>
          </p:blipFill>
          <p:spPr bwMode="auto">
            <a:xfrm>
              <a:off x="35496" y="2420888"/>
              <a:ext cx="8067633" cy="31587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00392" y="2708920"/>
              <a:ext cx="504056" cy="769441"/>
            </a:xfrm>
            <a:prstGeom prst="rect">
              <a:avLst/>
            </a:prstGeom>
            <a:noFill/>
          </p:spPr>
          <p:txBody>
            <a:bodyPr wrap="square" rtlCol="0">
              <a:spAutoFit/>
            </a:bodyPr>
            <a:lstStyle/>
            <a:p>
              <a:r>
                <a:rPr lang="en-US" dirty="0">
                  <a:solidFill>
                    <a:srgbClr val="0070C0"/>
                  </a:solidFill>
                </a:rPr>
                <a:t>H</a:t>
              </a:r>
            </a:p>
          </p:txBody>
        </p:sp>
        <p:sp>
          <p:nvSpPr>
            <p:cNvPr id="7" name="TextBox 6"/>
            <p:cNvSpPr txBox="1"/>
            <p:nvPr/>
          </p:nvSpPr>
          <p:spPr>
            <a:xfrm>
              <a:off x="8100392" y="4293096"/>
              <a:ext cx="963724" cy="769441"/>
            </a:xfrm>
            <a:prstGeom prst="rect">
              <a:avLst/>
            </a:prstGeom>
            <a:noFill/>
          </p:spPr>
          <p:txBody>
            <a:bodyPr wrap="square" rtlCol="0">
              <a:spAutoFit/>
            </a:bodyPr>
            <a:lstStyle/>
            <a:p>
              <a:r>
                <a:rPr lang="en-US" dirty="0">
                  <a:solidFill>
                    <a:srgbClr val="0070C0"/>
                  </a:solidFill>
                </a:rPr>
                <a:t>He</a:t>
              </a:r>
            </a:p>
          </p:txBody>
        </p:sp>
      </p:grpSp>
    </p:spTree>
    <p:extLst>
      <p:ext uri="{BB962C8B-B14F-4D97-AF65-F5344CB8AC3E}">
        <p14:creationId xmlns:p14="http://schemas.microsoft.com/office/powerpoint/2010/main" val="379207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99592" y="3789040"/>
            <a:ext cx="7344816" cy="1847796"/>
          </a:xfrm>
          <a:prstGeom prst="rect">
            <a:avLst/>
          </a:prstGeom>
        </p:spPr>
      </p:pic>
      <p:grpSp>
        <p:nvGrpSpPr>
          <p:cNvPr id="6" name="Group 5"/>
          <p:cNvGrpSpPr/>
          <p:nvPr/>
        </p:nvGrpSpPr>
        <p:grpSpPr>
          <a:xfrm>
            <a:off x="1043608" y="2636912"/>
            <a:ext cx="720080" cy="1092459"/>
            <a:chOff x="1043608" y="2636912"/>
            <a:chExt cx="720080" cy="1092459"/>
          </a:xfrm>
        </p:grpSpPr>
        <p:sp>
          <p:nvSpPr>
            <p:cNvPr id="7" name="TextBox 6"/>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8" name="Straight Arrow Connector 7"/>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4499992" y="2659559"/>
            <a:ext cx="936104" cy="1129481"/>
            <a:chOff x="4499992" y="2659559"/>
            <a:chExt cx="936104" cy="1129481"/>
          </a:xfrm>
        </p:grpSpPr>
        <p:sp>
          <p:nvSpPr>
            <p:cNvPr id="10" name="TextBox 9"/>
            <p:cNvSpPr txBox="1"/>
            <p:nvPr/>
          </p:nvSpPr>
          <p:spPr>
            <a:xfrm>
              <a:off x="4499992" y="2659559"/>
              <a:ext cx="936104" cy="769441"/>
            </a:xfrm>
            <a:prstGeom prst="rect">
              <a:avLst/>
            </a:prstGeom>
            <a:noFill/>
          </p:spPr>
          <p:txBody>
            <a:bodyPr wrap="square" rtlCol="0">
              <a:spAutoFit/>
            </a:bodyPr>
            <a:lstStyle/>
            <a:p>
              <a:r>
                <a:rPr lang="en-US" dirty="0">
                  <a:solidFill>
                    <a:schemeClr val="accent5"/>
                  </a:solidFill>
                </a:rPr>
                <a:t>Na</a:t>
              </a:r>
            </a:p>
          </p:txBody>
        </p:sp>
        <p:cxnSp>
          <p:nvCxnSpPr>
            <p:cNvPr id="11" name="Straight Arrow Connector 10"/>
            <p:cNvCxnSpPr/>
            <p:nvPr/>
          </p:nvCxnSpPr>
          <p:spPr>
            <a:xfrm>
              <a:off x="4963572" y="3242024"/>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1555562" y="2649283"/>
            <a:ext cx="720080" cy="1092459"/>
            <a:chOff x="1043608" y="2636912"/>
            <a:chExt cx="720080" cy="1092459"/>
          </a:xfrm>
        </p:grpSpPr>
        <p:sp>
          <p:nvSpPr>
            <p:cNvPr id="13" name="TextBox 12"/>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14" name="Straight Arrow Connector 13"/>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627784" y="2664262"/>
            <a:ext cx="720080" cy="1092459"/>
            <a:chOff x="1043608" y="2636912"/>
            <a:chExt cx="720080" cy="1092459"/>
          </a:xfrm>
        </p:grpSpPr>
        <p:sp>
          <p:nvSpPr>
            <p:cNvPr id="16" name="TextBox 15"/>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17" name="Straight Arrow Connector 16"/>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6043692" y="2660235"/>
            <a:ext cx="720080" cy="1092459"/>
            <a:chOff x="1043608" y="2636912"/>
            <a:chExt cx="720080" cy="1092459"/>
          </a:xfrm>
        </p:grpSpPr>
        <p:sp>
          <p:nvSpPr>
            <p:cNvPr id="19" name="TextBox 18"/>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20" name="Straight Arrow Connector 19"/>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7779871" y="3433703"/>
            <a:ext cx="720080" cy="769441"/>
          </a:xfrm>
          <a:prstGeom prst="rect">
            <a:avLst/>
          </a:prstGeom>
          <a:noFill/>
        </p:spPr>
        <p:txBody>
          <a:bodyPr wrap="square" rtlCol="0">
            <a:spAutoFit/>
          </a:bodyPr>
          <a:lstStyle/>
          <a:p>
            <a:r>
              <a:rPr lang="en-US" dirty="0">
                <a:solidFill>
                  <a:schemeClr val="accent5"/>
                </a:solidFill>
              </a:rPr>
              <a:t>H</a:t>
            </a:r>
          </a:p>
        </p:txBody>
      </p:sp>
      <p:sp>
        <p:nvSpPr>
          <p:cNvPr id="22" name="TextBox 21"/>
          <p:cNvSpPr txBox="1"/>
          <p:nvPr/>
        </p:nvSpPr>
        <p:spPr>
          <a:xfrm>
            <a:off x="7799889" y="4027711"/>
            <a:ext cx="936104" cy="769441"/>
          </a:xfrm>
          <a:prstGeom prst="rect">
            <a:avLst/>
          </a:prstGeom>
          <a:noFill/>
        </p:spPr>
        <p:txBody>
          <a:bodyPr wrap="square" rtlCol="0">
            <a:spAutoFit/>
          </a:bodyPr>
          <a:lstStyle/>
          <a:p>
            <a:r>
              <a:rPr lang="en-US" dirty="0">
                <a:solidFill>
                  <a:schemeClr val="accent5"/>
                </a:solidFill>
              </a:rPr>
              <a:t>Na</a:t>
            </a:r>
          </a:p>
        </p:txBody>
      </p:sp>
      <p:sp>
        <p:nvSpPr>
          <p:cNvPr id="23" name="Title 1"/>
          <p:cNvSpPr>
            <a:spLocks noGrp="1"/>
          </p:cNvSpPr>
          <p:nvPr>
            <p:ph type="title"/>
          </p:nvPr>
        </p:nvSpPr>
        <p:spPr>
          <a:xfrm>
            <a:off x="457200" y="623782"/>
            <a:ext cx="8229600" cy="579438"/>
          </a:xfrm>
        </p:spPr>
        <p:txBody>
          <a:bodyPr>
            <a:noAutofit/>
          </a:bodyPr>
          <a:lstStyle/>
          <a:p>
            <a:r>
              <a:rPr lang="en-CA" sz="4800" dirty="0">
                <a:latin typeface="Tekton Pro" panose="020F0603020208020904" pitchFamily="34" charset="0"/>
              </a:rPr>
              <a:t>Spectra In the Lab</a:t>
            </a:r>
          </a:p>
        </p:txBody>
      </p:sp>
      <p:sp>
        <p:nvSpPr>
          <p:cNvPr id="24" name="Content Placeholder 2"/>
          <p:cNvSpPr>
            <a:spLocks noGrp="1"/>
          </p:cNvSpPr>
          <p:nvPr>
            <p:ph idx="1"/>
          </p:nvPr>
        </p:nvSpPr>
        <p:spPr>
          <a:xfrm>
            <a:off x="457200" y="1600201"/>
            <a:ext cx="8229600" cy="4038600"/>
          </a:xfrm>
        </p:spPr>
        <p:txBody>
          <a:bodyPr>
            <a:normAutofit/>
          </a:bodyPr>
          <a:lstStyle/>
          <a:p>
            <a:pPr marL="0" indent="0">
              <a:buNone/>
            </a:pPr>
            <a:r>
              <a:rPr lang="en-CA" sz="3200" dirty="0">
                <a:latin typeface="Tekton Pro" panose="020F0603020208020904" pitchFamily="34" charset="0"/>
              </a:rPr>
              <a:t>1a. Can you identify the elements in the unknown mixtures?</a:t>
            </a:r>
          </a:p>
        </p:txBody>
      </p:sp>
    </p:spTree>
    <p:extLst>
      <p:ext uri="{BB962C8B-B14F-4D97-AF65-F5344CB8AC3E}">
        <p14:creationId xmlns:p14="http://schemas.microsoft.com/office/powerpoint/2010/main" val="29490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subTnLst>
                                    <p:set>
                                      <p:cBhvr override="childStyle">
                                        <p:cTn dur="1" fill="hold" display="0" masterRel="sameClick" afterEffect="1">
                                          <p:stCondLst>
                                            <p:cond evt="end" delay="0">
                                              <p:tn val="9"/>
                                            </p:cond>
                                          </p:stCondLst>
                                        </p:cTn>
                                        <p:tgtEl>
                                          <p:spTgt spid="12"/>
                                        </p:tgtEl>
                                        <p:attrNameLst>
                                          <p:attrName>style.visibility</p:attrName>
                                        </p:attrNameLst>
                                      </p:cBhvr>
                                      <p:to>
                                        <p:strVal val="hidden"/>
                                      </p:to>
                                    </p:set>
                                  </p:sub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subTnLst>
                                    <p:set>
                                      <p:cBhvr override="childStyle">
                                        <p:cTn dur="1" fill="hold" display="0" masterRel="sameClick" afterEffect="1">
                                          <p:stCondLst>
                                            <p:cond evt="end" delay="0">
                                              <p:tn val="13"/>
                                            </p:cond>
                                          </p:stCondLst>
                                        </p:cTn>
                                        <p:tgtEl>
                                          <p:spTgt spid="15"/>
                                        </p:tgtEl>
                                        <p:attrNameLst>
                                          <p:attrName>style.visibility</p:attrName>
                                        </p:attrNameLst>
                                      </p:cBhvr>
                                      <p:to>
                                        <p:strVal val="hidden"/>
                                      </p:to>
                                    </p:set>
                                  </p:sub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subTnLst>
                                    <p:set>
                                      <p:cBhvr override="childStyle">
                                        <p:cTn dur="1" fill="hold" display="0" masterRel="sameClick" afterEffect="1">
                                          <p:stCondLst>
                                            <p:cond evt="end" delay="0">
                                              <p:tn val="17"/>
                                            </p:cond>
                                          </p:stCondLst>
                                        </p:cTn>
                                        <p:tgtEl>
                                          <p:spTgt spid="18"/>
                                        </p:tgtEl>
                                        <p:attrNameLst>
                                          <p:attrName>style.visibility</p:attrName>
                                        </p:attrNameLst>
                                      </p:cBhvr>
                                      <p:to>
                                        <p:strVal val="hidden"/>
                                      </p:to>
                                    </p:set>
                                  </p:sub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subTnLst>
                                    <p:set>
                                      <p:cBhvr override="childStyle">
                                        <p:cTn dur="1" fill="hold" display="0" masterRel="sameClick" afterEffect="1">
                                          <p:stCondLst>
                                            <p:cond evt="end" delay="0">
                                              <p:tn val="26"/>
                                            </p:cond>
                                          </p:stCondLst>
                                        </p:cTn>
                                        <p:tgtEl>
                                          <p:spTgt spid="9"/>
                                        </p:tgtEl>
                                        <p:attrNameLst>
                                          <p:attrName>style.visibility</p:attrName>
                                        </p:attrNameLst>
                                      </p:cBhvr>
                                      <p:to>
                                        <p:strVal val="hidden"/>
                                      </p:to>
                                    </p:set>
                                  </p:sub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899592" y="3885460"/>
            <a:ext cx="7344816" cy="1847796"/>
          </a:xfrm>
          <a:prstGeom prst="rect">
            <a:avLst/>
          </a:prstGeom>
        </p:spPr>
      </p:pic>
      <p:grpSp>
        <p:nvGrpSpPr>
          <p:cNvPr id="8" name="Group 7"/>
          <p:cNvGrpSpPr/>
          <p:nvPr/>
        </p:nvGrpSpPr>
        <p:grpSpPr>
          <a:xfrm>
            <a:off x="1043608" y="2636912"/>
            <a:ext cx="720080" cy="1092459"/>
            <a:chOff x="1043608" y="2636912"/>
            <a:chExt cx="720080" cy="1092459"/>
          </a:xfrm>
        </p:grpSpPr>
        <p:sp>
          <p:nvSpPr>
            <p:cNvPr id="9" name="TextBox 8"/>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10" name="Straight Arrow Connector 9"/>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1555562" y="2649283"/>
            <a:ext cx="720080" cy="1092459"/>
            <a:chOff x="1043608" y="2636912"/>
            <a:chExt cx="720080" cy="1092459"/>
          </a:xfrm>
        </p:grpSpPr>
        <p:sp>
          <p:nvSpPr>
            <p:cNvPr id="12" name="TextBox 11"/>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13" name="Straight Arrow Connector 12"/>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2627784" y="2664262"/>
            <a:ext cx="720080" cy="1092459"/>
            <a:chOff x="1043608" y="2636912"/>
            <a:chExt cx="720080" cy="1092459"/>
          </a:xfrm>
        </p:grpSpPr>
        <p:sp>
          <p:nvSpPr>
            <p:cNvPr id="15" name="TextBox 14"/>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16" name="Straight Arrow Connector 15"/>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6043692" y="2660235"/>
            <a:ext cx="720080" cy="1092459"/>
            <a:chOff x="1043608" y="2636912"/>
            <a:chExt cx="720080" cy="1092459"/>
          </a:xfrm>
        </p:grpSpPr>
        <p:sp>
          <p:nvSpPr>
            <p:cNvPr id="18" name="TextBox 17"/>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H</a:t>
              </a:r>
            </a:p>
          </p:txBody>
        </p:sp>
        <p:cxnSp>
          <p:nvCxnSpPr>
            <p:cNvPr id="19" name="Straight Arrow Connector 18"/>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147148" y="2655232"/>
            <a:ext cx="1079634" cy="1446550"/>
            <a:chOff x="1043608" y="2636912"/>
            <a:chExt cx="720080" cy="1446550"/>
          </a:xfrm>
        </p:grpSpPr>
        <p:sp>
          <p:nvSpPr>
            <p:cNvPr id="21" name="TextBox 20"/>
            <p:cNvSpPr txBox="1"/>
            <p:nvPr/>
          </p:nvSpPr>
          <p:spPr>
            <a:xfrm>
              <a:off x="1043608" y="2636912"/>
              <a:ext cx="720080" cy="1446550"/>
            </a:xfrm>
            <a:prstGeom prst="rect">
              <a:avLst/>
            </a:prstGeom>
            <a:noFill/>
          </p:spPr>
          <p:txBody>
            <a:bodyPr wrap="square" rtlCol="0">
              <a:spAutoFit/>
            </a:bodyPr>
            <a:lstStyle/>
            <a:p>
              <a:r>
                <a:rPr lang="en-US" dirty="0">
                  <a:solidFill>
                    <a:schemeClr val="accent5"/>
                  </a:solidFill>
                </a:rPr>
                <a:t>He</a:t>
              </a:r>
            </a:p>
          </p:txBody>
        </p:sp>
        <p:cxnSp>
          <p:nvCxnSpPr>
            <p:cNvPr id="22" name="Straight Arrow Connector 21"/>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4469616" y="2744959"/>
            <a:ext cx="1079634" cy="1446550"/>
            <a:chOff x="1043608" y="2636912"/>
            <a:chExt cx="720080" cy="1446550"/>
          </a:xfrm>
        </p:grpSpPr>
        <p:sp>
          <p:nvSpPr>
            <p:cNvPr id="24" name="TextBox 23"/>
            <p:cNvSpPr txBox="1"/>
            <p:nvPr/>
          </p:nvSpPr>
          <p:spPr>
            <a:xfrm>
              <a:off x="1043608" y="2636912"/>
              <a:ext cx="720080" cy="1446550"/>
            </a:xfrm>
            <a:prstGeom prst="rect">
              <a:avLst/>
            </a:prstGeom>
            <a:noFill/>
          </p:spPr>
          <p:txBody>
            <a:bodyPr wrap="square" rtlCol="0">
              <a:spAutoFit/>
            </a:bodyPr>
            <a:lstStyle/>
            <a:p>
              <a:r>
                <a:rPr lang="en-US" dirty="0">
                  <a:solidFill>
                    <a:schemeClr val="accent5"/>
                  </a:solidFill>
                </a:rPr>
                <a:t>He</a:t>
              </a:r>
            </a:p>
          </p:txBody>
        </p:sp>
        <p:cxnSp>
          <p:nvCxnSpPr>
            <p:cNvPr id="25" name="Straight Arrow Connector 24"/>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2135265" y="2668444"/>
            <a:ext cx="1079634" cy="1446550"/>
            <a:chOff x="1043608" y="2636912"/>
            <a:chExt cx="720080" cy="1446550"/>
          </a:xfrm>
        </p:grpSpPr>
        <p:sp>
          <p:nvSpPr>
            <p:cNvPr id="27" name="TextBox 26"/>
            <p:cNvSpPr txBox="1"/>
            <p:nvPr/>
          </p:nvSpPr>
          <p:spPr>
            <a:xfrm>
              <a:off x="1043608" y="2636912"/>
              <a:ext cx="720080" cy="1446550"/>
            </a:xfrm>
            <a:prstGeom prst="rect">
              <a:avLst/>
            </a:prstGeom>
            <a:noFill/>
          </p:spPr>
          <p:txBody>
            <a:bodyPr wrap="square" rtlCol="0">
              <a:spAutoFit/>
            </a:bodyPr>
            <a:lstStyle/>
            <a:p>
              <a:r>
                <a:rPr lang="en-US" dirty="0">
                  <a:solidFill>
                    <a:schemeClr val="accent5"/>
                  </a:solidFill>
                </a:rPr>
                <a:t>He</a:t>
              </a:r>
            </a:p>
          </p:txBody>
        </p:sp>
        <p:cxnSp>
          <p:nvCxnSpPr>
            <p:cNvPr id="28" name="Straight Arrow Connector 27"/>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827482" y="2664262"/>
            <a:ext cx="1079634" cy="1446550"/>
            <a:chOff x="1043608" y="2636912"/>
            <a:chExt cx="720080" cy="1446550"/>
          </a:xfrm>
        </p:grpSpPr>
        <p:sp>
          <p:nvSpPr>
            <p:cNvPr id="30" name="TextBox 29"/>
            <p:cNvSpPr txBox="1"/>
            <p:nvPr/>
          </p:nvSpPr>
          <p:spPr>
            <a:xfrm>
              <a:off x="1043608" y="2636912"/>
              <a:ext cx="720080" cy="1446550"/>
            </a:xfrm>
            <a:prstGeom prst="rect">
              <a:avLst/>
            </a:prstGeom>
            <a:noFill/>
          </p:spPr>
          <p:txBody>
            <a:bodyPr wrap="square" rtlCol="0">
              <a:spAutoFit/>
            </a:bodyPr>
            <a:lstStyle/>
            <a:p>
              <a:r>
                <a:rPr lang="en-US" dirty="0">
                  <a:solidFill>
                    <a:schemeClr val="accent5"/>
                  </a:solidFill>
                </a:rPr>
                <a:t>He</a:t>
              </a:r>
            </a:p>
          </p:txBody>
        </p:sp>
        <p:cxnSp>
          <p:nvCxnSpPr>
            <p:cNvPr id="31" name="Straight Arrow Connector 30"/>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6900966" y="2701056"/>
            <a:ext cx="1079634" cy="1446550"/>
            <a:chOff x="1043608" y="2636912"/>
            <a:chExt cx="720080" cy="1446550"/>
          </a:xfrm>
        </p:grpSpPr>
        <p:sp>
          <p:nvSpPr>
            <p:cNvPr id="33" name="TextBox 32"/>
            <p:cNvSpPr txBox="1"/>
            <p:nvPr/>
          </p:nvSpPr>
          <p:spPr>
            <a:xfrm>
              <a:off x="1043608" y="2636912"/>
              <a:ext cx="720080" cy="1446550"/>
            </a:xfrm>
            <a:prstGeom prst="rect">
              <a:avLst/>
            </a:prstGeom>
            <a:noFill/>
          </p:spPr>
          <p:txBody>
            <a:bodyPr wrap="square" rtlCol="0">
              <a:spAutoFit/>
            </a:bodyPr>
            <a:lstStyle/>
            <a:p>
              <a:r>
                <a:rPr lang="en-US" dirty="0">
                  <a:solidFill>
                    <a:schemeClr val="accent5"/>
                  </a:solidFill>
                </a:rPr>
                <a:t>He</a:t>
              </a:r>
            </a:p>
          </p:txBody>
        </p:sp>
        <p:cxnSp>
          <p:nvCxnSpPr>
            <p:cNvPr id="34" name="Straight Arrow Connector 33"/>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3707904" y="2710428"/>
            <a:ext cx="1079634" cy="1108225"/>
            <a:chOff x="1043608" y="2636912"/>
            <a:chExt cx="720080" cy="1108225"/>
          </a:xfrm>
        </p:grpSpPr>
        <p:sp>
          <p:nvSpPr>
            <p:cNvPr id="36" name="TextBox 35"/>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Li</a:t>
              </a:r>
            </a:p>
          </p:txBody>
        </p:sp>
        <p:cxnSp>
          <p:nvCxnSpPr>
            <p:cNvPr id="37" name="Straight Arrow Connector 36"/>
            <p:cNvCxnSpPr/>
            <p:nvPr/>
          </p:nvCxnSpPr>
          <p:spPr>
            <a:xfrm>
              <a:off x="1310609" y="3198121"/>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4964058" y="2736289"/>
            <a:ext cx="1079634" cy="1108225"/>
            <a:chOff x="1043608" y="2636912"/>
            <a:chExt cx="720080" cy="1108225"/>
          </a:xfrm>
        </p:grpSpPr>
        <p:sp>
          <p:nvSpPr>
            <p:cNvPr id="39" name="TextBox 38"/>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Li</a:t>
              </a:r>
            </a:p>
          </p:txBody>
        </p:sp>
        <p:cxnSp>
          <p:nvCxnSpPr>
            <p:cNvPr id="40" name="Straight Arrow Connector 39"/>
            <p:cNvCxnSpPr/>
            <p:nvPr/>
          </p:nvCxnSpPr>
          <p:spPr>
            <a:xfrm>
              <a:off x="1310609" y="3198121"/>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6205889" y="2636912"/>
            <a:ext cx="1079634" cy="1108225"/>
            <a:chOff x="1043608" y="2636912"/>
            <a:chExt cx="720080" cy="1108225"/>
          </a:xfrm>
        </p:grpSpPr>
        <p:sp>
          <p:nvSpPr>
            <p:cNvPr id="42" name="TextBox 41"/>
            <p:cNvSpPr txBox="1"/>
            <p:nvPr/>
          </p:nvSpPr>
          <p:spPr>
            <a:xfrm>
              <a:off x="1043608" y="2636912"/>
              <a:ext cx="720080" cy="769441"/>
            </a:xfrm>
            <a:prstGeom prst="rect">
              <a:avLst/>
            </a:prstGeom>
            <a:noFill/>
          </p:spPr>
          <p:txBody>
            <a:bodyPr wrap="square" rtlCol="0">
              <a:spAutoFit/>
            </a:bodyPr>
            <a:lstStyle/>
            <a:p>
              <a:r>
                <a:rPr lang="en-US" dirty="0">
                  <a:solidFill>
                    <a:schemeClr val="accent5"/>
                  </a:solidFill>
                </a:rPr>
                <a:t>Li</a:t>
              </a:r>
            </a:p>
          </p:txBody>
        </p:sp>
        <p:cxnSp>
          <p:nvCxnSpPr>
            <p:cNvPr id="43" name="Straight Arrow Connector 42"/>
            <p:cNvCxnSpPr/>
            <p:nvPr/>
          </p:nvCxnSpPr>
          <p:spPr>
            <a:xfrm>
              <a:off x="1310609" y="3198121"/>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6198552" y="2635671"/>
            <a:ext cx="1079634" cy="1446550"/>
            <a:chOff x="1043608" y="2636912"/>
            <a:chExt cx="720080" cy="1446550"/>
          </a:xfrm>
        </p:grpSpPr>
        <p:sp>
          <p:nvSpPr>
            <p:cNvPr id="45" name="TextBox 44"/>
            <p:cNvSpPr txBox="1"/>
            <p:nvPr/>
          </p:nvSpPr>
          <p:spPr>
            <a:xfrm>
              <a:off x="1043608" y="2636912"/>
              <a:ext cx="720080" cy="1446550"/>
            </a:xfrm>
            <a:prstGeom prst="rect">
              <a:avLst/>
            </a:prstGeom>
            <a:noFill/>
          </p:spPr>
          <p:txBody>
            <a:bodyPr wrap="square" rtlCol="0">
              <a:spAutoFit/>
            </a:bodyPr>
            <a:lstStyle/>
            <a:p>
              <a:r>
                <a:rPr lang="en-US" dirty="0">
                  <a:solidFill>
                    <a:schemeClr val="accent5"/>
                  </a:solidFill>
                </a:rPr>
                <a:t>He</a:t>
              </a:r>
            </a:p>
          </p:txBody>
        </p:sp>
        <p:cxnSp>
          <p:nvCxnSpPr>
            <p:cNvPr id="46" name="Straight Arrow Connector 45"/>
            <p:cNvCxnSpPr/>
            <p:nvPr/>
          </p:nvCxnSpPr>
          <p:spPr>
            <a:xfrm>
              <a:off x="1331640" y="3182355"/>
              <a:ext cx="0" cy="547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7779871" y="3212976"/>
            <a:ext cx="720080" cy="769441"/>
          </a:xfrm>
          <a:prstGeom prst="rect">
            <a:avLst/>
          </a:prstGeom>
          <a:noFill/>
        </p:spPr>
        <p:txBody>
          <a:bodyPr wrap="square" rtlCol="0">
            <a:spAutoFit/>
          </a:bodyPr>
          <a:lstStyle/>
          <a:p>
            <a:r>
              <a:rPr lang="en-US" dirty="0">
                <a:solidFill>
                  <a:schemeClr val="accent5"/>
                </a:solidFill>
              </a:rPr>
              <a:t>H</a:t>
            </a:r>
          </a:p>
        </p:txBody>
      </p:sp>
      <p:sp>
        <p:nvSpPr>
          <p:cNvPr id="48" name="TextBox 47"/>
          <p:cNvSpPr txBox="1"/>
          <p:nvPr/>
        </p:nvSpPr>
        <p:spPr>
          <a:xfrm>
            <a:off x="7784123" y="3757508"/>
            <a:ext cx="936104" cy="769441"/>
          </a:xfrm>
          <a:prstGeom prst="rect">
            <a:avLst/>
          </a:prstGeom>
          <a:noFill/>
        </p:spPr>
        <p:txBody>
          <a:bodyPr wrap="square" rtlCol="0">
            <a:spAutoFit/>
          </a:bodyPr>
          <a:lstStyle/>
          <a:p>
            <a:r>
              <a:rPr lang="en-US" dirty="0">
                <a:solidFill>
                  <a:schemeClr val="accent5"/>
                </a:solidFill>
              </a:rPr>
              <a:t>He</a:t>
            </a:r>
          </a:p>
        </p:txBody>
      </p:sp>
      <p:sp>
        <p:nvSpPr>
          <p:cNvPr id="49" name="TextBox 48"/>
          <p:cNvSpPr txBox="1"/>
          <p:nvPr/>
        </p:nvSpPr>
        <p:spPr>
          <a:xfrm>
            <a:off x="7812360" y="4365104"/>
            <a:ext cx="936104" cy="769441"/>
          </a:xfrm>
          <a:prstGeom prst="rect">
            <a:avLst/>
          </a:prstGeom>
          <a:noFill/>
        </p:spPr>
        <p:txBody>
          <a:bodyPr wrap="square" rtlCol="0">
            <a:spAutoFit/>
          </a:bodyPr>
          <a:lstStyle/>
          <a:p>
            <a:r>
              <a:rPr lang="en-US" dirty="0">
                <a:solidFill>
                  <a:schemeClr val="accent5"/>
                </a:solidFill>
              </a:rPr>
              <a:t>Li</a:t>
            </a:r>
          </a:p>
        </p:txBody>
      </p:sp>
      <p:sp>
        <p:nvSpPr>
          <p:cNvPr id="50" name="Title 1"/>
          <p:cNvSpPr>
            <a:spLocks noGrp="1"/>
          </p:cNvSpPr>
          <p:nvPr>
            <p:ph type="title"/>
          </p:nvPr>
        </p:nvSpPr>
        <p:spPr>
          <a:xfrm>
            <a:off x="490627" y="609721"/>
            <a:ext cx="8229600" cy="579438"/>
          </a:xfrm>
        </p:spPr>
        <p:txBody>
          <a:bodyPr>
            <a:noAutofit/>
          </a:bodyPr>
          <a:lstStyle/>
          <a:p>
            <a:r>
              <a:rPr lang="en-CA" sz="4800" dirty="0">
                <a:latin typeface="Tekton Pro" panose="020F0603020208020904" pitchFamily="34" charset="0"/>
              </a:rPr>
              <a:t>Spectra In the Lab</a:t>
            </a:r>
          </a:p>
        </p:txBody>
      </p:sp>
      <p:sp>
        <p:nvSpPr>
          <p:cNvPr id="51" name="Content Placeholder 2"/>
          <p:cNvSpPr>
            <a:spLocks noGrp="1"/>
          </p:cNvSpPr>
          <p:nvPr>
            <p:ph idx="1"/>
          </p:nvPr>
        </p:nvSpPr>
        <p:spPr>
          <a:xfrm>
            <a:off x="537051" y="1359207"/>
            <a:ext cx="8229600" cy="961003"/>
          </a:xfrm>
        </p:spPr>
        <p:txBody>
          <a:bodyPr>
            <a:noAutofit/>
          </a:bodyPr>
          <a:lstStyle/>
          <a:p>
            <a:pPr marL="0" indent="0">
              <a:buNone/>
            </a:pPr>
            <a:r>
              <a:rPr lang="en-CA" sz="3200" dirty="0">
                <a:latin typeface="Tekton Pro" panose="020F0603020208020904" pitchFamily="34" charset="0"/>
              </a:rPr>
              <a:t>1b. Can you identify the elements in the unknown mixtures?</a:t>
            </a:r>
          </a:p>
        </p:txBody>
      </p:sp>
    </p:spTree>
    <p:extLst>
      <p:ext uri="{BB962C8B-B14F-4D97-AF65-F5344CB8AC3E}">
        <p14:creationId xmlns:p14="http://schemas.microsoft.com/office/powerpoint/2010/main" val="27547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subTnLst>
                                    <p:set>
                                      <p:cBhvr override="childStyle">
                                        <p:cTn dur="1" fill="hold" display="0" masterRel="sameClick" afterEffect="1">
                                          <p:stCondLst>
                                            <p:cond evt="end" delay="0">
                                              <p:tn val="9"/>
                                            </p:cond>
                                          </p:stCondLst>
                                        </p:cTn>
                                        <p:tgtEl>
                                          <p:spTgt spid="11"/>
                                        </p:tgtEl>
                                        <p:attrNameLst>
                                          <p:attrName>style.visibility</p:attrName>
                                        </p:attrNameLst>
                                      </p:cBhvr>
                                      <p:to>
                                        <p:strVal val="hidden"/>
                                      </p:to>
                                    </p:set>
                                  </p:sub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subTnLst>
                                    <p:set>
                                      <p:cBhvr override="childStyle">
                                        <p:cTn dur="1" fill="hold" display="0" masterRel="sameClick" afterEffect="1">
                                          <p:stCondLst>
                                            <p:cond evt="end" delay="0">
                                              <p:tn val="13"/>
                                            </p:cond>
                                          </p:stCondLst>
                                        </p:cTn>
                                        <p:tgtEl>
                                          <p:spTgt spid="14"/>
                                        </p:tgtEl>
                                        <p:attrNameLst>
                                          <p:attrName>style.visibility</p:attrName>
                                        </p:attrNameLst>
                                      </p:cBhvr>
                                      <p:to>
                                        <p:strVal val="hidden"/>
                                      </p:to>
                                    </p:set>
                                  </p:sub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subTnLst>
                                    <p:set>
                                      <p:cBhvr override="childStyle">
                                        <p:cTn dur="1" fill="hold" display="0" masterRel="sameClick" afterEffect="1">
                                          <p:stCondLst>
                                            <p:cond evt="end" delay="0">
                                              <p:tn val="17"/>
                                            </p:cond>
                                          </p:stCondLst>
                                        </p:cTn>
                                        <p:tgtEl>
                                          <p:spTgt spid="17"/>
                                        </p:tgtEl>
                                        <p:attrNameLst>
                                          <p:attrName>style.visibility</p:attrName>
                                        </p:attrNameLst>
                                      </p:cBhvr>
                                      <p:to>
                                        <p:strVal val="hidden"/>
                                      </p:to>
                                    </p:set>
                                  </p:sub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subTnLst>
                                    <p:set>
                                      <p:cBhvr override="childStyle">
                                        <p:cTn dur="1" fill="hold" display="0" masterRel="sameClick" afterEffect="1">
                                          <p:stCondLst>
                                            <p:cond evt="end" delay="0">
                                              <p:tn val="25"/>
                                            </p:cond>
                                          </p:stCondLst>
                                        </p:cTn>
                                        <p:tgtEl>
                                          <p:spTgt spid="20"/>
                                        </p:tgtEl>
                                        <p:attrNameLst>
                                          <p:attrName>style.visibility</p:attrName>
                                        </p:attrNameLst>
                                      </p:cBhvr>
                                      <p:to>
                                        <p:strVal val="hidden"/>
                                      </p:to>
                                    </p:set>
                                  </p:sub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subTnLst>
                                    <p:set>
                                      <p:cBhvr override="childStyle">
                                        <p:cTn dur="1" fill="hold" display="0" masterRel="sameClick" afterEffect="1">
                                          <p:stCondLst>
                                            <p:cond evt="end" delay="0">
                                              <p:tn val="29"/>
                                            </p:cond>
                                          </p:stCondLst>
                                        </p:cTn>
                                        <p:tgtEl>
                                          <p:spTgt spid="26"/>
                                        </p:tgtEl>
                                        <p:attrNameLst>
                                          <p:attrName>style.visibility</p:attrName>
                                        </p:attrNameLst>
                                      </p:cBhvr>
                                      <p:to>
                                        <p:strVal val="hidden"/>
                                      </p:to>
                                    </p:set>
                                  </p:sub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subTnLst>
                                    <p:set>
                                      <p:cBhvr override="childStyle">
                                        <p:cTn dur="1" fill="hold" display="0" masterRel="sameClick" afterEffect="1">
                                          <p:stCondLst>
                                            <p:cond evt="end" delay="0">
                                              <p:tn val="33"/>
                                            </p:cond>
                                          </p:stCondLst>
                                        </p:cTn>
                                        <p:tgtEl>
                                          <p:spTgt spid="29"/>
                                        </p:tgtEl>
                                        <p:attrNameLst>
                                          <p:attrName>style.visibility</p:attrName>
                                        </p:attrNameLst>
                                      </p:cBhvr>
                                      <p:to>
                                        <p:strVal val="hidden"/>
                                      </p:to>
                                    </p:set>
                                  </p:subTnLst>
                                </p:cTn>
                              </p:par>
                            </p:childTnLst>
                          </p:cTn>
                        </p:par>
                        <p:par>
                          <p:cTn id="36" fill="hold">
                            <p:stCondLst>
                              <p:cond delay="85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subTnLst>
                                    <p:set>
                                      <p:cBhvr override="childStyle">
                                        <p:cTn dur="1" fill="hold" display="0" masterRel="sameClick" afterEffect="1">
                                          <p:stCondLst>
                                            <p:cond evt="end" delay="0">
                                              <p:tn val="37"/>
                                            </p:cond>
                                          </p:stCondLst>
                                        </p:cTn>
                                        <p:tgtEl>
                                          <p:spTgt spid="23"/>
                                        </p:tgtEl>
                                        <p:attrNameLst>
                                          <p:attrName>style.visibility</p:attrName>
                                        </p:attrNameLst>
                                      </p:cBhvr>
                                      <p:to>
                                        <p:strVal val="hidden"/>
                                      </p:to>
                                    </p:set>
                                  </p:sub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childTnLst>
                                  <p:subTnLst>
                                    <p:set>
                                      <p:cBhvr override="childStyle">
                                        <p:cTn dur="1" fill="hold" display="0" masterRel="sameClick" afterEffect="1">
                                          <p:stCondLst>
                                            <p:cond evt="end" delay="0">
                                              <p:tn val="41"/>
                                            </p:cond>
                                          </p:stCondLst>
                                        </p:cTn>
                                        <p:tgtEl>
                                          <p:spTgt spid="44"/>
                                        </p:tgtEl>
                                        <p:attrNameLst>
                                          <p:attrName>style.visibility</p:attrName>
                                        </p:attrNameLst>
                                      </p:cBhvr>
                                      <p:to>
                                        <p:strVal val="hidden"/>
                                      </p:to>
                                    </p:set>
                                  </p:subTnLst>
                                </p:cTn>
                              </p:par>
                            </p:childTnLst>
                          </p:cTn>
                        </p:par>
                        <p:par>
                          <p:cTn id="44" fill="hold">
                            <p:stCondLst>
                              <p:cond delay="10500"/>
                            </p:stCondLst>
                            <p:childTnLst>
                              <p:par>
                                <p:cTn id="45" presetID="10"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childTnLst>
                                  <p:subTnLst>
                                    <p:set>
                                      <p:cBhvr override="childStyle">
                                        <p:cTn dur="1" fill="hold" display="0" masterRel="sameClick" afterEffect="1">
                                          <p:stCondLst>
                                            <p:cond evt="end" delay="0">
                                              <p:tn val="45"/>
                                            </p:cond>
                                          </p:stCondLst>
                                        </p:cTn>
                                        <p:tgtEl>
                                          <p:spTgt spid="32"/>
                                        </p:tgtEl>
                                        <p:attrNameLst>
                                          <p:attrName>style.visibility</p:attrName>
                                        </p:attrNameLst>
                                      </p:cBhvr>
                                      <p:to>
                                        <p:strVal val="hidden"/>
                                      </p:to>
                                    </p:set>
                                  </p:sub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childTnLst>
                                  <p:subTnLst>
                                    <p:set>
                                      <p:cBhvr override="childStyle">
                                        <p:cTn dur="1" fill="hold" display="0" masterRel="sameClick" afterEffect="1">
                                          <p:stCondLst>
                                            <p:cond evt="end" delay="0">
                                              <p:tn val="53"/>
                                            </p:cond>
                                          </p:stCondLst>
                                        </p:cTn>
                                        <p:tgtEl>
                                          <p:spTgt spid="35"/>
                                        </p:tgtEl>
                                        <p:attrNameLst>
                                          <p:attrName>style.visibility</p:attrName>
                                        </p:attrNameLst>
                                      </p:cBhvr>
                                      <p:to>
                                        <p:strVal val="hidden"/>
                                      </p:to>
                                    </p:set>
                                  </p:sub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childTnLst>
                                  <p:subTnLst>
                                    <p:set>
                                      <p:cBhvr override="childStyle">
                                        <p:cTn dur="1" fill="hold" display="0" masterRel="sameClick" afterEffect="1">
                                          <p:stCondLst>
                                            <p:cond evt="end" delay="0">
                                              <p:tn val="57"/>
                                            </p:cond>
                                          </p:stCondLst>
                                        </p:cTn>
                                        <p:tgtEl>
                                          <p:spTgt spid="38"/>
                                        </p:tgtEl>
                                        <p:attrNameLst>
                                          <p:attrName>style.visibility</p:attrName>
                                        </p:attrNameLst>
                                      </p:cBhvr>
                                      <p:to>
                                        <p:strVal val="hidden"/>
                                      </p:to>
                                    </p:set>
                                  </p:sub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childTnLst>
                                  <p:subTnLst>
                                    <p:set>
                                      <p:cBhvr override="childStyle">
                                        <p:cTn dur="1" fill="hold" display="0" masterRel="sameClick" afterEffect="1">
                                          <p:stCondLst>
                                            <p:cond evt="end" delay="0">
                                              <p:tn val="61"/>
                                            </p:cond>
                                          </p:stCondLst>
                                        </p:cTn>
                                        <p:tgtEl>
                                          <p:spTgt spid="41"/>
                                        </p:tgtEl>
                                        <p:attrNameLst>
                                          <p:attrName>style.visibility</p:attrName>
                                        </p:attrNameLst>
                                      </p:cBhvr>
                                      <p:to>
                                        <p:strVal val="hidden"/>
                                      </p:to>
                                    </p:set>
                                  </p:subTnLst>
                                </p:cTn>
                              </p:par>
                            </p:childTnLst>
                          </p:cTn>
                        </p:par>
                        <p:par>
                          <p:cTn id="64" fill="hold">
                            <p:stCondLst>
                              <p:cond delay="1500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9762"/>
            <a:ext cx="8229600" cy="579438"/>
          </a:xfrm>
        </p:spPr>
        <p:txBody>
          <a:bodyPr>
            <a:noAutofit/>
          </a:bodyPr>
          <a:lstStyle/>
          <a:p>
            <a:r>
              <a:rPr lang="en-CA" sz="4400" b="0" dirty="0">
                <a:latin typeface="Tekton Pro" panose="020F0603020208020904" pitchFamily="34" charset="0"/>
              </a:rPr>
              <a:t>Analyzing Stars</a:t>
            </a:r>
          </a:p>
        </p:txBody>
      </p:sp>
      <p:sp>
        <p:nvSpPr>
          <p:cNvPr id="3" name="Content Placeholder 2"/>
          <p:cNvSpPr>
            <a:spLocks noGrp="1"/>
          </p:cNvSpPr>
          <p:nvPr>
            <p:ph idx="1"/>
          </p:nvPr>
        </p:nvSpPr>
        <p:spPr>
          <a:xfrm>
            <a:off x="457200" y="1628800"/>
            <a:ext cx="8229600" cy="4038600"/>
          </a:xfrm>
        </p:spPr>
        <p:txBody>
          <a:bodyPr>
            <a:normAutofit/>
          </a:bodyPr>
          <a:lstStyle/>
          <a:p>
            <a:pPr marL="0" indent="0">
              <a:buNone/>
            </a:pPr>
            <a:r>
              <a:rPr lang="en-CA" sz="3200" dirty="0">
                <a:latin typeface="Tekton Pro" panose="020F0603020208020904" pitchFamily="34" charset="0"/>
              </a:rPr>
              <a:t>Our sun is a big ball of hot gas…</a:t>
            </a:r>
          </a:p>
        </p:txBody>
      </p:sp>
      <p:pic>
        <p:nvPicPr>
          <p:cNvPr id="1028" name="Picture 4" descr="http://upload.wikimedia.org/wikipedia/commons/b/b4/The_Sun_by_the_Atmospheric_Imaging_Assembly_of_NASA's_Solar_Dynamics_Observatory_-_2010081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161" t="9296" r="10703" b="6668"/>
          <a:stretch/>
        </p:blipFill>
        <p:spPr bwMode="auto">
          <a:xfrm>
            <a:off x="4283968" y="2132856"/>
            <a:ext cx="4176464" cy="40991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http://img2.wikia.nocookie.net/__cb20120730042201/disney/images/0/06/Untitled-6.png">
            <a:extLst>
              <a:ext uri="{FF2B5EF4-FFF2-40B4-BE49-F238E27FC236}">
                <a16:creationId xmlns:a16="http://schemas.microsoft.com/office/drawing/2014/main" id="{F5214F2D-6465-42CB-85AC-C1BF93CAD63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9632" y="2564904"/>
            <a:ext cx="1785683" cy="27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1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885"/>
            <a:ext cx="8229600" cy="579438"/>
          </a:xfrm>
        </p:spPr>
        <p:txBody>
          <a:bodyPr>
            <a:noAutofit/>
          </a:bodyPr>
          <a:lstStyle/>
          <a:p>
            <a:r>
              <a:rPr lang="en-CA" sz="4800" b="0" dirty="0">
                <a:latin typeface="Tekton Pro" panose="020F0603020208020904" pitchFamily="34" charset="0"/>
              </a:rPr>
              <a:t>Analyzing Stars</a:t>
            </a:r>
          </a:p>
        </p:txBody>
      </p:sp>
      <p:sp>
        <p:nvSpPr>
          <p:cNvPr id="3" name="Content Placeholder 2"/>
          <p:cNvSpPr>
            <a:spLocks noGrp="1"/>
          </p:cNvSpPr>
          <p:nvPr>
            <p:ph idx="1"/>
          </p:nvPr>
        </p:nvSpPr>
        <p:spPr>
          <a:xfrm>
            <a:off x="457200" y="1600200"/>
            <a:ext cx="8229600" cy="4493095"/>
          </a:xfrm>
        </p:spPr>
        <p:txBody>
          <a:bodyPr>
            <a:normAutofit/>
          </a:bodyPr>
          <a:lstStyle/>
          <a:p>
            <a:pPr marL="0" indent="0">
              <a:buNone/>
            </a:pPr>
            <a:r>
              <a:rPr lang="en-CA" sz="3200" dirty="0">
                <a:latin typeface="Tekton Pro" panose="020F0603020208020904" pitchFamily="34" charset="0"/>
              </a:rPr>
              <a:t>If we look at the light from the sun, we observe the following spectrum:</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pic>
        <p:nvPicPr>
          <p:cNvPr id="4" name="Picture 4" descr="http://www.thestargarden.co.uk/images/Spectral%20lines%20sol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708920"/>
            <a:ext cx="8848343"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51920" y="5498068"/>
            <a:ext cx="5136506" cy="584775"/>
          </a:xfrm>
          <a:prstGeom prst="rect">
            <a:avLst/>
          </a:prstGeom>
          <a:noFill/>
        </p:spPr>
        <p:txBody>
          <a:bodyPr wrap="square" rtlCol="0">
            <a:spAutoFit/>
          </a:bodyPr>
          <a:lstStyle/>
          <a:p>
            <a:r>
              <a:rPr lang="en-CA" sz="3200" dirty="0">
                <a:solidFill>
                  <a:schemeClr val="tx1"/>
                </a:solidFill>
                <a:latin typeface="Tekton Pro" panose="020F0603020208020904" pitchFamily="34" charset="0"/>
              </a:rPr>
              <a:t>…but why are the lines dark?</a:t>
            </a:r>
          </a:p>
        </p:txBody>
      </p:sp>
    </p:spTree>
    <p:extLst>
      <p:ext uri="{BB962C8B-B14F-4D97-AF65-F5344CB8AC3E}">
        <p14:creationId xmlns:p14="http://schemas.microsoft.com/office/powerpoint/2010/main" val="5160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2013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PPT Template</Template>
  <TotalTime>2109</TotalTime>
  <Words>1177</Words>
  <Application>Microsoft Office PowerPoint</Application>
  <PresentationFormat>On-screen Show (4:3)</PresentationFormat>
  <Paragraphs>176</Paragraphs>
  <Slides>38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Cambria Math</vt:lpstr>
      <vt:lpstr>Century Gothic</vt:lpstr>
      <vt:lpstr>Tekton Pro</vt:lpstr>
      <vt:lpstr>Times New Roman</vt:lpstr>
      <vt:lpstr>2013 PPT Template</vt:lpstr>
      <vt:lpstr>Equation</vt:lpstr>
      <vt:lpstr>PowerPoint Presentation</vt:lpstr>
      <vt:lpstr>PowerPoint Presentation</vt:lpstr>
      <vt:lpstr>Signature of the Stars: Overview</vt:lpstr>
      <vt:lpstr>Spectra In the Lab</vt:lpstr>
      <vt:lpstr>Spectra In the Lab</vt:lpstr>
      <vt:lpstr>Spectra In the Lab</vt:lpstr>
      <vt:lpstr>Spectra In the Lab</vt:lpstr>
      <vt:lpstr>Analyzing Stars</vt:lpstr>
      <vt:lpstr>Analyzing Stars</vt:lpstr>
      <vt:lpstr>Analyzing Stars</vt:lpstr>
      <vt:lpstr>Cecilia Payne-Gaposchkin</vt:lpstr>
      <vt:lpstr>Galaxies have spectra too!</vt:lpstr>
      <vt:lpstr>Hubble’s Law</vt:lpstr>
      <vt:lpstr>Hubble’s Law</vt:lpstr>
      <vt:lpstr>Hubble’s Law</vt:lpstr>
      <vt:lpstr>Hubble’s Law</vt:lpstr>
      <vt:lpstr>Hubble’s Law</vt:lpstr>
      <vt:lpstr>Hubble’s Law (typical high school text)</vt:lpstr>
      <vt:lpstr>PowerPoint Presentation</vt:lpstr>
      <vt:lpstr>PowerPoint Presentation</vt:lpstr>
      <vt:lpstr>Hubble’s Law (deeper insight)</vt:lpstr>
      <vt:lpstr>Hubble’s Law (deeper insight)</vt:lpstr>
      <vt:lpstr>Hubble’s Law</vt:lpstr>
      <vt:lpstr>Hubble’s Law</vt:lpstr>
      <vt:lpstr>PowerPoint Presentation</vt:lpstr>
      <vt:lpstr>Activity 3: The Expansion of Space</vt:lpstr>
      <vt:lpstr>Activity 3: The Expansion of Space</vt:lpstr>
      <vt:lpstr>Activity 3: The Expansion of Space</vt:lpstr>
      <vt:lpstr>Models for Expansion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 Resource Centre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Fish</dc:creator>
  <cp:lastModifiedBy>Dave Fish</cp:lastModifiedBy>
  <cp:revision>110</cp:revision>
  <cp:lastPrinted>2012-10-30T18:11:15Z</cp:lastPrinted>
  <dcterms:created xsi:type="dcterms:W3CDTF">2013-03-22T18:53:08Z</dcterms:created>
  <dcterms:modified xsi:type="dcterms:W3CDTF">2019-11-20T03:07:33Z</dcterms:modified>
</cp:coreProperties>
</file>