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 id="2147484260" r:id="rId2"/>
  </p:sldMasterIdLst>
  <p:notesMasterIdLst>
    <p:notesMasterId r:id="rId34"/>
  </p:notesMasterIdLst>
  <p:handoutMasterIdLst>
    <p:handoutMasterId r:id="rId35"/>
  </p:handoutMasterIdLst>
  <p:sldIdLst>
    <p:sldId id="1237" r:id="rId3"/>
    <p:sldId id="486" r:id="rId4"/>
    <p:sldId id="441" r:id="rId5"/>
    <p:sldId id="437" r:id="rId6"/>
    <p:sldId id="487" r:id="rId7"/>
    <p:sldId id="443" r:id="rId8"/>
    <p:sldId id="442" r:id="rId9"/>
    <p:sldId id="444" r:id="rId10"/>
    <p:sldId id="450" r:id="rId11"/>
    <p:sldId id="451" r:id="rId12"/>
    <p:sldId id="452" r:id="rId13"/>
    <p:sldId id="493" r:id="rId14"/>
    <p:sldId id="1242" r:id="rId15"/>
    <p:sldId id="453" r:id="rId16"/>
    <p:sldId id="454" r:id="rId17"/>
    <p:sldId id="494" r:id="rId18"/>
    <p:sldId id="455" r:id="rId19"/>
    <p:sldId id="489" r:id="rId20"/>
    <p:sldId id="456" r:id="rId21"/>
    <p:sldId id="457" r:id="rId22"/>
    <p:sldId id="458" r:id="rId23"/>
    <p:sldId id="459" r:id="rId24"/>
    <p:sldId id="460" r:id="rId25"/>
    <p:sldId id="462" r:id="rId26"/>
    <p:sldId id="464" r:id="rId27"/>
    <p:sldId id="1238" r:id="rId28"/>
    <p:sldId id="1239" r:id="rId29"/>
    <p:sldId id="1240" r:id="rId30"/>
    <p:sldId id="1241" r:id="rId31"/>
    <p:sldId id="1244" r:id="rId32"/>
    <p:sldId id="1308" r:id="rId33"/>
  </p:sldIdLst>
  <p:sldSz cx="9144000" cy="5143500" type="screen16x9"/>
  <p:notesSz cx="6858000" cy="9144000"/>
  <p:defaultTextStyle>
    <a:defPPr>
      <a:defRPr lang="en-US"/>
    </a:defPPr>
    <a:lvl1pPr algn="l" rtl="0" fontAlgn="base">
      <a:spcBef>
        <a:spcPct val="0"/>
      </a:spcBef>
      <a:spcAft>
        <a:spcPct val="0"/>
      </a:spcAft>
      <a:defRPr sz="4400" kern="1200">
        <a:solidFill>
          <a:schemeClr val="bg1"/>
        </a:solidFill>
        <a:latin typeface="Arial" charset="0"/>
        <a:ea typeface="MS Pゴシック" charset="0"/>
        <a:cs typeface="MS Pゴシック" charset="0"/>
      </a:defRPr>
    </a:lvl1pPr>
    <a:lvl2pPr marL="457200" algn="l" rtl="0" fontAlgn="base">
      <a:spcBef>
        <a:spcPct val="0"/>
      </a:spcBef>
      <a:spcAft>
        <a:spcPct val="0"/>
      </a:spcAft>
      <a:defRPr sz="4400" kern="1200">
        <a:solidFill>
          <a:schemeClr val="bg1"/>
        </a:solidFill>
        <a:latin typeface="Arial" charset="0"/>
        <a:ea typeface="MS Pゴシック" charset="0"/>
        <a:cs typeface="MS Pゴシック" charset="0"/>
      </a:defRPr>
    </a:lvl2pPr>
    <a:lvl3pPr marL="914400" algn="l" rtl="0" fontAlgn="base">
      <a:spcBef>
        <a:spcPct val="0"/>
      </a:spcBef>
      <a:spcAft>
        <a:spcPct val="0"/>
      </a:spcAft>
      <a:defRPr sz="4400" kern="1200">
        <a:solidFill>
          <a:schemeClr val="bg1"/>
        </a:solidFill>
        <a:latin typeface="Arial" charset="0"/>
        <a:ea typeface="MS Pゴシック" charset="0"/>
        <a:cs typeface="MS Pゴシック" charset="0"/>
      </a:defRPr>
    </a:lvl3pPr>
    <a:lvl4pPr marL="1371600" algn="l" rtl="0" fontAlgn="base">
      <a:spcBef>
        <a:spcPct val="0"/>
      </a:spcBef>
      <a:spcAft>
        <a:spcPct val="0"/>
      </a:spcAft>
      <a:defRPr sz="4400" kern="1200">
        <a:solidFill>
          <a:schemeClr val="bg1"/>
        </a:solidFill>
        <a:latin typeface="Arial" charset="0"/>
        <a:ea typeface="MS Pゴシック" charset="0"/>
        <a:cs typeface="MS Pゴシック" charset="0"/>
      </a:defRPr>
    </a:lvl4pPr>
    <a:lvl5pPr marL="1828800" algn="l" rtl="0" fontAlgn="base">
      <a:spcBef>
        <a:spcPct val="0"/>
      </a:spcBef>
      <a:spcAft>
        <a:spcPct val="0"/>
      </a:spcAft>
      <a:defRPr sz="4400" kern="1200">
        <a:solidFill>
          <a:schemeClr val="bg1"/>
        </a:solidFill>
        <a:latin typeface="Arial" charset="0"/>
        <a:ea typeface="MS Pゴシック" charset="0"/>
        <a:cs typeface="MS Pゴシック" charset="0"/>
      </a:defRPr>
    </a:lvl5pPr>
    <a:lvl6pPr marL="2286000" algn="l" defTabSz="457200" rtl="0" eaLnBrk="1" latinLnBrk="0" hangingPunct="1">
      <a:defRPr sz="4400" kern="1200">
        <a:solidFill>
          <a:schemeClr val="bg1"/>
        </a:solidFill>
        <a:latin typeface="Arial" charset="0"/>
        <a:ea typeface="MS Pゴシック" charset="0"/>
        <a:cs typeface="MS Pゴシック" charset="0"/>
      </a:defRPr>
    </a:lvl6pPr>
    <a:lvl7pPr marL="2743200" algn="l" defTabSz="457200" rtl="0" eaLnBrk="1" latinLnBrk="0" hangingPunct="1">
      <a:defRPr sz="4400" kern="1200">
        <a:solidFill>
          <a:schemeClr val="bg1"/>
        </a:solidFill>
        <a:latin typeface="Arial" charset="0"/>
        <a:ea typeface="MS Pゴシック" charset="0"/>
        <a:cs typeface="MS Pゴシック" charset="0"/>
      </a:defRPr>
    </a:lvl7pPr>
    <a:lvl8pPr marL="3200400" algn="l" defTabSz="457200" rtl="0" eaLnBrk="1" latinLnBrk="0" hangingPunct="1">
      <a:defRPr sz="4400" kern="1200">
        <a:solidFill>
          <a:schemeClr val="bg1"/>
        </a:solidFill>
        <a:latin typeface="Arial" charset="0"/>
        <a:ea typeface="MS Pゴシック" charset="0"/>
        <a:cs typeface="MS Pゴシック" charset="0"/>
      </a:defRPr>
    </a:lvl8pPr>
    <a:lvl9pPr marL="3657600" algn="l" defTabSz="457200" rtl="0" eaLnBrk="1" latinLnBrk="0" hangingPunct="1">
      <a:defRPr sz="4400" kern="1200">
        <a:solidFill>
          <a:schemeClr val="bg1"/>
        </a:solidFill>
        <a:latin typeface="Arial" charset="0"/>
        <a:ea typeface="MS Pゴシック" charset="0"/>
        <a:cs typeface="MS Pゴシック" charset="0"/>
      </a:defRPr>
    </a:lvl9pPr>
  </p:defaultTextStyle>
  <p:extLst>
    <p:ext uri="{EFAFB233-063F-42B5-8137-9DF3F51BA10A}">
      <p15:sldGuideLst xmlns:p15="http://schemas.microsoft.com/office/powerpoint/2012/main">
        <p15:guide id="1" orient="horz" pos="564" userDrawn="1">
          <p15:clr>
            <a:srgbClr val="A4A3A4"/>
          </p15:clr>
        </p15:guide>
        <p15:guide id="2" pos="4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Duschenes" initials="M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F15"/>
    <a:srgbClr val="0E426D"/>
    <a:srgbClr val="45C2FD"/>
    <a:srgbClr val="31A2FA"/>
    <a:srgbClr val="32A3FD"/>
    <a:srgbClr val="3BB4FD"/>
    <a:srgbClr val="F58345"/>
    <a:srgbClr val="F1AC32"/>
    <a:srgbClr val="9E4733"/>
    <a:srgbClr val="B56F4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3D7AF5-5A8D-474C-9CE1-9DE6EDFA945A}" v="59" dt="2019-11-07T05:58:59.454"/>
    <p1510:client id="{B5C5FBA0-639D-44A1-915A-3407569E436B}" v="7" dt="2019-11-05T23:00:32.996"/>
    <p1510:client id="{D72B639C-4C0A-4DE5-BBE5-A75567A02F12}" v="2" dt="2019-11-05T23:18:33.5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74" autoAdjust="0"/>
    <p:restoredTop sz="80593" autoAdjust="0"/>
  </p:normalViewPr>
  <p:slideViewPr>
    <p:cSldViewPr>
      <p:cViewPr varScale="1">
        <p:scale>
          <a:sx n="96" d="100"/>
          <a:sy n="96" d="100"/>
        </p:scale>
        <p:origin x="870" y="78"/>
      </p:cViewPr>
      <p:guideLst>
        <p:guide orient="horz" pos="564"/>
        <p:guide pos="4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7" name="Rectangle 3"/>
          <p:cNvSpPr>
            <a:spLocks noGrp="1" noChangeArrowheads="1"/>
          </p:cNvSpPr>
          <p:nvPr>
            <p:ph type="dt" sz="quarter" idx="1"/>
          </p:nvPr>
        </p:nvSpPr>
        <p:spPr bwMode="auto">
          <a:xfrm>
            <a:off x="3884614" y="0"/>
            <a:ext cx="29718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36869" name="Rectangle 5"/>
          <p:cNvSpPr>
            <a:spLocks noGrp="1" noChangeArrowheads="1"/>
          </p:cNvSpPr>
          <p:nvPr>
            <p:ph type="sldNum" sz="quarter" idx="3"/>
          </p:nvPr>
        </p:nvSpPr>
        <p:spPr bwMode="auto">
          <a:xfrm>
            <a:off x="3884614" y="8685213"/>
            <a:ext cx="2971800" cy="4572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solidFill>
                  <a:schemeClr val="tx1"/>
                </a:solidFill>
              </a:defRPr>
            </a:lvl1pPr>
          </a:lstStyle>
          <a:p>
            <a:fld id="{BF04A745-CA2F-9446-8CF4-A6A8960481A7}" type="slidenum">
              <a:rPr lang="en-US"/>
              <a:pPr/>
              <a:t>‹#›</a:t>
            </a:fld>
            <a:endParaRPr lang="en-US" dirty="0"/>
          </a:p>
        </p:txBody>
      </p:sp>
    </p:spTree>
    <p:extLst>
      <p:ext uri="{BB962C8B-B14F-4D97-AF65-F5344CB8AC3E}">
        <p14:creationId xmlns:p14="http://schemas.microsoft.com/office/powerpoint/2010/main" val="262750056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5" name="Rectangle 3"/>
          <p:cNvSpPr>
            <a:spLocks noGrp="1" noChangeArrowheads="1"/>
          </p:cNvSpPr>
          <p:nvPr>
            <p:ph type="dt" idx="1"/>
          </p:nvPr>
        </p:nvSpPr>
        <p:spPr bwMode="auto">
          <a:xfrm>
            <a:off x="3884614" y="0"/>
            <a:ext cx="2971800" cy="4572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lvl1pPr algn="r">
              <a:defRPr sz="1200">
                <a:solidFill>
                  <a:schemeClr val="tx1"/>
                </a:solidFill>
                <a:latin typeface="Arial" charset="0"/>
                <a:ea typeface="+mn-ea"/>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382588" y="687388"/>
            <a:ext cx="6092825" cy="3427412"/>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27" tIns="45714" rIns="91427" bIns="4571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49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defRPr sz="1200">
                <a:solidFill>
                  <a:schemeClr val="tx1"/>
                </a:solidFill>
                <a:latin typeface="Arial" charset="0"/>
                <a:ea typeface="+mn-ea"/>
                <a:cs typeface="+mn-cs"/>
              </a:defRPr>
            </a:lvl1pPr>
          </a:lstStyle>
          <a:p>
            <a:pPr>
              <a:defRPr/>
            </a:pPr>
            <a:endParaRPr lang="en-US" dirty="0"/>
          </a:p>
        </p:txBody>
      </p:sp>
      <p:sp>
        <p:nvSpPr>
          <p:cNvPr id="84999" name="Rectangle 7"/>
          <p:cNvSpPr>
            <a:spLocks noGrp="1" noChangeArrowheads="1"/>
          </p:cNvSpPr>
          <p:nvPr>
            <p:ph type="sldNum" sz="quarter" idx="5"/>
          </p:nvPr>
        </p:nvSpPr>
        <p:spPr bwMode="auto">
          <a:xfrm>
            <a:off x="3884614" y="8685213"/>
            <a:ext cx="2971800" cy="457200"/>
          </a:xfrm>
          <a:prstGeom prst="rect">
            <a:avLst/>
          </a:prstGeom>
          <a:noFill/>
          <a:ln w="9525">
            <a:noFill/>
            <a:miter lim="800000"/>
            <a:headEnd/>
            <a:tailEnd/>
          </a:ln>
          <a:effectLst/>
        </p:spPr>
        <p:txBody>
          <a:bodyPr vert="horz" wrap="square" lIns="91427" tIns="45714" rIns="91427" bIns="45714" numCol="1" anchor="b" anchorCtr="0" compatLnSpc="1">
            <a:prstTxWarp prst="textNoShape">
              <a:avLst/>
            </a:prstTxWarp>
          </a:bodyPr>
          <a:lstStyle>
            <a:lvl1pPr algn="r">
              <a:defRPr sz="1200">
                <a:solidFill>
                  <a:schemeClr val="tx1"/>
                </a:solidFill>
              </a:defRPr>
            </a:lvl1pPr>
          </a:lstStyle>
          <a:p>
            <a:fld id="{C6266454-B220-D54C-9664-412C6F84C3D3}" type="slidenum">
              <a:rPr lang="en-US"/>
              <a:pPr/>
              <a:t>‹#›</a:t>
            </a:fld>
            <a:endParaRPr lang="en-US" dirty="0"/>
          </a:p>
        </p:txBody>
      </p:sp>
    </p:spTree>
    <p:extLst>
      <p:ext uri="{BB962C8B-B14F-4D97-AF65-F5344CB8AC3E}">
        <p14:creationId xmlns:p14="http://schemas.microsoft.com/office/powerpoint/2010/main" val="2465090395"/>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xfrm>
            <a:off x="382588" y="687388"/>
            <a:ext cx="6092825" cy="3427412"/>
          </a:xfrm>
          <a:ln/>
        </p:spPr>
      </p:sp>
      <p:sp>
        <p:nvSpPr>
          <p:cNvPr id="716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DONE</a:t>
            </a:r>
          </a:p>
        </p:txBody>
      </p:sp>
    </p:spTree>
    <p:extLst>
      <p:ext uri="{BB962C8B-B14F-4D97-AF65-F5344CB8AC3E}">
        <p14:creationId xmlns:p14="http://schemas.microsoft.com/office/powerpoint/2010/main" val="3619246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Challenge the students to explain what they saw.  Which model is</a:t>
            </a:r>
            <a:r>
              <a:rPr lang="en-CA" baseline="0" dirty="0"/>
              <a:t> it behaving as?  Begin to develop the concept of wave-particle duality and how the electrons can behave using both models.</a:t>
            </a:r>
          </a:p>
          <a:p>
            <a:endParaRPr lang="en-CA" baseline="0" dirty="0"/>
          </a:p>
        </p:txBody>
      </p:sp>
    </p:spTree>
    <p:extLst>
      <p:ext uri="{BB962C8B-B14F-4D97-AF65-F5344CB8AC3E}">
        <p14:creationId xmlns:p14="http://schemas.microsoft.com/office/powerpoint/2010/main" val="1686081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p>
        </p:txBody>
      </p:sp>
    </p:spTree>
    <p:extLst>
      <p:ext uri="{BB962C8B-B14F-4D97-AF65-F5344CB8AC3E}">
        <p14:creationId xmlns:p14="http://schemas.microsoft.com/office/powerpoint/2010/main" val="1961913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p>
        </p:txBody>
      </p:sp>
    </p:spTree>
    <p:extLst>
      <p:ext uri="{BB962C8B-B14F-4D97-AF65-F5344CB8AC3E}">
        <p14:creationId xmlns:p14="http://schemas.microsoft.com/office/powerpoint/2010/main" val="19619133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a:t>Is there any way to test the above models for the electrons?  Be sure to relate the results to the vocabulary mentioned earlier.  (Hopefully one student recommends passing the electrons through one at a time, to see if they are localized).  After that recommendation, play the video on the following slide, where only one electron is sent through at a time.</a:t>
            </a:r>
            <a:endParaRPr lang="en-CA" dirty="0"/>
          </a:p>
          <a:p>
            <a:endParaRPr lang="en-CA" dirty="0"/>
          </a:p>
        </p:txBody>
      </p:sp>
    </p:spTree>
    <p:extLst>
      <p:ext uri="{BB962C8B-B14F-4D97-AF65-F5344CB8AC3E}">
        <p14:creationId xmlns:p14="http://schemas.microsoft.com/office/powerpoint/2010/main" val="262372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  The electrons</a:t>
            </a:r>
            <a:r>
              <a:rPr lang="en-CA" baseline="0" dirty="0"/>
              <a:t> still act as waves.</a:t>
            </a:r>
            <a:endParaRPr lang="en-CA" dirty="0"/>
          </a:p>
        </p:txBody>
      </p:sp>
    </p:spTree>
    <p:extLst>
      <p:ext uri="{BB962C8B-B14F-4D97-AF65-F5344CB8AC3E}">
        <p14:creationId xmlns:p14="http://schemas.microsoft.com/office/powerpoint/2010/main" val="40100746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 min) Summary of wave-particle duality.</a:t>
            </a:r>
          </a:p>
        </p:txBody>
      </p:sp>
    </p:spTree>
    <p:extLst>
      <p:ext uri="{BB962C8B-B14F-4D97-AF65-F5344CB8AC3E}">
        <p14:creationId xmlns:p14="http://schemas.microsoft.com/office/powerpoint/2010/main" val="2571964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Arial" charset="0"/>
                <a:ea typeface="ＭＳ Ｐゴシック" charset="0"/>
                <a:cs typeface="+mn-cs"/>
              </a:rPr>
              <a:t>Since Louis de Broglie's hypothesis that all massive particles should also show wave behaviour, many exciting</a:t>
            </a:r>
            <a:r>
              <a:rPr lang="en-CA" sz="1200" b="1" i="0" kern="1200" dirty="0">
                <a:solidFill>
                  <a:schemeClr val="tx1"/>
                </a:solidFill>
                <a:effectLst/>
                <a:latin typeface="Arial" charset="0"/>
                <a:ea typeface="ＭＳ Ｐゴシック" charset="0"/>
                <a:cs typeface="+mn-cs"/>
              </a:rPr>
              <a:t> </a:t>
            </a:r>
            <a:r>
              <a:rPr lang="en-CA" sz="1200" b="0" i="0" kern="1200" dirty="0">
                <a:solidFill>
                  <a:schemeClr val="tx1"/>
                </a:solidFill>
                <a:effectLst/>
                <a:latin typeface="Arial" charset="0"/>
                <a:ea typeface="ＭＳ Ｐゴシック" charset="0"/>
                <a:cs typeface="+mn-cs"/>
              </a:rPr>
              <a:t>experiments have studied interference of electrons, neutrons, atoms and molecules. This</a:t>
            </a:r>
            <a:r>
              <a:rPr lang="en-CA" sz="1200" b="0" i="0" kern="1200" baseline="0" dirty="0">
                <a:solidFill>
                  <a:schemeClr val="tx1"/>
                </a:solidFill>
                <a:effectLst/>
                <a:latin typeface="Arial" charset="0"/>
                <a:ea typeface="ＭＳ Ｐゴシック" charset="0"/>
                <a:cs typeface="+mn-cs"/>
              </a:rPr>
              <a:t> macro </a:t>
            </a:r>
            <a:r>
              <a:rPr lang="en-CA" sz="1200" b="0" i="0" kern="1200" baseline="0" dirty="0" err="1">
                <a:solidFill>
                  <a:schemeClr val="tx1"/>
                </a:solidFill>
                <a:effectLst/>
                <a:latin typeface="Arial" charset="0"/>
                <a:ea typeface="ＭＳ Ｐゴシック" charset="0"/>
                <a:cs typeface="+mn-cs"/>
              </a:rPr>
              <a:t>nanomolecule</a:t>
            </a:r>
            <a:r>
              <a:rPr lang="en-CA" sz="1200" b="0" i="0" kern="1200" baseline="0" dirty="0">
                <a:solidFill>
                  <a:schemeClr val="tx1"/>
                </a:solidFill>
                <a:effectLst/>
                <a:latin typeface="Arial" charset="0"/>
                <a:ea typeface="ＭＳ Ｐゴシック" charset="0"/>
                <a:cs typeface="+mn-cs"/>
              </a:rPr>
              <a:t> is a </a:t>
            </a:r>
            <a:r>
              <a:rPr lang="en-CA" sz="1200" b="0" i="0" kern="1200" baseline="0" dirty="0" err="1">
                <a:solidFill>
                  <a:schemeClr val="tx1"/>
                </a:solidFill>
                <a:effectLst/>
                <a:latin typeface="Arial" charset="0"/>
                <a:ea typeface="ＭＳ Ｐゴシック" charset="0"/>
                <a:cs typeface="+mn-cs"/>
              </a:rPr>
              <a:t>fluorous</a:t>
            </a:r>
            <a:r>
              <a:rPr lang="en-CA" sz="1200" b="0" i="0" kern="1200" baseline="0" dirty="0">
                <a:solidFill>
                  <a:schemeClr val="tx1"/>
                </a:solidFill>
                <a:effectLst/>
                <a:latin typeface="Arial" charset="0"/>
                <a:ea typeface="ＭＳ Ｐゴシック" charset="0"/>
                <a:cs typeface="+mn-cs"/>
              </a:rPr>
              <a:t> porphyrin, which is composed of 810 atoms and has a molecular mass of 10123 </a:t>
            </a:r>
            <a:r>
              <a:rPr lang="en-CA" sz="1200" b="0" i="0" kern="1200" baseline="0" dirty="0" err="1">
                <a:solidFill>
                  <a:schemeClr val="tx1"/>
                </a:solidFill>
                <a:effectLst/>
                <a:latin typeface="Arial" charset="0"/>
                <a:ea typeface="ＭＳ Ｐゴシック" charset="0"/>
                <a:cs typeface="+mn-cs"/>
              </a:rPr>
              <a:t>amu</a:t>
            </a:r>
            <a:r>
              <a:rPr lang="en-CA" sz="1200" b="0" i="0" kern="1200" baseline="0" dirty="0">
                <a:solidFill>
                  <a:schemeClr val="tx1"/>
                </a:solidFill>
                <a:effectLst/>
                <a:latin typeface="Arial" charset="0"/>
                <a:ea typeface="ＭＳ Ｐゴシック" charset="0"/>
                <a:cs typeface="+mn-cs"/>
              </a:rPr>
              <a:t>.</a:t>
            </a:r>
            <a:endParaRPr lang="en-US" dirty="0"/>
          </a:p>
        </p:txBody>
      </p:sp>
    </p:spTree>
    <p:extLst>
      <p:ext uri="{BB962C8B-B14F-4D97-AF65-F5344CB8AC3E}">
        <p14:creationId xmlns:p14="http://schemas.microsoft.com/office/powerpoint/2010/main" val="33075474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POE for the students to make a model for what the electron is actually</a:t>
            </a:r>
            <a:r>
              <a:rPr lang="en-CA" baseline="0" dirty="0"/>
              <a:t> doing.  Get them to write/draw what they think on the whiteboards.</a:t>
            </a:r>
            <a:endParaRPr lang="en-CA" dirty="0"/>
          </a:p>
        </p:txBody>
      </p:sp>
    </p:spTree>
    <p:extLst>
      <p:ext uri="{BB962C8B-B14F-4D97-AF65-F5344CB8AC3E}">
        <p14:creationId xmlns:p14="http://schemas.microsoft.com/office/powerpoint/2010/main" val="1050854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All interpretations are explained in the booklet.</a:t>
            </a:r>
          </a:p>
        </p:txBody>
      </p:sp>
    </p:spTree>
    <p:extLst>
      <p:ext uri="{BB962C8B-B14F-4D97-AF65-F5344CB8AC3E}">
        <p14:creationId xmlns:p14="http://schemas.microsoft.com/office/powerpoint/2010/main" val="4167029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Collapse wave function.</a:t>
            </a:r>
          </a:p>
        </p:txBody>
      </p:sp>
    </p:spTree>
    <p:extLst>
      <p:ext uri="{BB962C8B-B14F-4D97-AF65-F5344CB8AC3E}">
        <p14:creationId xmlns:p14="http://schemas.microsoft.com/office/powerpoint/2010/main" val="2178042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(2-3min)</a:t>
            </a:r>
            <a:r>
              <a:rPr lang="en-CA" baseline="0" dirty="0"/>
              <a:t> </a:t>
            </a:r>
            <a:r>
              <a:rPr lang="en-CA" dirty="0"/>
              <a:t>BEFORE</a:t>
            </a:r>
            <a:r>
              <a:rPr lang="en-CA" baseline="0" dirty="0"/>
              <a:t> starting the activity, talk about the effectiveness of the whiteboards.  They are safe, easy, and engaging for the students.  They get the students thinking about the task at hand so their perceptions can be challenged or confirmed.  The students, however, must be accountable for their work.  It is important to develop some sort of “check” system to keep them focused and engaged.</a:t>
            </a:r>
          </a:p>
          <a:p>
            <a:endParaRPr lang="en-CA" baseline="0" dirty="0"/>
          </a:p>
          <a:p>
            <a:r>
              <a:rPr lang="en-CA" baseline="0" dirty="0"/>
              <a:t>Distribute the worksheets and advise the participants as to what will happen.  Get them to make a prediction about how the sand will fall from the cup and encourage them to provide three words to </a:t>
            </a:r>
            <a:r>
              <a:rPr lang="en-CA" b="1" baseline="0" dirty="0"/>
              <a:t>describe the nature of a particle behaviour </a:t>
            </a:r>
            <a:r>
              <a:rPr lang="en-CA" baseline="0" dirty="0"/>
              <a:t>using their whiteboards.  </a:t>
            </a:r>
          </a:p>
          <a:p>
            <a:endParaRPr lang="en-CA" baseline="0" dirty="0"/>
          </a:p>
          <a:p>
            <a:r>
              <a:rPr lang="en-CA" baseline="0" dirty="0"/>
              <a:t>Development of vocabulary is very important.  When they have made their predictions, they can come to the front to </a:t>
            </a:r>
            <a:r>
              <a:rPr lang="en-CA" b="1" baseline="0" dirty="0"/>
              <a:t>verify they have made a prediction </a:t>
            </a:r>
            <a:r>
              <a:rPr lang="en-CA" baseline="0" dirty="0"/>
              <a:t>with the instructor, and </a:t>
            </a:r>
            <a:r>
              <a:rPr lang="en-CA" b="1" baseline="0" dirty="0"/>
              <a:t>then receive the equipment </a:t>
            </a:r>
            <a:r>
              <a:rPr lang="en-CA" baseline="0" dirty="0"/>
              <a:t>to complete the activity.  Let them complete the first part of the activity.</a:t>
            </a:r>
            <a:endParaRPr lang="en-CA" dirty="0"/>
          </a:p>
        </p:txBody>
      </p:sp>
    </p:spTree>
    <p:extLst>
      <p:ext uri="{BB962C8B-B14F-4D97-AF65-F5344CB8AC3E}">
        <p14:creationId xmlns:p14="http://schemas.microsoft.com/office/powerpoint/2010/main" val="4255295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Video</a:t>
            </a:r>
          </a:p>
        </p:txBody>
      </p:sp>
    </p:spTree>
    <p:extLst>
      <p:ext uri="{BB962C8B-B14F-4D97-AF65-F5344CB8AC3E}">
        <p14:creationId xmlns:p14="http://schemas.microsoft.com/office/powerpoint/2010/main" val="235795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Copenhagen Interpretation</a:t>
            </a:r>
          </a:p>
        </p:txBody>
      </p:sp>
    </p:spTree>
    <p:extLst>
      <p:ext uri="{BB962C8B-B14F-4D97-AF65-F5344CB8AC3E}">
        <p14:creationId xmlns:p14="http://schemas.microsoft.com/office/powerpoint/2010/main" val="1895907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Many Worlds Interpretation</a:t>
            </a:r>
          </a:p>
        </p:txBody>
      </p:sp>
    </p:spTree>
    <p:extLst>
      <p:ext uri="{BB962C8B-B14F-4D97-AF65-F5344CB8AC3E}">
        <p14:creationId xmlns:p14="http://schemas.microsoft.com/office/powerpoint/2010/main" val="9427571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Pilot Wave Interpretation</a:t>
            </a:r>
          </a:p>
        </p:txBody>
      </p:sp>
    </p:spTree>
    <p:extLst>
      <p:ext uri="{BB962C8B-B14F-4D97-AF65-F5344CB8AC3E}">
        <p14:creationId xmlns:p14="http://schemas.microsoft.com/office/powerpoint/2010/main" val="3589061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agreement to 1 part in a billion.</a:t>
            </a:r>
          </a:p>
        </p:txBody>
      </p:sp>
    </p:spTree>
    <p:extLst>
      <p:ext uri="{BB962C8B-B14F-4D97-AF65-F5344CB8AC3E}">
        <p14:creationId xmlns:p14="http://schemas.microsoft.com/office/powerpoint/2010/main" val="167551356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16880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Visit the website and show the teachers how to download</a:t>
            </a:r>
            <a:r>
              <a:rPr lang="en-CA" baseline="0" dirty="0"/>
              <a:t> the resources</a:t>
            </a:r>
            <a:endParaRPr lang="en-CA" dirty="0"/>
          </a:p>
        </p:txBody>
      </p:sp>
    </p:spTree>
    <p:extLst>
      <p:ext uri="{BB962C8B-B14F-4D97-AF65-F5344CB8AC3E}">
        <p14:creationId xmlns:p14="http://schemas.microsoft.com/office/powerpoint/2010/main" val="2338719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3496876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(15min)</a:t>
            </a:r>
            <a:r>
              <a:rPr lang="en-CA" baseline="0" dirty="0"/>
              <a:t> </a:t>
            </a:r>
          </a:p>
          <a:p>
            <a:r>
              <a:rPr lang="en-CA" baseline="0" dirty="0"/>
              <a:t>Encourage the participants to perform the experiment several times to obtain several data sets.  Identify and trouble shot systematic errors. The cup should sit flat on the table and the participants just need to tap the sides.  See how the volume of sand used makes a difference.</a:t>
            </a:r>
          </a:p>
          <a:p>
            <a:endParaRPr lang="en-CA" baseline="0" dirty="0"/>
          </a:p>
          <a:p>
            <a:r>
              <a:rPr lang="en-CA" baseline="0" dirty="0"/>
              <a:t>After about 10 min, summarize the activity as a group (especially question #4).  Develop the vocabulary as a class using the words from their whiteboards from earlier.</a:t>
            </a:r>
          </a:p>
          <a:p>
            <a:endParaRPr lang="en-CA" baseline="0" dirty="0"/>
          </a:p>
          <a:p>
            <a:r>
              <a:rPr lang="en-CA" baseline="0" dirty="0"/>
              <a:t>Develop a </a:t>
            </a:r>
            <a:r>
              <a:rPr lang="en-CA" b="1" baseline="0" dirty="0"/>
              <a:t>Particle Behaviour Model </a:t>
            </a:r>
            <a:r>
              <a:rPr lang="en-CA" b="0" baseline="0" dirty="0"/>
              <a:t>including vocabulary (collide, localized) and illustrations</a:t>
            </a:r>
          </a:p>
          <a:p>
            <a:endParaRPr lang="en-CA" baseline="0" dirty="0"/>
          </a:p>
          <a:p>
            <a:r>
              <a:rPr lang="en-CA" baseline="0" dirty="0"/>
              <a:t>Briefly talk about the effectiveness of the POE teaching strategy.</a:t>
            </a:r>
            <a:endParaRPr lang="en-CA" dirty="0"/>
          </a:p>
        </p:txBody>
      </p:sp>
    </p:spTree>
    <p:extLst>
      <p:ext uri="{BB962C8B-B14F-4D97-AF65-F5344CB8AC3E}">
        <p14:creationId xmlns:p14="http://schemas.microsoft.com/office/powerpoint/2010/main" val="1738176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Here are the summaries of the built vocabulary.</a:t>
            </a:r>
          </a:p>
        </p:txBody>
      </p:sp>
    </p:spTree>
    <p:extLst>
      <p:ext uri="{BB962C8B-B14F-4D97-AF65-F5344CB8AC3E}">
        <p14:creationId xmlns:p14="http://schemas.microsoft.com/office/powerpoint/2010/main" val="22528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a:t>(10-15min)</a:t>
            </a:r>
            <a:r>
              <a:rPr lang="en-CA" baseline="0" dirty="0"/>
              <a:t> Using the same procedure as before, ask the participants to make a prediction of how waves would look when passing through the double slits.  Ask for three describing words again.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CA" baseline="0" dirty="0"/>
              <a:t>When participants have completed their predictions, they can be validated by the instructor and then obtain their equipment to verify their model and answer the questions on the sheet.</a:t>
            </a:r>
            <a:endParaRPr lang="en-CA" dirty="0"/>
          </a:p>
          <a:p>
            <a:endParaRPr lang="en-CA" dirty="0"/>
          </a:p>
        </p:txBody>
      </p:sp>
    </p:spTree>
    <p:extLst>
      <p:ext uri="{BB962C8B-B14F-4D97-AF65-F5344CB8AC3E}">
        <p14:creationId xmlns:p14="http://schemas.microsoft.com/office/powerpoint/2010/main" val="1039081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After 8-10min, summarize their findings (especially</a:t>
            </a:r>
            <a:r>
              <a:rPr lang="en-CA" baseline="0" dirty="0"/>
              <a:t> question #4).  Develop vocabulary that described classical waves.</a:t>
            </a:r>
            <a:endParaRPr lang="en-CA" dirty="0"/>
          </a:p>
        </p:txBody>
      </p:sp>
    </p:spTree>
    <p:extLst>
      <p:ext uri="{BB962C8B-B14F-4D97-AF65-F5344CB8AC3E}">
        <p14:creationId xmlns:p14="http://schemas.microsoft.com/office/powerpoint/2010/main" val="9423674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the vocabulary above.</a:t>
            </a:r>
          </a:p>
        </p:txBody>
      </p:sp>
    </p:spTree>
    <p:extLst>
      <p:ext uri="{BB962C8B-B14F-4D97-AF65-F5344CB8AC3E}">
        <p14:creationId xmlns:p14="http://schemas.microsoft.com/office/powerpoint/2010/main" val="4005026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Summarize the two concepts.  Recap the vocabulary.</a:t>
            </a:r>
          </a:p>
        </p:txBody>
      </p:sp>
    </p:spTree>
    <p:extLst>
      <p:ext uri="{BB962C8B-B14F-4D97-AF65-F5344CB8AC3E}">
        <p14:creationId xmlns:p14="http://schemas.microsoft.com/office/powerpoint/2010/main" val="2980706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(5min)</a:t>
            </a:r>
            <a:r>
              <a:rPr lang="en-CA" baseline="0" dirty="0"/>
              <a:t> </a:t>
            </a:r>
            <a:r>
              <a:rPr lang="en-CA" dirty="0"/>
              <a:t>Using the whiteboards, ask the participants to predict which</a:t>
            </a:r>
            <a:r>
              <a:rPr lang="en-CA" baseline="0" dirty="0"/>
              <a:t> model the electrons should adhere to.  Get them to predict which pattern will result on the screen.</a:t>
            </a:r>
            <a:endParaRPr lang="en-CA" dirty="0"/>
          </a:p>
        </p:txBody>
      </p:sp>
    </p:spTree>
    <p:extLst>
      <p:ext uri="{BB962C8B-B14F-4D97-AF65-F5344CB8AC3E}">
        <p14:creationId xmlns:p14="http://schemas.microsoft.com/office/powerpoint/2010/main" val="30348949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7522" name="Rectangle 2"/>
          <p:cNvSpPr>
            <a:spLocks noGrp="1" noChangeArrowheads="1"/>
          </p:cNvSpPr>
          <p:nvPr>
            <p:ph type="ctrTitle"/>
          </p:nvPr>
        </p:nvSpPr>
        <p:spPr>
          <a:xfrm>
            <a:off x="762000" y="400050"/>
            <a:ext cx="7772400" cy="857250"/>
          </a:xfrm>
        </p:spPr>
        <p:txBody>
          <a:bodyPr/>
          <a:lstStyle>
            <a:lvl1pPr>
              <a:defRPr/>
            </a:lvl1pPr>
          </a:lstStyle>
          <a:p>
            <a:r>
              <a:rPr lang="en-US"/>
              <a:t>Click to edit Master title style</a:t>
            </a:r>
          </a:p>
        </p:txBody>
      </p:sp>
      <p:sp>
        <p:nvSpPr>
          <p:cNvPr id="107523" name="Rectangle 3"/>
          <p:cNvSpPr>
            <a:spLocks noGrp="1" noChangeArrowheads="1"/>
          </p:cNvSpPr>
          <p:nvPr>
            <p:ph type="subTitle" idx="1"/>
          </p:nvPr>
        </p:nvSpPr>
        <p:spPr>
          <a:xfrm>
            <a:off x="2057400" y="2857500"/>
            <a:ext cx="6400800" cy="1314450"/>
          </a:xfrm>
          <a:effectLst>
            <a:outerShdw dist="12700" dir="8100000" algn="ctr" rotWithShape="0">
              <a:srgbClr val="FFFFFF">
                <a:alpha val="75000"/>
              </a:srgbClr>
            </a:outerShdw>
          </a:effectLst>
        </p:spPr>
        <p:txBody>
          <a:bodyPr/>
          <a:lstStyle>
            <a:lvl1pPr marL="0" indent="0" algn="r">
              <a:buFont typeface="Wingdings" pitchFamily="16" charset="2"/>
              <a:buNone/>
              <a:defRPr/>
            </a:lvl1pPr>
          </a:lstStyle>
          <a:p>
            <a:r>
              <a:rPr lang="en-US"/>
              <a:t>Click to edit Master subtitle style</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1323730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2653137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85750"/>
            <a:ext cx="1943100" cy="39993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285750"/>
            <a:ext cx="5676900" cy="39993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386498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57250"/>
          </a:xfrm>
        </p:spPr>
        <p:txBody>
          <a:bodyPr/>
          <a:lstStyle/>
          <a:p>
            <a:r>
              <a:rPr lang="en-US" dirty="0"/>
              <a:t>Click to edit Master title style</a:t>
            </a:r>
          </a:p>
        </p:txBody>
      </p:sp>
      <p:sp>
        <p:nvSpPr>
          <p:cNvPr id="3" name="Text Placeholder 2"/>
          <p:cNvSpPr>
            <a:spLocks noGrp="1"/>
          </p:cNvSpPr>
          <p:nvPr>
            <p:ph type="body" sz="half" idx="1"/>
          </p:nvPr>
        </p:nvSpPr>
        <p:spPr>
          <a:xfrm>
            <a:off x="685800" y="119896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896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3269017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19896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19896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2799160"/>
            <a:ext cx="38100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396777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19896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198960"/>
            <a:ext cx="3810000" cy="3086100"/>
          </a:xfrm>
        </p:spPr>
        <p:txBody>
          <a:bodyPr/>
          <a:lstStyle/>
          <a:p>
            <a:pPr lvl="0"/>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1705022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57250"/>
          </a:xfrm>
        </p:spPr>
        <p:txBody>
          <a:bodyPr/>
          <a:lstStyle/>
          <a:p>
            <a:r>
              <a:rPr lang="en-US" dirty="0"/>
              <a:t>Click to edit Master title style</a:t>
            </a:r>
          </a:p>
        </p:txBody>
      </p:sp>
      <p:sp>
        <p:nvSpPr>
          <p:cNvPr id="3" name="Text Placeholder 2"/>
          <p:cNvSpPr>
            <a:spLocks noGrp="1"/>
          </p:cNvSpPr>
          <p:nvPr>
            <p:ph type="body" sz="half" idx="1"/>
          </p:nvPr>
        </p:nvSpPr>
        <p:spPr>
          <a:xfrm>
            <a:off x="685800" y="1198960"/>
            <a:ext cx="3810000" cy="3086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198960"/>
            <a:ext cx="3810000" cy="3086100"/>
          </a:xfrm>
        </p:spPr>
        <p:txBody>
          <a:bodyPr/>
          <a:lstStyle/>
          <a:p>
            <a:pPr lvl="0"/>
            <a:endParaRPr lang="en-US" noProof="0"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165441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85750"/>
            <a:ext cx="7772400" cy="857250"/>
          </a:xfrm>
        </p:spPr>
        <p:txBody>
          <a:bodyPr/>
          <a:lstStyle/>
          <a:p>
            <a:r>
              <a:rPr lang="en-US"/>
              <a:t>Click to edit Master title style</a:t>
            </a:r>
          </a:p>
        </p:txBody>
      </p:sp>
      <p:sp>
        <p:nvSpPr>
          <p:cNvPr id="3" name="Text Placeholder 2"/>
          <p:cNvSpPr>
            <a:spLocks noGrp="1"/>
          </p:cNvSpPr>
          <p:nvPr>
            <p:ph type="body" sz="half" idx="1"/>
          </p:nvPr>
        </p:nvSpPr>
        <p:spPr>
          <a:xfrm>
            <a:off x="685800" y="1198960"/>
            <a:ext cx="77724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5800" y="2799160"/>
            <a:ext cx="7772400" cy="1485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20363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5783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9806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4816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324310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86036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9601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47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86129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588563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534322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3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448250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10898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12969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7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6837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25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84124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8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63972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037795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973243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1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909273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22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658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3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4432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4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9548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771631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7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13816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9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8465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19896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98960"/>
            <a:ext cx="3810000" cy="3086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3928931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9972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12F9362E-9D1C-554D-921A-947B7147FB0B}" type="datetimeFigureOut">
              <a:rPr lang="en-US" smtClean="0"/>
              <a:t>11/19/2019</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6CAD281A-E2A5-9447-A8A9-FADF015B4582}" type="slidenum">
              <a:rPr lang="en-US" smtClean="0"/>
              <a:t>‹#›</a:t>
            </a:fld>
            <a:endParaRPr lang="en-US"/>
          </a:p>
        </p:txBody>
      </p:sp>
    </p:spTree>
    <p:extLst>
      <p:ext uri="{BB962C8B-B14F-4D97-AF65-F5344CB8AC3E}">
        <p14:creationId xmlns:p14="http://schemas.microsoft.com/office/powerpoint/2010/main" val="277586499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0"/>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085784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4338065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237858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80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787534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3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3844176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84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5061874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85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7195789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86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334272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95013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87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47160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8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19321766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9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8563024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0_Blank">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57200" y="205979"/>
            <a:ext cx="8229600" cy="857250"/>
          </a:xfrm>
        </p:spPr>
        <p:txBody>
          <a:bodyPr>
            <a:noAutofit/>
          </a:bodyPr>
          <a:lstStyle>
            <a:lvl1pPr>
              <a:defRPr lang="en-CA" sz="2400" kern="1200" dirty="0">
                <a:solidFill>
                  <a:srgbClr val="00B0F0"/>
                </a:solidFill>
                <a:latin typeface="Century Gothic" pitchFamily="34" charset="0"/>
                <a:ea typeface="+mj-ea"/>
                <a:cs typeface="+mj-cs"/>
              </a:defRPr>
            </a:lvl1pPr>
          </a:lstStyle>
          <a:p>
            <a:r>
              <a:rPr lang="en-US" dirty="0"/>
              <a:t>CLICK TO EDIT MASTER TITLE STYLE</a:t>
            </a:r>
            <a:endParaRPr lang="en-CA" dirty="0"/>
          </a:p>
        </p:txBody>
      </p:sp>
    </p:spTree>
    <p:extLst>
      <p:ext uri="{BB962C8B-B14F-4D97-AF65-F5344CB8AC3E}">
        <p14:creationId xmlns:p14="http://schemas.microsoft.com/office/powerpoint/2010/main" val="29442205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5" name="Title 1"/>
          <p:cNvSpPr>
            <a:spLocks noGrp="1"/>
          </p:cNvSpPr>
          <p:nvPr>
            <p:ph type="title"/>
          </p:nvPr>
        </p:nvSpPr>
        <p:spPr>
          <a:xfrm>
            <a:off x="457200" y="628651"/>
            <a:ext cx="8229600" cy="434579"/>
          </a:xfrm>
        </p:spPr>
        <p:txBody>
          <a:bodyPr/>
          <a:lstStyle/>
          <a:p>
            <a:r>
              <a:rPr lang="en-US"/>
              <a:t>Click to edit Master title style</a:t>
            </a:r>
          </a:p>
        </p:txBody>
      </p:sp>
      <p:sp>
        <p:nvSpPr>
          <p:cNvPr id="6" name="Content Placeholder 2"/>
          <p:cNvSpPr>
            <a:spLocks noGrp="1"/>
          </p:cNvSpPr>
          <p:nvPr>
            <p:ph idx="1"/>
          </p:nvPr>
        </p:nvSpPr>
        <p:spPr>
          <a:xfrm>
            <a:off x="457200" y="1200151"/>
            <a:ext cx="8229600" cy="3028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149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2535432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277974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295381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extLst>
      <p:ext uri="{BB962C8B-B14F-4D97-AF65-F5344CB8AC3E}">
        <p14:creationId xmlns:p14="http://schemas.microsoft.com/office/powerpoint/2010/main" val="67296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jp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pn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2.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200"/>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457200" y="1201500"/>
            <a:ext cx="8229600" cy="308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43">
            <a:extLst>
              <a:ext uri="{28A0092B-C50C-407E-A947-70E740481C1C}">
                <a14:useLocalDpi xmlns:a14="http://schemas.microsoft.com/office/drawing/2010/main" val="0"/>
              </a:ext>
            </a:extLst>
          </a:blip>
          <a:stretch>
            <a:fillRect/>
          </a:stretch>
        </p:blipFill>
        <p:spPr>
          <a:xfrm>
            <a:off x="8001000" y="4629150"/>
            <a:ext cx="938619" cy="311150"/>
          </a:xfrm>
          <a:prstGeom prst="rect">
            <a:avLst/>
          </a:prstGeom>
        </p:spPr>
      </p:pic>
    </p:spTree>
  </p:cSld>
  <p:clrMap bg1="dk2" tx1="lt1" bg2="dk1" tx2="lt2" accent1="accent1" accent2="accent2" accent3="accent3" accent4="accent4" accent5="accent5" accent6="accent6" hlink="hlink" folHlink="folHlink"/>
  <p:sldLayoutIdLst>
    <p:sldLayoutId id="2147484227" r:id="rId1"/>
    <p:sldLayoutId id="2147484212" r:id="rId2"/>
    <p:sldLayoutId id="2147484213" r:id="rId3"/>
    <p:sldLayoutId id="2147484214" r:id="rId4"/>
    <p:sldLayoutId id="2147484215" r:id="rId5"/>
    <p:sldLayoutId id="2147484216" r:id="rId6"/>
    <p:sldLayoutId id="2147484217" r:id="rId7"/>
    <p:sldLayoutId id="2147484218" r:id="rId8"/>
    <p:sldLayoutId id="2147484219" r:id="rId9"/>
    <p:sldLayoutId id="2147484220" r:id="rId10"/>
    <p:sldLayoutId id="2147484221" r:id="rId11"/>
    <p:sldLayoutId id="2147484222" r:id="rId12"/>
    <p:sldLayoutId id="2147484223" r:id="rId13"/>
    <p:sldLayoutId id="2147484224" r:id="rId14"/>
    <p:sldLayoutId id="2147484225" r:id="rId15"/>
    <p:sldLayoutId id="2147484226" r:id="rId16"/>
    <p:sldLayoutId id="2147484232" r:id="rId17"/>
    <p:sldLayoutId id="2147484233" r:id="rId18"/>
    <p:sldLayoutId id="2147484234" r:id="rId19"/>
    <p:sldLayoutId id="2147484235" r:id="rId20"/>
    <p:sldLayoutId id="2147484236" r:id="rId21"/>
    <p:sldLayoutId id="2147484237" r:id="rId22"/>
    <p:sldLayoutId id="2147484238" r:id="rId23"/>
    <p:sldLayoutId id="2147484239" r:id="rId24"/>
    <p:sldLayoutId id="2147484240" r:id="rId25"/>
    <p:sldLayoutId id="2147484241" r:id="rId26"/>
    <p:sldLayoutId id="2147484243" r:id="rId27"/>
    <p:sldLayoutId id="2147484244" r:id="rId28"/>
    <p:sldLayoutId id="2147484245" r:id="rId29"/>
    <p:sldLayoutId id="2147484246" r:id="rId30"/>
    <p:sldLayoutId id="2147484247" r:id="rId31"/>
    <p:sldLayoutId id="2147484248" r:id="rId32"/>
    <p:sldLayoutId id="2147484249" r:id="rId33"/>
    <p:sldLayoutId id="2147484250" r:id="rId34"/>
    <p:sldLayoutId id="2147484251" r:id="rId35"/>
    <p:sldLayoutId id="2147484252" r:id="rId36"/>
    <p:sldLayoutId id="2147484253" r:id="rId37"/>
    <p:sldLayoutId id="2147484255" r:id="rId38"/>
    <p:sldLayoutId id="2147484257" r:id="rId39"/>
    <p:sldLayoutId id="2147484258" r:id="rId4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p:titleStyle>
    <p:bodyStyle>
      <a:lvl1pPr marL="342900" indent="-342900" algn="l" rtl="0" eaLnBrk="0" fontAlgn="base" hangingPunct="0">
        <a:spcBef>
          <a:spcPct val="20000"/>
        </a:spcBef>
        <a:spcAft>
          <a:spcPct val="0"/>
        </a:spcAft>
        <a:buFont typeface="Wingdings" charset="0"/>
        <a:buChar char="§"/>
        <a:defRPr sz="2400">
          <a:solidFill>
            <a:srgbClr val="000000"/>
          </a:solidFill>
          <a:latin typeface="Century Gothic"/>
          <a:ea typeface="+mn-ea"/>
          <a:cs typeface="Century Gothic"/>
        </a:defRPr>
      </a:lvl1pPr>
      <a:lvl2pPr marL="742950" indent="-285750" algn="l" rtl="0" eaLnBrk="0" fontAlgn="base" hangingPunct="0">
        <a:spcBef>
          <a:spcPct val="20000"/>
        </a:spcBef>
        <a:spcAft>
          <a:spcPct val="0"/>
        </a:spcAft>
        <a:buFont typeface="Wingdings" charset="0"/>
        <a:buChar char="§"/>
        <a:defRPr sz="2000">
          <a:solidFill>
            <a:srgbClr val="000000"/>
          </a:solidFill>
          <a:latin typeface="Century Gothic"/>
          <a:ea typeface="+mn-ea"/>
          <a:cs typeface="Century Gothic"/>
        </a:defRPr>
      </a:lvl2pPr>
      <a:lvl3pPr marL="1143000" indent="-228600" algn="l" rtl="0" eaLnBrk="0" fontAlgn="base" hangingPunct="0">
        <a:spcBef>
          <a:spcPct val="20000"/>
        </a:spcBef>
        <a:spcAft>
          <a:spcPct val="0"/>
        </a:spcAft>
        <a:buFont typeface="Wingdings" charset="0"/>
        <a:buChar char="§"/>
        <a:defRPr sz="1800">
          <a:solidFill>
            <a:srgbClr val="000000"/>
          </a:solidFill>
          <a:latin typeface="Century Gothic"/>
          <a:ea typeface="+mn-ea"/>
          <a:cs typeface="Century Gothic"/>
        </a:defRPr>
      </a:lvl3pPr>
      <a:lvl4pPr marL="1600200" indent="-228600" algn="l" rtl="0" eaLnBrk="0" fontAlgn="base" hangingPunct="0">
        <a:spcBef>
          <a:spcPct val="20000"/>
        </a:spcBef>
        <a:spcAft>
          <a:spcPct val="0"/>
        </a:spcAft>
        <a:buFont typeface="Wingdings" charset="0"/>
        <a:buChar char="§"/>
        <a:defRPr sz="1600">
          <a:solidFill>
            <a:srgbClr val="000000"/>
          </a:solidFill>
          <a:latin typeface="Century Gothic"/>
          <a:ea typeface="+mn-ea"/>
          <a:cs typeface="Century Gothic"/>
        </a:defRPr>
      </a:lvl4pPr>
      <a:lvl5pPr marL="2057400" indent="-228600" algn="l" rtl="0" eaLnBrk="0" fontAlgn="base" hangingPunct="0">
        <a:spcBef>
          <a:spcPct val="20000"/>
        </a:spcBef>
        <a:spcAft>
          <a:spcPct val="0"/>
        </a:spcAft>
        <a:buFont typeface="Wingdings" charset="0"/>
        <a:buChar char="§"/>
        <a:defRPr sz="1400">
          <a:solidFill>
            <a:srgbClr val="000000"/>
          </a:solidFill>
          <a:latin typeface="Century Gothic"/>
          <a:ea typeface="+mn-ea"/>
          <a:cs typeface="Century Gothic"/>
        </a:defRPr>
      </a:lvl5pPr>
      <a:lvl6pPr marL="2514600" indent="-228600" algn="l" rtl="0" fontAlgn="base">
        <a:spcBef>
          <a:spcPct val="20000"/>
        </a:spcBef>
        <a:spcAft>
          <a:spcPct val="0"/>
        </a:spcAft>
        <a:buFont typeface="Wingdings" pitchFamily="16" charset="2"/>
        <a:buChar char="§"/>
        <a:defRPr sz="1600">
          <a:solidFill>
            <a:schemeClr val="tx1"/>
          </a:solidFill>
          <a:latin typeface="+mn-lt"/>
          <a:ea typeface="+mn-ea"/>
        </a:defRPr>
      </a:lvl6pPr>
      <a:lvl7pPr marL="2971800" indent="-228600" algn="l" rtl="0" fontAlgn="base">
        <a:spcBef>
          <a:spcPct val="20000"/>
        </a:spcBef>
        <a:spcAft>
          <a:spcPct val="0"/>
        </a:spcAft>
        <a:buFont typeface="Wingdings" pitchFamily="16" charset="2"/>
        <a:buChar char="§"/>
        <a:defRPr sz="1600">
          <a:solidFill>
            <a:schemeClr val="tx1"/>
          </a:solidFill>
          <a:latin typeface="+mn-lt"/>
          <a:ea typeface="+mn-ea"/>
        </a:defRPr>
      </a:lvl7pPr>
      <a:lvl8pPr marL="3429000" indent="-228600" algn="l" rtl="0" fontAlgn="base">
        <a:spcBef>
          <a:spcPct val="20000"/>
        </a:spcBef>
        <a:spcAft>
          <a:spcPct val="0"/>
        </a:spcAft>
        <a:buFont typeface="Wingdings" pitchFamily="16" charset="2"/>
        <a:buChar char="§"/>
        <a:defRPr sz="1600">
          <a:solidFill>
            <a:schemeClr val="tx1"/>
          </a:solidFill>
          <a:latin typeface="+mn-lt"/>
          <a:ea typeface="+mn-ea"/>
        </a:defRPr>
      </a:lvl8pPr>
      <a:lvl9pPr marL="3886200" indent="-228600" algn="l" rtl="0" fontAlgn="base">
        <a:spcBef>
          <a:spcPct val="20000"/>
        </a:spcBef>
        <a:spcAft>
          <a:spcPct val="0"/>
        </a:spcAft>
        <a:buFont typeface="Wingdings" pitchFamily="16" charset="2"/>
        <a:buChar char="§"/>
        <a:defRPr sz="16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28650"/>
            <a:ext cx="8229600" cy="43457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200151"/>
            <a:ext cx="8229600" cy="3028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8288395"/>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 id="2147484272" r:id="rId12"/>
    <p:sldLayoutId id="2147484273" r:id="rId13"/>
    <p:sldLayoutId id="2147484274" r:id="rId14"/>
  </p:sldLayoutIdLst>
  <p:txStyles>
    <p:titleStyle>
      <a:lvl1pPr algn="l" defTabSz="342900" rtl="0" eaLnBrk="1" latinLnBrk="0" hangingPunct="1">
        <a:spcBef>
          <a:spcPct val="0"/>
        </a:spcBef>
        <a:buNone/>
        <a:defRPr sz="2625" b="1" i="0" kern="1200">
          <a:solidFill>
            <a:schemeClr val="tx1"/>
          </a:solidFill>
          <a:latin typeface="Arial"/>
          <a:ea typeface="+mj-ea"/>
          <a:cs typeface="Arial"/>
        </a:defRPr>
      </a:lvl1pPr>
    </p:titleStyle>
    <p:bodyStyle>
      <a:lvl1pPr marL="257175" indent="-257175" algn="l" defTabSz="342900" rtl="0" eaLnBrk="1" latinLnBrk="0" hangingPunct="1">
        <a:spcBef>
          <a:spcPct val="20000"/>
        </a:spcBef>
        <a:buFont typeface="Arial"/>
        <a:buChar char="•"/>
        <a:defRPr sz="2100" kern="1200">
          <a:solidFill>
            <a:srgbClr val="000000"/>
          </a:solidFill>
          <a:latin typeface="Arial"/>
          <a:ea typeface="+mn-ea"/>
          <a:cs typeface="Arial"/>
        </a:defRPr>
      </a:lvl1pPr>
      <a:lvl2pPr marL="557213" indent="-214313" algn="l" defTabSz="342900" rtl="0" eaLnBrk="1" latinLnBrk="0" hangingPunct="1">
        <a:spcBef>
          <a:spcPct val="20000"/>
        </a:spcBef>
        <a:buFont typeface="Arial"/>
        <a:buChar char="–"/>
        <a:defRPr sz="1800" kern="1200">
          <a:solidFill>
            <a:srgbClr val="000000"/>
          </a:solidFill>
          <a:latin typeface="Arial"/>
          <a:ea typeface="+mn-ea"/>
          <a:cs typeface="Arial"/>
        </a:defRPr>
      </a:lvl2pPr>
      <a:lvl3pPr marL="857250" indent="-171450" algn="l" defTabSz="342900" rtl="0" eaLnBrk="1" latinLnBrk="0" hangingPunct="1">
        <a:spcBef>
          <a:spcPct val="20000"/>
        </a:spcBef>
        <a:buFont typeface="Arial"/>
        <a:buChar char="•"/>
        <a:defRPr sz="1500" kern="1200">
          <a:solidFill>
            <a:srgbClr val="000000"/>
          </a:solidFill>
          <a:latin typeface="Arial"/>
          <a:ea typeface="+mn-ea"/>
          <a:cs typeface="Arial"/>
        </a:defRPr>
      </a:lvl3pPr>
      <a:lvl4pPr marL="1200150" indent="-171450" algn="l" defTabSz="342900" rtl="0" eaLnBrk="1" latinLnBrk="0" hangingPunct="1">
        <a:spcBef>
          <a:spcPct val="20000"/>
        </a:spcBef>
        <a:buFont typeface="Arial"/>
        <a:buChar char="–"/>
        <a:defRPr sz="1350" kern="1200">
          <a:solidFill>
            <a:srgbClr val="000000"/>
          </a:solidFill>
          <a:latin typeface="Arial"/>
          <a:ea typeface="+mn-ea"/>
          <a:cs typeface="Arial"/>
        </a:defRPr>
      </a:lvl4pPr>
      <a:lvl5pPr marL="1543050" indent="-171450" algn="l" defTabSz="342900" rtl="0" eaLnBrk="1" latinLnBrk="0" hangingPunct="1">
        <a:spcBef>
          <a:spcPct val="20000"/>
        </a:spcBef>
        <a:buFont typeface="Arial"/>
        <a:buChar char="»"/>
        <a:defRPr sz="1200" kern="1200">
          <a:solidFill>
            <a:srgbClr val="000000"/>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5.xml"/><Relationship Id="rId1" Type="http://schemas.openxmlformats.org/officeDocument/2006/relationships/video" Target="file:///C:\Documents%20and%20Settings\dpope\My%20Documents\Downloads\quantumClips\dbleSlit%20Electrons.wmv"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8.xml"/><Relationship Id="rId1" Type="http://schemas.openxmlformats.org/officeDocument/2006/relationships/video" Target="file:///C:\damian\talks\stao%202009\dbleSlit%20E%20results.wmv" TargetMode="Externa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1.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32.xml"/><Relationship Id="rId5" Type="http://schemas.openxmlformats.org/officeDocument/2006/relationships/image" Target="../media/image23.emf"/><Relationship Id="rId4" Type="http://schemas.openxmlformats.org/officeDocument/2006/relationships/image" Target="../media/image22.emf"/></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3" Type="http://schemas.openxmlformats.org/officeDocument/2006/relationships/hyperlink" Target="https://resources.perimeterinstitute.ca/" TargetMode="External"/><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4.xml"/><Relationship Id="rId1" Type="http://schemas.openxmlformats.org/officeDocument/2006/relationships/slideLayout" Target="../slideLayouts/slideLayout40.xml"/><Relationship Id="rId6" Type="http://schemas.openxmlformats.org/officeDocument/2006/relationships/image" Target="../media/image30.png"/><Relationship Id="rId5" Type="http://schemas.openxmlformats.org/officeDocument/2006/relationships/image" Target="../media/image41.png"/><Relationship Id="rId4" Type="http://schemas.openxmlformats.org/officeDocument/2006/relationships/image" Target="../media/image400.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40.xm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40.xml"/><Relationship Id="rId5" Type="http://schemas.openxmlformats.org/officeDocument/2006/relationships/image" Target="../media/image36.jpg"/><Relationship Id="rId4" Type="http://schemas.openxmlformats.org/officeDocument/2006/relationships/image" Target="../media/image35.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hyperlink" Target="https://resources.perimeterinstitute.ca/"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dfish@perimeterinstitute.ca"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omichalopoulos@gmail.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5943611" y="2202661"/>
            <a:ext cx="1463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400">
                <a:solidFill>
                  <a:schemeClr val="bg1"/>
                </a:solidFill>
                <a:latin typeface="Arial" charset="0"/>
                <a:ea typeface="MS Pゴシック" charset="0"/>
                <a:cs typeface="MS Pゴシック" charset="0"/>
              </a:defRPr>
            </a:lvl1pPr>
            <a:lvl2pPr marL="742950" indent="-285750" eaLnBrk="0" hangingPunct="0">
              <a:defRPr sz="4400">
                <a:solidFill>
                  <a:schemeClr val="bg1"/>
                </a:solidFill>
                <a:latin typeface="Arial" charset="0"/>
                <a:ea typeface="MS Pゴシック" charset="0"/>
                <a:cs typeface="MS Pゴシック" charset="0"/>
              </a:defRPr>
            </a:lvl2pPr>
            <a:lvl3pPr marL="1143000" indent="-228600" eaLnBrk="0" hangingPunct="0">
              <a:defRPr sz="4400">
                <a:solidFill>
                  <a:schemeClr val="bg1"/>
                </a:solidFill>
                <a:latin typeface="Arial" charset="0"/>
                <a:ea typeface="MS Pゴシック" charset="0"/>
                <a:cs typeface="MS Pゴシック" charset="0"/>
              </a:defRPr>
            </a:lvl3pPr>
            <a:lvl4pPr marL="1600200" indent="-228600" eaLnBrk="0" hangingPunct="0">
              <a:defRPr sz="4400">
                <a:solidFill>
                  <a:schemeClr val="bg1"/>
                </a:solidFill>
                <a:latin typeface="Arial" charset="0"/>
                <a:ea typeface="MS Pゴシック" charset="0"/>
                <a:cs typeface="MS Pゴシック" charset="0"/>
              </a:defRPr>
            </a:lvl4pPr>
            <a:lvl5pPr marL="2057400" indent="-228600" eaLnBrk="0" hangingPunct="0">
              <a:defRPr sz="4400">
                <a:solidFill>
                  <a:schemeClr val="bg1"/>
                </a:solidFill>
                <a:latin typeface="Arial" charset="0"/>
                <a:ea typeface="MS Pゴシック" charset="0"/>
                <a:cs typeface="MS Pゴシック" charset="0"/>
              </a:defRPr>
            </a:lvl5pPr>
            <a:lvl6pPr marL="25146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6pPr>
            <a:lvl7pPr marL="29718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7pPr>
            <a:lvl8pPr marL="34290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8pPr>
            <a:lvl9pPr marL="3886200" indent="-228600" eaLnBrk="0" fontAlgn="base" hangingPunct="0">
              <a:spcBef>
                <a:spcPct val="0"/>
              </a:spcBef>
              <a:spcAft>
                <a:spcPct val="0"/>
              </a:spcAft>
              <a:defRPr sz="4400">
                <a:solidFill>
                  <a:schemeClr val="bg1"/>
                </a:solidFill>
                <a:latin typeface="Arial" charset="0"/>
                <a:ea typeface="MS Pゴシック" charset="0"/>
                <a:cs typeface="MS Pゴシック" charset="0"/>
              </a:defRPr>
            </a:lvl9pPr>
          </a:lstStyle>
          <a:p>
            <a:pPr eaLnBrk="1" hangingPunct="1"/>
            <a:endParaRPr lang="en-CA" sz="2400" dirty="0">
              <a:latin typeface="Times New Roman" charset="0"/>
            </a:endParaRPr>
          </a:p>
        </p:txBody>
      </p:sp>
      <p:sp>
        <p:nvSpPr>
          <p:cNvPr id="7" name="Rectangle 6"/>
          <p:cNvSpPr/>
          <p:nvPr/>
        </p:nvSpPr>
        <p:spPr>
          <a:xfrm>
            <a:off x="1219200" y="1123950"/>
            <a:ext cx="7467600" cy="984885"/>
          </a:xfrm>
          <a:prstGeom prst="rect">
            <a:avLst/>
          </a:prstGeom>
        </p:spPr>
        <p:txBody>
          <a:bodyPr wrap="square">
            <a:spAutoFit/>
          </a:bodyPr>
          <a:lstStyle/>
          <a:p>
            <a:pPr marL="0" indent="0" algn="just">
              <a:buNone/>
            </a:pPr>
            <a:endParaRPr lang="en-CA" sz="1800" dirty="0">
              <a:solidFill>
                <a:schemeClr val="tx1"/>
              </a:solidFill>
              <a:effectLst>
                <a:outerShdw blurRad="38100" dist="38100" dir="2700000" algn="tl">
                  <a:srgbClr val="000000">
                    <a:alpha val="43137"/>
                  </a:srgbClr>
                </a:outerShdw>
              </a:effectLst>
            </a:endParaRPr>
          </a:p>
          <a:p>
            <a:pPr marL="0" indent="0" algn="just">
              <a:buNone/>
            </a:pPr>
            <a:r>
              <a:rPr lang="en-CA" sz="4000" b="1" dirty="0">
                <a:solidFill>
                  <a:schemeClr val="tx1"/>
                </a:solidFill>
                <a:effectLst>
                  <a:outerShdw blurRad="38100" dist="38100" dir="2700000" algn="tl">
                    <a:srgbClr val="000000">
                      <a:alpha val="43137"/>
                    </a:srgbClr>
                  </a:outerShdw>
                </a:effectLst>
              </a:rPr>
              <a:t>        	</a:t>
            </a:r>
            <a:endParaRPr lang="en-US" sz="1800" dirty="0">
              <a:effectLst>
                <a:outerShdw blurRad="38100" dist="38100" dir="2700000" algn="tl">
                  <a:srgbClr val="000000">
                    <a:alpha val="43137"/>
                  </a:srgbClr>
                </a:outerShdw>
              </a:effectLst>
            </a:endParaRPr>
          </a:p>
        </p:txBody>
      </p:sp>
      <p:sp>
        <p:nvSpPr>
          <p:cNvPr id="8" name="TextBox 7"/>
          <p:cNvSpPr txBox="1"/>
          <p:nvPr/>
        </p:nvSpPr>
        <p:spPr>
          <a:xfrm>
            <a:off x="990600" y="2190751"/>
            <a:ext cx="2667000" cy="307777"/>
          </a:xfrm>
          <a:prstGeom prst="rect">
            <a:avLst/>
          </a:prstGeom>
          <a:noFill/>
        </p:spPr>
        <p:txBody>
          <a:bodyPr wrap="square" rtlCol="0">
            <a:spAutoFit/>
          </a:bodyPr>
          <a:lstStyle/>
          <a:p>
            <a:endParaRPr lang="en-CA" sz="1400" dirty="0">
              <a:solidFill>
                <a:srgbClr val="FFFFFF"/>
              </a:solidFill>
            </a:endParaRPr>
          </a:p>
        </p:txBody>
      </p:sp>
      <p:sp>
        <p:nvSpPr>
          <p:cNvPr id="4" name="TextBox 3">
            <a:extLst>
              <a:ext uri="{FF2B5EF4-FFF2-40B4-BE49-F238E27FC236}">
                <a16:creationId xmlns:a16="http://schemas.microsoft.com/office/drawing/2014/main" id="{A6448807-C8A4-47AD-A743-DC622FD6C28B}"/>
              </a:ext>
            </a:extLst>
          </p:cNvPr>
          <p:cNvSpPr txBox="1"/>
          <p:nvPr/>
        </p:nvSpPr>
        <p:spPr>
          <a:xfrm>
            <a:off x="421256" y="405366"/>
            <a:ext cx="6172200" cy="892552"/>
          </a:xfrm>
          <a:prstGeom prst="rect">
            <a:avLst/>
          </a:prstGeom>
          <a:noFill/>
        </p:spPr>
        <p:txBody>
          <a:bodyPr wrap="square" rtlCol="0">
            <a:spAutoFit/>
          </a:bodyPr>
          <a:lstStyle/>
          <a:p>
            <a:r>
              <a:rPr lang="en-US" sz="3200" b="1" dirty="0">
                <a:solidFill>
                  <a:srgbClr val="000000"/>
                </a:solidFill>
                <a:latin typeface="Tekton Pro" panose="020F0603020208020904" pitchFamily="34" charset="0"/>
                <a:cs typeface="Arial"/>
              </a:rPr>
              <a:t>Hands-On Wave-Particle Duality</a:t>
            </a:r>
          </a:p>
          <a:p>
            <a:r>
              <a:rPr lang="en-CA" sz="2000" dirty="0">
                <a:latin typeface="Tekton Pro" panose="020F0603020208020904" pitchFamily="34" charset="0"/>
              </a:rPr>
              <a:t>The Challenge of Quantum Reality</a:t>
            </a:r>
            <a:endParaRPr lang="en-US" sz="2000" dirty="0">
              <a:latin typeface="Tekton Pro" panose="020F0603020208020904" pitchFamily="34"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0" y="1679451"/>
            <a:ext cx="9146394" cy="3462728"/>
          </a:xfrm>
          <a:prstGeom prst="rect">
            <a:avLst/>
          </a:prstGeom>
        </p:spPr>
      </p:pic>
    </p:spTree>
    <p:extLst>
      <p:ext uri="{BB962C8B-B14F-4D97-AF65-F5344CB8AC3E}">
        <p14:creationId xmlns:p14="http://schemas.microsoft.com/office/powerpoint/2010/main" val="1011150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912" y="361950"/>
            <a:ext cx="8229600" cy="434579"/>
          </a:xfrm>
        </p:spPr>
        <p:txBody>
          <a:bodyPr>
            <a:noAutofit/>
          </a:bodyPr>
          <a:lstStyle/>
          <a:p>
            <a:r>
              <a:rPr lang="en-CA" sz="4000" dirty="0">
                <a:latin typeface="Tekton Pro" panose="020F0603020208020904" pitchFamily="34" charset="0"/>
              </a:rPr>
              <a:t>Double Slit with Electrons</a:t>
            </a:r>
          </a:p>
        </p:txBody>
      </p:sp>
      <p:pic>
        <p:nvPicPr>
          <p:cNvPr id="5" name="dbleSlit Electrons.wmv">
            <a:hlinkClick r:id="" action="ppaction://media"/>
          </p:cNvPr>
          <p:cNvPicPr>
            <a:picLocks noRot="1" noChangeAspect="1"/>
          </p:cNvPicPr>
          <p:nvPr>
            <a:videoFile r:link="rId1"/>
          </p:nvPr>
        </p:nvPicPr>
        <p:blipFill>
          <a:blip r:embed="rId4" cstate="print"/>
          <a:stretch>
            <a:fillRect/>
          </a:stretch>
        </p:blipFill>
        <p:spPr>
          <a:xfrm>
            <a:off x="1979712" y="1383618"/>
            <a:ext cx="5080000" cy="2857500"/>
          </a:xfrm>
          <a:prstGeom prst="rect">
            <a:avLst/>
          </a:prstGeom>
        </p:spPr>
      </p:pic>
    </p:spTree>
    <p:extLst>
      <p:ext uri="{BB962C8B-B14F-4D97-AF65-F5344CB8AC3E}">
        <p14:creationId xmlns:p14="http://schemas.microsoft.com/office/powerpoint/2010/main" val="26674314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21"/>
            <a:ext cx="8229600" cy="434579"/>
          </a:xfrm>
        </p:spPr>
        <p:txBody>
          <a:bodyPr>
            <a:noAutofit/>
          </a:bodyPr>
          <a:lstStyle/>
          <a:p>
            <a:r>
              <a:rPr lang="en-CA" sz="4000" dirty="0">
                <a:latin typeface="Tekton Pro" panose="020F0603020208020904" pitchFamily="34" charset="0"/>
              </a:rPr>
              <a:t>Double Slit with Electrons</a:t>
            </a:r>
          </a:p>
        </p:txBody>
      </p:sp>
      <p:sp>
        <p:nvSpPr>
          <p:cNvPr id="4" name="TextBox 4">
            <a:extLst>
              <a:ext uri="{FF2B5EF4-FFF2-40B4-BE49-F238E27FC236}">
                <a16:creationId xmlns:a16="http://schemas.microsoft.com/office/drawing/2014/main" id="{0783B6A8-1CFB-4AC6-A90D-3385C84DC3D4}"/>
              </a:ext>
            </a:extLst>
          </p:cNvPr>
          <p:cNvSpPr txBox="1"/>
          <p:nvPr/>
        </p:nvSpPr>
        <p:spPr>
          <a:xfrm>
            <a:off x="971600" y="1940808"/>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l" rtl="0" fontAlgn="base">
              <a:spcBef>
                <a:spcPct val="0"/>
              </a:spcBef>
              <a:spcAft>
                <a:spcPct val="0"/>
              </a:spcAft>
              <a:defRPr sz="4400" kern="1200">
                <a:solidFill>
                  <a:schemeClr val="dk1"/>
                </a:solidFill>
                <a:latin typeface="+mn-lt"/>
                <a:ea typeface="+mn-ea"/>
                <a:cs typeface="+mn-cs"/>
              </a:defRPr>
            </a:lvl1pPr>
            <a:lvl2pPr marL="457200" algn="l" rtl="0" fontAlgn="base">
              <a:spcBef>
                <a:spcPct val="0"/>
              </a:spcBef>
              <a:spcAft>
                <a:spcPct val="0"/>
              </a:spcAft>
              <a:defRPr sz="4400" kern="1200">
                <a:solidFill>
                  <a:schemeClr val="dk1"/>
                </a:solidFill>
                <a:latin typeface="+mn-lt"/>
                <a:ea typeface="+mn-ea"/>
                <a:cs typeface="+mn-cs"/>
              </a:defRPr>
            </a:lvl2pPr>
            <a:lvl3pPr marL="914400" algn="l" rtl="0" fontAlgn="base">
              <a:spcBef>
                <a:spcPct val="0"/>
              </a:spcBef>
              <a:spcAft>
                <a:spcPct val="0"/>
              </a:spcAft>
              <a:defRPr sz="4400" kern="1200">
                <a:solidFill>
                  <a:schemeClr val="dk1"/>
                </a:solidFill>
                <a:latin typeface="+mn-lt"/>
                <a:ea typeface="+mn-ea"/>
                <a:cs typeface="+mn-cs"/>
              </a:defRPr>
            </a:lvl3pPr>
            <a:lvl4pPr marL="1371600" algn="l" rtl="0" fontAlgn="base">
              <a:spcBef>
                <a:spcPct val="0"/>
              </a:spcBef>
              <a:spcAft>
                <a:spcPct val="0"/>
              </a:spcAft>
              <a:defRPr sz="4400" kern="1200">
                <a:solidFill>
                  <a:schemeClr val="dk1"/>
                </a:solidFill>
                <a:latin typeface="+mn-lt"/>
                <a:ea typeface="+mn-ea"/>
                <a:cs typeface="+mn-cs"/>
              </a:defRPr>
            </a:lvl4pPr>
            <a:lvl5pPr marL="1828800" algn="l" rtl="0" fontAlgn="base">
              <a:spcBef>
                <a:spcPct val="0"/>
              </a:spcBef>
              <a:spcAft>
                <a:spcPct val="0"/>
              </a:spcAft>
              <a:defRPr sz="4400" kern="1200">
                <a:solidFill>
                  <a:schemeClr val="dk1"/>
                </a:solidFill>
                <a:latin typeface="+mn-lt"/>
                <a:ea typeface="+mn-ea"/>
                <a:cs typeface="+mn-cs"/>
              </a:defRPr>
            </a:lvl5pPr>
            <a:lvl6pPr marL="2286000" algn="l" defTabSz="457200" rtl="0" eaLnBrk="1" latinLnBrk="0" hangingPunct="1">
              <a:defRPr sz="4400" kern="1200">
                <a:solidFill>
                  <a:schemeClr val="dk1"/>
                </a:solidFill>
                <a:latin typeface="+mn-lt"/>
                <a:ea typeface="+mn-ea"/>
                <a:cs typeface="+mn-cs"/>
              </a:defRPr>
            </a:lvl6pPr>
            <a:lvl7pPr marL="2743200" algn="l" defTabSz="457200" rtl="0" eaLnBrk="1" latinLnBrk="0" hangingPunct="1">
              <a:defRPr sz="4400" kern="1200">
                <a:solidFill>
                  <a:schemeClr val="dk1"/>
                </a:solidFill>
                <a:latin typeface="+mn-lt"/>
                <a:ea typeface="+mn-ea"/>
                <a:cs typeface="+mn-cs"/>
              </a:defRPr>
            </a:lvl7pPr>
            <a:lvl8pPr marL="3200400" algn="l" defTabSz="457200" rtl="0" eaLnBrk="1" latinLnBrk="0" hangingPunct="1">
              <a:defRPr sz="4400" kern="1200">
                <a:solidFill>
                  <a:schemeClr val="dk1"/>
                </a:solidFill>
                <a:latin typeface="+mn-lt"/>
                <a:ea typeface="+mn-ea"/>
                <a:cs typeface="+mn-cs"/>
              </a:defRPr>
            </a:lvl8pPr>
            <a:lvl9pPr marL="3657600" algn="l" defTabSz="457200" rtl="0" eaLnBrk="1" latinLnBrk="0" hangingPunct="1">
              <a:defRPr sz="4400" kern="1200">
                <a:solidFill>
                  <a:schemeClr val="dk1"/>
                </a:solidFill>
                <a:latin typeface="+mn-lt"/>
                <a:ea typeface="+mn-ea"/>
                <a:cs typeface="+mn-cs"/>
              </a:defRPr>
            </a:lvl9p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114832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9821"/>
            <a:ext cx="8229600" cy="434579"/>
          </a:xfrm>
        </p:spPr>
        <p:txBody>
          <a:bodyPr>
            <a:noAutofit/>
          </a:bodyPr>
          <a:lstStyle/>
          <a:p>
            <a:r>
              <a:rPr lang="en-CA" sz="4000" dirty="0">
                <a:latin typeface="Tekton Pro" panose="020F0603020208020904" pitchFamily="34" charset="0"/>
              </a:rPr>
              <a:t>Double Slit with Electrons</a:t>
            </a:r>
          </a:p>
        </p:txBody>
      </p:sp>
      <p:pic>
        <p:nvPicPr>
          <p:cNvPr id="4" name="Picture 3">
            <a:extLst>
              <a:ext uri="{FF2B5EF4-FFF2-40B4-BE49-F238E27FC236}">
                <a16:creationId xmlns:a16="http://schemas.microsoft.com/office/drawing/2014/main" id="{F30DA11D-B9ED-4B33-AF61-B5E299FEAD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1428750"/>
            <a:ext cx="3672408" cy="2468846"/>
          </a:xfrm>
          <a:prstGeom prst="rect">
            <a:avLst/>
          </a:prstGeom>
        </p:spPr>
      </p:pic>
    </p:spTree>
    <p:extLst>
      <p:ext uri="{BB962C8B-B14F-4D97-AF65-F5344CB8AC3E}">
        <p14:creationId xmlns:p14="http://schemas.microsoft.com/office/powerpoint/2010/main" val="340803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31DA1-9C99-49D7-9249-EF06EA88773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48EAF36-5B13-4DB8-A8F6-60D1922AD3F8}"/>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EF532369-6407-44E8-BB31-8846D4FDFB42}"/>
              </a:ext>
            </a:extLst>
          </p:cNvPr>
          <p:cNvPicPr>
            <a:picLocks noChangeAspect="1"/>
          </p:cNvPicPr>
          <p:nvPr/>
        </p:nvPicPr>
        <p:blipFill>
          <a:blip r:embed="rId2"/>
          <a:stretch>
            <a:fillRect/>
          </a:stretch>
        </p:blipFill>
        <p:spPr>
          <a:xfrm>
            <a:off x="-76200" y="0"/>
            <a:ext cx="9119787" cy="5212080"/>
          </a:xfrm>
          <a:prstGeom prst="rect">
            <a:avLst/>
          </a:prstGeom>
        </p:spPr>
      </p:pic>
    </p:spTree>
    <p:extLst>
      <p:ext uri="{BB962C8B-B14F-4D97-AF65-F5344CB8AC3E}">
        <p14:creationId xmlns:p14="http://schemas.microsoft.com/office/powerpoint/2010/main" val="2961728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5750"/>
            <a:ext cx="8229600" cy="434579"/>
          </a:xfrm>
        </p:spPr>
        <p:txBody>
          <a:bodyPr>
            <a:noAutofit/>
          </a:bodyPr>
          <a:lstStyle/>
          <a:p>
            <a:r>
              <a:rPr lang="en-CA" sz="4000" dirty="0">
                <a:latin typeface="Tekton Pro" panose="020F0603020208020904" pitchFamily="34" charset="0"/>
              </a:rPr>
              <a:t>Double Slit with Electrons</a:t>
            </a:r>
          </a:p>
        </p:txBody>
      </p:sp>
      <p:pic>
        <p:nvPicPr>
          <p:cNvPr id="4" name="dbleSlit E results.wmv">
            <a:hlinkClick r:id="" action="ppaction://media"/>
          </p:cNvPr>
          <p:cNvPicPr>
            <a:picLocks noRot="1" noChangeAspect="1"/>
          </p:cNvPicPr>
          <p:nvPr>
            <a:videoFile r:link="rId1"/>
          </p:nvPr>
        </p:nvPicPr>
        <p:blipFill>
          <a:blip r:embed="rId4" cstate="print"/>
          <a:stretch>
            <a:fillRect/>
          </a:stretch>
        </p:blipFill>
        <p:spPr>
          <a:xfrm>
            <a:off x="2228850" y="1096566"/>
            <a:ext cx="4629150" cy="2603897"/>
          </a:xfrm>
          <a:prstGeom prst="rect">
            <a:avLst/>
          </a:prstGeom>
        </p:spPr>
      </p:pic>
    </p:spTree>
    <p:extLst>
      <p:ext uri="{BB962C8B-B14F-4D97-AF65-F5344CB8AC3E}">
        <p14:creationId xmlns:p14="http://schemas.microsoft.com/office/powerpoint/2010/main" val="10147731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2830"/>
            <a:ext cx="8229600" cy="434579"/>
          </a:xfrm>
        </p:spPr>
        <p:txBody>
          <a:bodyPr>
            <a:noAutofit/>
          </a:bodyPr>
          <a:lstStyle/>
          <a:p>
            <a:r>
              <a:rPr lang="en-CA" sz="4000" dirty="0">
                <a:latin typeface="Tekton Pro" panose="020F0603020208020904" pitchFamily="34" charset="0"/>
              </a:rPr>
              <a:t>Double Slit with Electrons</a:t>
            </a:r>
          </a:p>
        </p:txBody>
      </p:sp>
      <p:sp>
        <p:nvSpPr>
          <p:cNvPr id="4" name="TextBox 4">
            <a:extLst>
              <a:ext uri="{FF2B5EF4-FFF2-40B4-BE49-F238E27FC236}">
                <a16:creationId xmlns:a16="http://schemas.microsoft.com/office/drawing/2014/main" id="{0783B6A8-1CFB-4AC6-A90D-3385C84DC3D4}"/>
              </a:ext>
            </a:extLst>
          </p:cNvPr>
          <p:cNvSpPr txBox="1"/>
          <p:nvPr/>
        </p:nvSpPr>
        <p:spPr>
          <a:xfrm>
            <a:off x="971600" y="1940808"/>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l" rtl="0" fontAlgn="base">
              <a:spcBef>
                <a:spcPct val="0"/>
              </a:spcBef>
              <a:spcAft>
                <a:spcPct val="0"/>
              </a:spcAft>
              <a:defRPr sz="4400" kern="1200">
                <a:solidFill>
                  <a:schemeClr val="dk1"/>
                </a:solidFill>
                <a:latin typeface="+mn-lt"/>
                <a:ea typeface="+mn-ea"/>
                <a:cs typeface="+mn-cs"/>
              </a:defRPr>
            </a:lvl1pPr>
            <a:lvl2pPr marL="457200" algn="l" rtl="0" fontAlgn="base">
              <a:spcBef>
                <a:spcPct val="0"/>
              </a:spcBef>
              <a:spcAft>
                <a:spcPct val="0"/>
              </a:spcAft>
              <a:defRPr sz="4400" kern="1200">
                <a:solidFill>
                  <a:schemeClr val="dk1"/>
                </a:solidFill>
                <a:latin typeface="+mn-lt"/>
                <a:ea typeface="+mn-ea"/>
                <a:cs typeface="+mn-cs"/>
              </a:defRPr>
            </a:lvl2pPr>
            <a:lvl3pPr marL="914400" algn="l" rtl="0" fontAlgn="base">
              <a:spcBef>
                <a:spcPct val="0"/>
              </a:spcBef>
              <a:spcAft>
                <a:spcPct val="0"/>
              </a:spcAft>
              <a:defRPr sz="4400" kern="1200">
                <a:solidFill>
                  <a:schemeClr val="dk1"/>
                </a:solidFill>
                <a:latin typeface="+mn-lt"/>
                <a:ea typeface="+mn-ea"/>
                <a:cs typeface="+mn-cs"/>
              </a:defRPr>
            </a:lvl3pPr>
            <a:lvl4pPr marL="1371600" algn="l" rtl="0" fontAlgn="base">
              <a:spcBef>
                <a:spcPct val="0"/>
              </a:spcBef>
              <a:spcAft>
                <a:spcPct val="0"/>
              </a:spcAft>
              <a:defRPr sz="4400" kern="1200">
                <a:solidFill>
                  <a:schemeClr val="dk1"/>
                </a:solidFill>
                <a:latin typeface="+mn-lt"/>
                <a:ea typeface="+mn-ea"/>
                <a:cs typeface="+mn-cs"/>
              </a:defRPr>
            </a:lvl4pPr>
            <a:lvl5pPr marL="1828800" algn="l" rtl="0" fontAlgn="base">
              <a:spcBef>
                <a:spcPct val="0"/>
              </a:spcBef>
              <a:spcAft>
                <a:spcPct val="0"/>
              </a:spcAft>
              <a:defRPr sz="4400" kern="1200">
                <a:solidFill>
                  <a:schemeClr val="dk1"/>
                </a:solidFill>
                <a:latin typeface="+mn-lt"/>
                <a:ea typeface="+mn-ea"/>
                <a:cs typeface="+mn-cs"/>
              </a:defRPr>
            </a:lvl5pPr>
            <a:lvl6pPr marL="2286000" algn="l" defTabSz="457200" rtl="0" eaLnBrk="1" latinLnBrk="0" hangingPunct="1">
              <a:defRPr sz="4400" kern="1200">
                <a:solidFill>
                  <a:schemeClr val="dk1"/>
                </a:solidFill>
                <a:latin typeface="+mn-lt"/>
                <a:ea typeface="+mn-ea"/>
                <a:cs typeface="+mn-cs"/>
              </a:defRPr>
            </a:lvl6pPr>
            <a:lvl7pPr marL="2743200" algn="l" defTabSz="457200" rtl="0" eaLnBrk="1" latinLnBrk="0" hangingPunct="1">
              <a:defRPr sz="4400" kern="1200">
                <a:solidFill>
                  <a:schemeClr val="dk1"/>
                </a:solidFill>
                <a:latin typeface="+mn-lt"/>
                <a:ea typeface="+mn-ea"/>
                <a:cs typeface="+mn-cs"/>
              </a:defRPr>
            </a:lvl7pPr>
            <a:lvl8pPr marL="3200400" algn="l" defTabSz="457200" rtl="0" eaLnBrk="1" latinLnBrk="0" hangingPunct="1">
              <a:defRPr sz="4400" kern="1200">
                <a:solidFill>
                  <a:schemeClr val="dk1"/>
                </a:solidFill>
                <a:latin typeface="+mn-lt"/>
                <a:ea typeface="+mn-ea"/>
                <a:cs typeface="+mn-cs"/>
              </a:defRPr>
            </a:lvl8pPr>
            <a:lvl9pPr marL="3657600" algn="l" defTabSz="457200" rtl="0" eaLnBrk="1" latinLnBrk="0" hangingPunct="1">
              <a:defRPr sz="4400" kern="1200">
                <a:solidFill>
                  <a:schemeClr val="dk1"/>
                </a:solidFill>
                <a:latin typeface="+mn-lt"/>
                <a:ea typeface="+mn-ea"/>
                <a:cs typeface="+mn-cs"/>
              </a:defRPr>
            </a:lvl9p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1774971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87724" y="681540"/>
            <a:ext cx="5057045" cy="3601566"/>
          </a:xfrm>
        </p:spPr>
      </p:pic>
    </p:spTree>
    <p:extLst>
      <p:ext uri="{BB962C8B-B14F-4D97-AF65-F5344CB8AC3E}">
        <p14:creationId xmlns:p14="http://schemas.microsoft.com/office/powerpoint/2010/main" val="2870262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60771"/>
            <a:ext cx="8229600" cy="434579"/>
          </a:xfrm>
        </p:spPr>
        <p:txBody>
          <a:bodyPr>
            <a:noAutofit/>
          </a:bodyPr>
          <a:lstStyle/>
          <a:p>
            <a:r>
              <a:rPr lang="en-CA" sz="4400" dirty="0">
                <a:latin typeface="Tekton Pro" panose="020F0603020208020904" pitchFamily="34" charset="0"/>
              </a:rPr>
              <a:t>Wave-Particle</a:t>
            </a:r>
            <a:r>
              <a:rPr lang="en-CA" sz="4000" dirty="0">
                <a:latin typeface="Tekton Pro" panose="020F0603020208020904" pitchFamily="34" charset="0"/>
              </a:rPr>
              <a:t> Duality</a:t>
            </a:r>
          </a:p>
        </p:txBody>
      </p:sp>
      <p:sp>
        <p:nvSpPr>
          <p:cNvPr id="4" name="TextBox 3"/>
          <p:cNvSpPr txBox="1"/>
          <p:nvPr/>
        </p:nvSpPr>
        <p:spPr>
          <a:xfrm>
            <a:off x="1157995" y="1335014"/>
            <a:ext cx="6332655" cy="3046988"/>
          </a:xfrm>
          <a:prstGeom prst="rect">
            <a:avLst/>
          </a:prstGeom>
          <a:noFill/>
        </p:spPr>
        <p:txBody>
          <a:bodyPr wrap="square" rtlCol="0">
            <a:spAutoFit/>
          </a:bodyPr>
          <a:lstStyle/>
          <a:p>
            <a:pPr>
              <a:lnSpc>
                <a:spcPct val="150000"/>
              </a:lnSpc>
            </a:pPr>
            <a:r>
              <a:rPr lang="en-CA" sz="2800" dirty="0">
                <a:solidFill>
                  <a:srgbClr val="0070C0"/>
                </a:solidFill>
                <a:latin typeface="Tekton Pro" panose="020F0603020208020904" pitchFamily="34" charset="0"/>
              </a:rPr>
              <a:t>Electrons …</a:t>
            </a:r>
          </a:p>
          <a:p>
            <a:pPr marL="342900" indent="-342900">
              <a:lnSpc>
                <a:spcPct val="150000"/>
              </a:lnSpc>
              <a:buFont typeface="Arial" panose="020B0604020202020204" pitchFamily="34" charset="0"/>
              <a:buChar char="•"/>
            </a:pPr>
            <a:r>
              <a:rPr lang="en-CA" sz="2800" dirty="0">
                <a:solidFill>
                  <a:srgbClr val="0070C0"/>
                </a:solidFill>
                <a:latin typeface="Tekton Pro" panose="020F0603020208020904" pitchFamily="34" charset="0"/>
              </a:rPr>
              <a:t>leave and arrive individually</a:t>
            </a:r>
          </a:p>
          <a:p>
            <a:pPr marL="342900" indent="-342900">
              <a:lnSpc>
                <a:spcPct val="150000"/>
              </a:lnSpc>
              <a:buFont typeface="Arial" panose="020B0604020202020204" pitchFamily="34" charset="0"/>
              <a:buChar char="•"/>
            </a:pPr>
            <a:r>
              <a:rPr lang="en-CA" sz="2800" dirty="0">
                <a:solidFill>
                  <a:srgbClr val="0070C0"/>
                </a:solidFill>
                <a:latin typeface="Tekton Pro" panose="020F0603020208020904" pitchFamily="34" charset="0"/>
              </a:rPr>
              <a:t>arrive at discrete, random locations</a:t>
            </a:r>
          </a:p>
          <a:p>
            <a:pPr marL="342900" indent="-342900">
              <a:lnSpc>
                <a:spcPct val="150000"/>
              </a:lnSpc>
              <a:buFont typeface="Arial" panose="020B0604020202020204" pitchFamily="34" charset="0"/>
              <a:buChar char="•"/>
            </a:pPr>
            <a:r>
              <a:rPr lang="en-CA" sz="2800" dirty="0">
                <a:solidFill>
                  <a:srgbClr val="0070C0"/>
                </a:solidFill>
                <a:latin typeface="Tekton Pro" panose="020F0603020208020904" pitchFamily="34" charset="0"/>
              </a:rPr>
              <a:t>produce an interference pattern</a:t>
            </a:r>
          </a:p>
          <a:p>
            <a:endParaRPr lang="en-CA" sz="2400" dirty="0">
              <a:solidFill>
                <a:srgbClr val="0070C0"/>
              </a:solidFill>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40401" y="1437947"/>
            <a:ext cx="1961399" cy="1436522"/>
          </a:xfrm>
          <a:prstGeom prst="ellipse">
            <a:avLst/>
          </a:prstGeom>
          <a:ln>
            <a:noFill/>
          </a:ln>
          <a:effectLst>
            <a:softEdge rad="112500"/>
          </a:effectLst>
        </p:spPr>
      </p:pic>
      <p:pic>
        <p:nvPicPr>
          <p:cNvPr id="8" name="Picture 7"/>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32528" y="3237097"/>
            <a:ext cx="1916244" cy="1416690"/>
          </a:xfrm>
          <a:prstGeom prst="ellipse">
            <a:avLst/>
          </a:prstGeom>
          <a:ln>
            <a:noFill/>
          </a:ln>
          <a:effectLst>
            <a:softEdge rad="112500"/>
          </a:effectLst>
        </p:spPr>
      </p:pic>
    </p:spTree>
    <p:extLst>
      <p:ext uri="{BB962C8B-B14F-4D97-AF65-F5344CB8AC3E}">
        <p14:creationId xmlns:p14="http://schemas.microsoft.com/office/powerpoint/2010/main" val="6854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1000"/>
                                        <p:tgtEl>
                                          <p:spTgt spid="4">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1000"/>
                                        <p:tgtEl>
                                          <p:spTgt spid="4">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1000"/>
                                        <p:tgtEl>
                                          <p:spTgt spid="4">
                                            <p:txEl>
                                              <p:pRg st="3" end="3"/>
                                            </p:txEl>
                                          </p:spTgt>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8139" y="352670"/>
            <a:ext cx="7239000" cy="434579"/>
          </a:xfrm>
        </p:spPr>
        <p:txBody>
          <a:bodyPr>
            <a:noAutofit/>
          </a:bodyPr>
          <a:lstStyle/>
          <a:p>
            <a:r>
              <a:rPr lang="en-CA" sz="4000" dirty="0">
                <a:latin typeface="Tekton Pro" panose="020F0603020208020904" pitchFamily="34" charset="0"/>
              </a:rPr>
              <a:t>Wave-particle Duality is Universal</a:t>
            </a:r>
          </a:p>
        </p:txBody>
      </p:sp>
      <p:sp>
        <p:nvSpPr>
          <p:cNvPr id="3" name="Content Placeholder 2"/>
          <p:cNvSpPr>
            <a:spLocks noGrp="1"/>
          </p:cNvSpPr>
          <p:nvPr>
            <p:ph idx="1"/>
          </p:nvPr>
        </p:nvSpPr>
        <p:spPr>
          <a:xfrm>
            <a:off x="1530177" y="1400264"/>
            <a:ext cx="6172200" cy="3028950"/>
          </a:xfrm>
        </p:spPr>
        <p:txBody>
          <a:bodyPr/>
          <a:lstStyle/>
          <a:p>
            <a:r>
              <a:rPr lang="en-CA" sz="3200" dirty="0">
                <a:latin typeface="Tekton Pro" panose="020F0603020208020904" pitchFamily="34" charset="0"/>
              </a:rPr>
              <a:t>Protons</a:t>
            </a:r>
          </a:p>
          <a:p>
            <a:r>
              <a:rPr lang="en-CA" sz="3200" dirty="0">
                <a:latin typeface="Tekton Pro" panose="020F0603020208020904" pitchFamily="34" charset="0"/>
              </a:rPr>
              <a:t>Neutrons</a:t>
            </a:r>
          </a:p>
          <a:p>
            <a:r>
              <a:rPr lang="en-CA" sz="3200" dirty="0">
                <a:latin typeface="Tekton Pro" panose="020F0603020208020904" pitchFamily="34" charset="0"/>
              </a:rPr>
              <a:t>Light</a:t>
            </a:r>
          </a:p>
          <a:p>
            <a:r>
              <a:rPr lang="en-CA" sz="3200" dirty="0">
                <a:latin typeface="Tekton Pro" panose="020F0603020208020904" pitchFamily="34" charset="0"/>
              </a:rPr>
              <a:t>Atoms</a:t>
            </a:r>
          </a:p>
          <a:p>
            <a:r>
              <a:rPr lang="en-CA" sz="3200" dirty="0">
                <a:latin typeface="Tekton Pro" panose="020F0603020208020904" pitchFamily="34" charset="0"/>
              </a:rPr>
              <a:t>Molecules</a:t>
            </a:r>
            <a:endParaRPr lang="en-CA" dirty="0">
              <a:latin typeface="Tekton Pro" panose="020F0603020208020904" pitchFamily="34" charset="0"/>
            </a:endParaRPr>
          </a:p>
        </p:txBody>
      </p:sp>
      <p:grpSp>
        <p:nvGrpSpPr>
          <p:cNvPr id="8" name="Group 7">
            <a:extLst>
              <a:ext uri="{FF2B5EF4-FFF2-40B4-BE49-F238E27FC236}">
                <a16:creationId xmlns:a16="http://schemas.microsoft.com/office/drawing/2014/main" id="{5D2425CF-4122-46E1-9E7E-9CB032F1431E}"/>
              </a:ext>
            </a:extLst>
          </p:cNvPr>
          <p:cNvGrpSpPr/>
          <p:nvPr/>
        </p:nvGrpSpPr>
        <p:grpSpPr>
          <a:xfrm>
            <a:off x="4750380" y="1191384"/>
            <a:ext cx="2945819" cy="2833695"/>
            <a:chOff x="4809841" y="1588512"/>
            <a:chExt cx="3775786" cy="3778260"/>
          </a:xfrm>
        </p:grpSpPr>
        <p:pic>
          <p:nvPicPr>
            <p:cNvPr id="1026" name="Picture 2" descr="http://images.iop.org/objects/phw/news/7/9/4/fu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9841" y="1588512"/>
              <a:ext cx="3507993" cy="334428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42978CED-E091-451A-8BBA-0285A0BE0559}"/>
                </a:ext>
              </a:extLst>
            </p:cNvPr>
            <p:cNvSpPr txBox="1"/>
            <p:nvPr/>
          </p:nvSpPr>
          <p:spPr>
            <a:xfrm>
              <a:off x="4842340" y="4874329"/>
              <a:ext cx="3743287" cy="492443"/>
            </a:xfrm>
            <a:prstGeom prst="rect">
              <a:avLst/>
            </a:prstGeom>
            <a:noFill/>
          </p:spPr>
          <p:txBody>
            <a:bodyPr wrap="square" rtlCol="0">
              <a:spAutoFit/>
            </a:bodyPr>
            <a:lstStyle/>
            <a:p>
              <a:r>
                <a:rPr lang="en-CA" sz="1800" dirty="0" err="1"/>
                <a:t>Fluoro</a:t>
              </a:r>
              <a:r>
                <a:rPr lang="en-CA" sz="1800" dirty="0"/>
                <a:t> Fullerene: C</a:t>
              </a:r>
              <a:r>
                <a:rPr lang="en-CA" sz="1800" baseline="-25000" dirty="0"/>
                <a:t>60</a:t>
              </a:r>
              <a:r>
                <a:rPr lang="en-CA" sz="1800" dirty="0"/>
                <a:t>F</a:t>
              </a:r>
              <a:r>
                <a:rPr lang="en-CA" sz="1800" baseline="-25000" dirty="0"/>
                <a:t>48</a:t>
              </a:r>
            </a:p>
          </p:txBody>
        </p:sp>
      </p:grpSp>
      <p:grpSp>
        <p:nvGrpSpPr>
          <p:cNvPr id="6" name="Group 5">
            <a:extLst>
              <a:ext uri="{FF2B5EF4-FFF2-40B4-BE49-F238E27FC236}">
                <a16:creationId xmlns:a16="http://schemas.microsoft.com/office/drawing/2014/main" id="{5E221236-CE75-4346-8BBA-D5E8248478B8}"/>
              </a:ext>
            </a:extLst>
          </p:cNvPr>
          <p:cNvGrpSpPr/>
          <p:nvPr/>
        </p:nvGrpSpPr>
        <p:grpSpPr>
          <a:xfrm>
            <a:off x="4442914" y="1191384"/>
            <a:ext cx="3456384" cy="3237830"/>
            <a:chOff x="5133256" y="2022803"/>
            <a:chExt cx="3759224" cy="3710453"/>
          </a:xfrm>
        </p:grpSpPr>
        <p:pic>
          <p:nvPicPr>
            <p:cNvPr id="4" name="Picture 3">
              <a:extLst>
                <a:ext uri="{FF2B5EF4-FFF2-40B4-BE49-F238E27FC236}">
                  <a16:creationId xmlns:a16="http://schemas.microsoft.com/office/drawing/2014/main" id="{4F577398-BCF2-46AA-820E-3E2D7B6C8D9C}"/>
                </a:ext>
              </a:extLst>
            </p:cNvPr>
            <p:cNvPicPr>
              <a:picLocks noChangeAspect="1"/>
            </p:cNvPicPr>
            <p:nvPr/>
          </p:nvPicPr>
          <p:blipFill>
            <a:blip r:embed="rId4"/>
            <a:stretch>
              <a:fillRect/>
            </a:stretch>
          </p:blipFill>
          <p:spPr>
            <a:xfrm>
              <a:off x="5133256" y="2022803"/>
              <a:ext cx="3759224" cy="3170619"/>
            </a:xfrm>
            <a:prstGeom prst="rect">
              <a:avLst/>
            </a:prstGeom>
          </p:spPr>
        </p:pic>
        <p:pic>
          <p:nvPicPr>
            <p:cNvPr id="5" name="Picture 4">
              <a:extLst>
                <a:ext uri="{FF2B5EF4-FFF2-40B4-BE49-F238E27FC236}">
                  <a16:creationId xmlns:a16="http://schemas.microsoft.com/office/drawing/2014/main" id="{C4FAD1C6-020F-4DCD-A519-8D60DB5CD993}"/>
                </a:ext>
              </a:extLst>
            </p:cNvPr>
            <p:cNvPicPr>
              <a:picLocks noChangeAspect="1"/>
            </p:cNvPicPr>
            <p:nvPr/>
          </p:nvPicPr>
          <p:blipFill>
            <a:blip r:embed="rId5"/>
            <a:stretch>
              <a:fillRect/>
            </a:stretch>
          </p:blipFill>
          <p:spPr>
            <a:xfrm>
              <a:off x="5192776" y="5126603"/>
              <a:ext cx="3600400" cy="606653"/>
            </a:xfrm>
            <a:prstGeom prst="rect">
              <a:avLst/>
            </a:prstGeom>
          </p:spPr>
        </p:pic>
      </p:grpSp>
    </p:spTree>
    <p:extLst>
      <p:ext uri="{BB962C8B-B14F-4D97-AF65-F5344CB8AC3E}">
        <p14:creationId xmlns:p14="http://schemas.microsoft.com/office/powerpoint/2010/main" val="311515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354764" y="479821"/>
            <a:ext cx="6434472"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What is the electron doing?</a:t>
            </a: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3600" y="1352550"/>
            <a:ext cx="4874895" cy="2743200"/>
          </a:xfrm>
          <a:prstGeom prst="rect">
            <a:avLst/>
          </a:prstGeom>
        </p:spPr>
      </p:pic>
    </p:spTree>
    <p:extLst>
      <p:ext uri="{BB962C8B-B14F-4D97-AF65-F5344CB8AC3E}">
        <p14:creationId xmlns:p14="http://schemas.microsoft.com/office/powerpoint/2010/main" val="3384242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13284"/>
            <a:ext cx="8229600" cy="434579"/>
          </a:xfrm>
        </p:spPr>
        <p:txBody>
          <a:bodyPr>
            <a:noAutofit/>
          </a:bodyPr>
          <a:lstStyle/>
          <a:p>
            <a:r>
              <a:rPr lang="en-CA" sz="3600" dirty="0">
                <a:latin typeface="Tekton Pro" panose="020F0603020208020904" pitchFamily="34" charset="0"/>
              </a:rPr>
              <a:t>Double Slit with Classical Particles (POE)</a:t>
            </a:r>
          </a:p>
        </p:txBody>
      </p:sp>
      <p:sp>
        <p:nvSpPr>
          <p:cNvPr id="3" name="Content Placeholder 2"/>
          <p:cNvSpPr>
            <a:spLocks noGrp="1"/>
          </p:cNvSpPr>
          <p:nvPr>
            <p:ph idx="1"/>
          </p:nvPr>
        </p:nvSpPr>
        <p:spPr>
          <a:xfrm>
            <a:off x="838200" y="1417938"/>
            <a:ext cx="3492625" cy="2451272"/>
          </a:xfrm>
        </p:spPr>
        <p:txBody>
          <a:bodyPr>
            <a:noAutofit/>
          </a:bodyPr>
          <a:lstStyle/>
          <a:p>
            <a:pPr marL="0" indent="0">
              <a:buNone/>
            </a:pPr>
            <a:r>
              <a:rPr lang="en-CA" sz="2800" dirty="0">
                <a:latin typeface="Tekton Pro" panose="020F0603020208020904" pitchFamily="34" charset="0"/>
              </a:rPr>
              <a:t>Sketch your prediction and provide </a:t>
            </a:r>
            <a:r>
              <a:rPr lang="en-CA" sz="2800" b="1" dirty="0">
                <a:latin typeface="Tekton Pro" panose="020F0603020208020904" pitchFamily="34" charset="0"/>
              </a:rPr>
              <a:t>three (3)</a:t>
            </a:r>
            <a:r>
              <a:rPr lang="en-CA" sz="2800" dirty="0">
                <a:latin typeface="Tekton Pro" panose="020F0603020208020904" pitchFamily="34" charset="0"/>
              </a:rPr>
              <a:t> </a:t>
            </a:r>
            <a:r>
              <a:rPr lang="en-CA" sz="2800" b="1" dirty="0">
                <a:latin typeface="Tekton Pro" panose="020F0603020208020904" pitchFamily="34" charset="0"/>
              </a:rPr>
              <a:t>phrases describing </a:t>
            </a:r>
            <a:r>
              <a:rPr lang="en-CA" sz="2800" dirty="0">
                <a:latin typeface="Tekton Pro" panose="020F0603020208020904" pitchFamily="34" charset="0"/>
              </a:rPr>
              <a:t>why you think this will happen.</a:t>
            </a:r>
          </a:p>
        </p:txBody>
      </p:sp>
      <p:pic>
        <p:nvPicPr>
          <p:cNvPr id="1026" name="Picture 2" descr="A4 fig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1413304"/>
            <a:ext cx="3927550" cy="2834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58021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1447800" y="434486"/>
            <a:ext cx="6172200"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What is your interpretation?</a:t>
            </a:r>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974962" y="1217553"/>
            <a:ext cx="5117876" cy="2879930"/>
          </a:xfrm>
          <a:prstGeom prst="rect">
            <a:avLst/>
          </a:prstGeom>
        </p:spPr>
      </p:pic>
      <p:sp>
        <p:nvSpPr>
          <p:cNvPr id="9" name="Rectangle 8"/>
          <p:cNvSpPr/>
          <p:nvPr/>
        </p:nvSpPr>
        <p:spPr>
          <a:xfrm>
            <a:off x="5796582" y="1763292"/>
            <a:ext cx="630516" cy="1177245"/>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rgbClr val="00B050"/>
                </a:solidFill>
                <a:effectLst>
                  <a:outerShdw blurRad="50800" dist="39000" dir="5460000" algn="tl">
                    <a:srgbClr val="000000">
                      <a:alpha val="38000"/>
                    </a:srgbClr>
                  </a:outerShdw>
                </a:effectLst>
              </a:rPr>
              <a:t>?</a:t>
            </a:r>
          </a:p>
        </p:txBody>
      </p:sp>
      <p:sp>
        <p:nvSpPr>
          <p:cNvPr id="12" name="Rectangle 11"/>
          <p:cNvSpPr/>
          <p:nvPr/>
        </p:nvSpPr>
        <p:spPr>
          <a:xfrm>
            <a:off x="5112060" y="1437624"/>
            <a:ext cx="630516" cy="1177245"/>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rgbClr val="00B050"/>
                </a:solidFill>
                <a:effectLst>
                  <a:outerShdw blurRad="50800" dist="39000" dir="5460000" algn="tl">
                    <a:srgbClr val="000000">
                      <a:alpha val="38000"/>
                    </a:srgbClr>
                  </a:outerShdw>
                </a:effectLst>
              </a:rPr>
              <a:t>?</a:t>
            </a:r>
          </a:p>
        </p:txBody>
      </p:sp>
      <p:sp>
        <p:nvSpPr>
          <p:cNvPr id="13" name="Rectangle 12"/>
          <p:cNvSpPr/>
          <p:nvPr/>
        </p:nvSpPr>
        <p:spPr>
          <a:xfrm>
            <a:off x="4385410" y="1174669"/>
            <a:ext cx="630516" cy="1177245"/>
          </a:xfrm>
          <a:prstGeom prst="rect">
            <a:avLst/>
          </a:prstGeom>
          <a:noFill/>
        </p:spPr>
        <p:txBody>
          <a:bodyPr wrap="square" lIns="68580" tIns="34290" rIns="68580" bIns="3429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7200" b="1" dirty="0">
                <a:ln w="11430"/>
                <a:solidFill>
                  <a:srgbClr val="00B050"/>
                </a:solidFill>
                <a:effectLst>
                  <a:outerShdw blurRad="50800" dist="39000" dir="5460000" algn="tl">
                    <a:srgbClr val="000000">
                      <a:alpha val="38000"/>
                    </a:srgbClr>
                  </a:outerShdw>
                </a:effectLst>
              </a:rPr>
              <a:t>?</a:t>
            </a:r>
          </a:p>
        </p:txBody>
      </p:sp>
    </p:spTree>
    <p:extLst>
      <p:ext uri="{BB962C8B-B14F-4D97-AF65-F5344CB8AC3E}">
        <p14:creationId xmlns:p14="http://schemas.microsoft.com/office/powerpoint/2010/main" val="36721796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01883" y="1414901"/>
            <a:ext cx="4111634" cy="2313698"/>
          </a:xfrm>
          <a:prstGeom prst="rect">
            <a:avLst/>
          </a:prstGeom>
        </p:spPr>
      </p:pic>
      <p:sp>
        <p:nvSpPr>
          <p:cNvPr id="6" name="Title 1"/>
          <p:cNvSpPr txBox="1">
            <a:spLocks/>
          </p:cNvSpPr>
          <p:nvPr/>
        </p:nvSpPr>
        <p:spPr>
          <a:xfrm>
            <a:off x="1371600" y="479821"/>
            <a:ext cx="6172200"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Interpretations: Collapse</a:t>
            </a:r>
          </a:p>
        </p:txBody>
      </p:sp>
    </p:spTree>
    <p:extLst>
      <p:ext uri="{BB962C8B-B14F-4D97-AF65-F5344CB8AC3E}">
        <p14:creationId xmlns:p14="http://schemas.microsoft.com/office/powerpoint/2010/main" val="36439850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371600" y="479821"/>
            <a:ext cx="6172200"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Interpretations: Collapse</a:t>
            </a:r>
          </a:p>
        </p:txBody>
      </p:sp>
      <p:sp>
        <p:nvSpPr>
          <p:cNvPr id="6" name="TextBox 4">
            <a:extLst>
              <a:ext uri="{FF2B5EF4-FFF2-40B4-BE49-F238E27FC236}">
                <a16:creationId xmlns:a16="http://schemas.microsoft.com/office/drawing/2014/main" id="{0783B6A8-1CFB-4AC6-A90D-3385C84DC3D4}"/>
              </a:ext>
            </a:extLst>
          </p:cNvPr>
          <p:cNvSpPr txBox="1"/>
          <p:nvPr/>
        </p:nvSpPr>
        <p:spPr>
          <a:xfrm>
            <a:off x="971600" y="1940808"/>
            <a:ext cx="7200800" cy="126188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l" rtl="0" fontAlgn="base">
              <a:spcBef>
                <a:spcPct val="0"/>
              </a:spcBef>
              <a:spcAft>
                <a:spcPct val="0"/>
              </a:spcAft>
              <a:defRPr sz="4400" kern="1200">
                <a:solidFill>
                  <a:schemeClr val="dk1"/>
                </a:solidFill>
                <a:latin typeface="+mn-lt"/>
                <a:ea typeface="+mn-ea"/>
                <a:cs typeface="+mn-cs"/>
              </a:defRPr>
            </a:lvl1pPr>
            <a:lvl2pPr marL="457200" algn="l" rtl="0" fontAlgn="base">
              <a:spcBef>
                <a:spcPct val="0"/>
              </a:spcBef>
              <a:spcAft>
                <a:spcPct val="0"/>
              </a:spcAft>
              <a:defRPr sz="4400" kern="1200">
                <a:solidFill>
                  <a:schemeClr val="dk1"/>
                </a:solidFill>
                <a:latin typeface="+mn-lt"/>
                <a:ea typeface="+mn-ea"/>
                <a:cs typeface="+mn-cs"/>
              </a:defRPr>
            </a:lvl2pPr>
            <a:lvl3pPr marL="914400" algn="l" rtl="0" fontAlgn="base">
              <a:spcBef>
                <a:spcPct val="0"/>
              </a:spcBef>
              <a:spcAft>
                <a:spcPct val="0"/>
              </a:spcAft>
              <a:defRPr sz="4400" kern="1200">
                <a:solidFill>
                  <a:schemeClr val="dk1"/>
                </a:solidFill>
                <a:latin typeface="+mn-lt"/>
                <a:ea typeface="+mn-ea"/>
                <a:cs typeface="+mn-cs"/>
              </a:defRPr>
            </a:lvl3pPr>
            <a:lvl4pPr marL="1371600" algn="l" rtl="0" fontAlgn="base">
              <a:spcBef>
                <a:spcPct val="0"/>
              </a:spcBef>
              <a:spcAft>
                <a:spcPct val="0"/>
              </a:spcAft>
              <a:defRPr sz="4400" kern="1200">
                <a:solidFill>
                  <a:schemeClr val="dk1"/>
                </a:solidFill>
                <a:latin typeface="+mn-lt"/>
                <a:ea typeface="+mn-ea"/>
                <a:cs typeface="+mn-cs"/>
              </a:defRPr>
            </a:lvl4pPr>
            <a:lvl5pPr marL="1828800" algn="l" rtl="0" fontAlgn="base">
              <a:spcBef>
                <a:spcPct val="0"/>
              </a:spcBef>
              <a:spcAft>
                <a:spcPct val="0"/>
              </a:spcAft>
              <a:defRPr sz="4400" kern="1200">
                <a:solidFill>
                  <a:schemeClr val="dk1"/>
                </a:solidFill>
                <a:latin typeface="+mn-lt"/>
                <a:ea typeface="+mn-ea"/>
                <a:cs typeface="+mn-cs"/>
              </a:defRPr>
            </a:lvl5pPr>
            <a:lvl6pPr marL="2286000" algn="l" defTabSz="457200" rtl="0" eaLnBrk="1" latinLnBrk="0" hangingPunct="1">
              <a:defRPr sz="4400" kern="1200">
                <a:solidFill>
                  <a:schemeClr val="dk1"/>
                </a:solidFill>
                <a:latin typeface="+mn-lt"/>
                <a:ea typeface="+mn-ea"/>
                <a:cs typeface="+mn-cs"/>
              </a:defRPr>
            </a:lvl6pPr>
            <a:lvl7pPr marL="2743200" algn="l" defTabSz="457200" rtl="0" eaLnBrk="1" latinLnBrk="0" hangingPunct="1">
              <a:defRPr sz="4400" kern="1200">
                <a:solidFill>
                  <a:schemeClr val="dk1"/>
                </a:solidFill>
                <a:latin typeface="+mn-lt"/>
                <a:ea typeface="+mn-ea"/>
                <a:cs typeface="+mn-cs"/>
              </a:defRPr>
            </a:lvl7pPr>
            <a:lvl8pPr marL="3200400" algn="l" defTabSz="457200" rtl="0" eaLnBrk="1" latinLnBrk="0" hangingPunct="1">
              <a:defRPr sz="4400" kern="1200">
                <a:solidFill>
                  <a:schemeClr val="dk1"/>
                </a:solidFill>
                <a:latin typeface="+mn-lt"/>
                <a:ea typeface="+mn-ea"/>
                <a:cs typeface="+mn-cs"/>
              </a:defRPr>
            </a:lvl8pPr>
            <a:lvl9pPr marL="3657600" algn="l" defTabSz="457200" rtl="0" eaLnBrk="1" latinLnBrk="0" hangingPunct="1">
              <a:defRPr sz="4400" kern="1200">
                <a:solidFill>
                  <a:schemeClr val="dk1"/>
                </a:solidFill>
                <a:latin typeface="+mn-lt"/>
                <a:ea typeface="+mn-ea"/>
                <a:cs typeface="+mn-cs"/>
              </a:defRPr>
            </a:lvl9pPr>
          </a:lstStyle>
          <a:p>
            <a:pPr algn="ctr"/>
            <a:r>
              <a:rPr lang="en-CA" dirty="0">
                <a:solidFill>
                  <a:srgbClr val="00B050"/>
                </a:solidFill>
              </a:rPr>
              <a:t>Download the video at: </a:t>
            </a:r>
            <a:r>
              <a:rPr lang="en-CA" sz="3200" dirty="0">
                <a:solidFill>
                  <a:srgbClr val="00B050"/>
                </a:solidFill>
                <a:hlinkClick r:id="rId3"/>
              </a:rPr>
              <a:t>https://resources.perimeterinstitute.ca</a:t>
            </a:r>
            <a:endParaRPr lang="en-CA" sz="3200" dirty="0">
              <a:solidFill>
                <a:srgbClr val="00B050"/>
              </a:solidFill>
            </a:endParaRPr>
          </a:p>
        </p:txBody>
      </p:sp>
    </p:spTree>
    <p:extLst>
      <p:ext uri="{BB962C8B-B14F-4D97-AF65-F5344CB8AC3E}">
        <p14:creationId xmlns:p14="http://schemas.microsoft.com/office/powerpoint/2010/main" val="13943937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042" y="1542961"/>
            <a:ext cx="3657917" cy="2057579"/>
          </a:xfrm>
          <a:prstGeom prst="rect">
            <a:avLst/>
          </a:prstGeom>
        </p:spPr>
      </p:pic>
      <p:sp>
        <p:nvSpPr>
          <p:cNvPr id="6" name="Title 1"/>
          <p:cNvSpPr txBox="1">
            <a:spLocks/>
          </p:cNvSpPr>
          <p:nvPr/>
        </p:nvSpPr>
        <p:spPr>
          <a:xfrm>
            <a:off x="1485900" y="469009"/>
            <a:ext cx="6172200"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Interpretations: Copenhagen</a:t>
            </a:r>
          </a:p>
        </p:txBody>
      </p:sp>
    </p:spTree>
    <p:extLst>
      <p:ext uri="{BB962C8B-B14F-4D97-AF65-F5344CB8AC3E}">
        <p14:creationId xmlns:p14="http://schemas.microsoft.com/office/powerpoint/2010/main" val="16628053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042" y="1542961"/>
            <a:ext cx="3657917" cy="2057579"/>
          </a:xfrm>
          <a:prstGeom prst="rect">
            <a:avLst/>
          </a:prstGeom>
        </p:spPr>
      </p:pic>
      <p:sp>
        <p:nvSpPr>
          <p:cNvPr id="6" name="Title 1"/>
          <p:cNvSpPr>
            <a:spLocks noGrp="1"/>
          </p:cNvSpPr>
          <p:nvPr>
            <p:ph type="title"/>
          </p:nvPr>
        </p:nvSpPr>
        <p:spPr>
          <a:xfrm>
            <a:off x="1143000" y="442236"/>
            <a:ext cx="6591300" cy="434579"/>
          </a:xfrm>
        </p:spPr>
        <p:txBody>
          <a:bodyPr>
            <a:noAutofit/>
          </a:bodyPr>
          <a:lstStyle/>
          <a:p>
            <a:r>
              <a:rPr lang="en-CA" sz="4000" dirty="0">
                <a:latin typeface="Tekton Pro" panose="020F0603020208020904" pitchFamily="34" charset="0"/>
              </a:rPr>
              <a:t>Interpretations: Many Worlds</a:t>
            </a:r>
          </a:p>
        </p:txBody>
      </p:sp>
    </p:spTree>
    <p:extLst>
      <p:ext uri="{BB962C8B-B14F-4D97-AF65-F5344CB8AC3E}">
        <p14:creationId xmlns:p14="http://schemas.microsoft.com/office/powerpoint/2010/main" val="213164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3042" y="1542961"/>
            <a:ext cx="3657917" cy="2057579"/>
          </a:xfrm>
          <a:prstGeom prst="rect">
            <a:avLst/>
          </a:prstGeom>
        </p:spPr>
      </p:pic>
      <p:sp>
        <p:nvSpPr>
          <p:cNvPr id="6" name="Title 1"/>
          <p:cNvSpPr txBox="1">
            <a:spLocks/>
          </p:cNvSpPr>
          <p:nvPr/>
        </p:nvSpPr>
        <p:spPr>
          <a:xfrm>
            <a:off x="1428750" y="460771"/>
            <a:ext cx="6286500" cy="434579"/>
          </a:xfrm>
          <a:prstGeom prst="rect">
            <a:avLst/>
          </a:prstGeom>
        </p:spPr>
        <p:txBody>
          <a:bodyPr vert="horz" lIns="68580" tIns="34290" rIns="68580" bIns="34290" rtlCol="0" anchor="ctr">
            <a:noAutofit/>
          </a:bodyPr>
          <a:lstStyle>
            <a:lvl1pPr algn="l" defTabSz="457200" rtl="0" eaLnBrk="1" latinLnBrk="0" hangingPunct="1">
              <a:spcBef>
                <a:spcPct val="0"/>
              </a:spcBef>
              <a:buNone/>
              <a:defRPr sz="3500" b="1" i="0" kern="1200">
                <a:solidFill>
                  <a:schemeClr val="tx1"/>
                </a:solidFill>
                <a:latin typeface="Arial"/>
                <a:ea typeface="+mj-ea"/>
                <a:cs typeface="Arial"/>
              </a:defRPr>
            </a:lvl1pPr>
          </a:lstStyle>
          <a:p>
            <a:pPr algn="ctr"/>
            <a:r>
              <a:rPr lang="en-CA" sz="4000" b="0" dirty="0">
                <a:solidFill>
                  <a:schemeClr val="bg1"/>
                </a:solidFill>
                <a:latin typeface="Tekton Pro" panose="020F0603020208020904" pitchFamily="34" charset="0"/>
              </a:rPr>
              <a:t>Interpretations: Pilot Wave</a:t>
            </a:r>
          </a:p>
        </p:txBody>
      </p:sp>
    </p:spTree>
    <p:extLst>
      <p:ext uri="{BB962C8B-B14F-4D97-AF65-F5344CB8AC3E}">
        <p14:creationId xmlns:p14="http://schemas.microsoft.com/office/powerpoint/2010/main" val="1244632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D4F7A-FE5C-4501-8751-B4F128E05AD8}"/>
              </a:ext>
            </a:extLst>
          </p:cNvPr>
          <p:cNvSpPr>
            <a:spLocks noGrp="1"/>
          </p:cNvSpPr>
          <p:nvPr>
            <p:ph type="title"/>
          </p:nvPr>
        </p:nvSpPr>
        <p:spPr>
          <a:xfrm>
            <a:off x="448887" y="458197"/>
            <a:ext cx="8229600" cy="434579"/>
          </a:xfrm>
        </p:spPr>
        <p:txBody>
          <a:bodyPr/>
          <a:lstStyle/>
          <a:p>
            <a:r>
              <a:rPr lang="en-US" sz="4000" dirty="0">
                <a:latin typeface="Tekton Pro" panose="020F0603020208020904" pitchFamily="34" charset="0"/>
              </a:rPr>
              <a:t>Quantum is abstract.</a:t>
            </a:r>
          </a:p>
        </p:txBody>
      </p:sp>
      <p:sp>
        <p:nvSpPr>
          <p:cNvPr id="3" name="Content Placeholder 2">
            <a:extLst>
              <a:ext uri="{FF2B5EF4-FFF2-40B4-BE49-F238E27FC236}">
                <a16:creationId xmlns:a16="http://schemas.microsoft.com/office/drawing/2014/main" id="{C040F7BF-4871-441C-93C5-7957DF346FC2}"/>
              </a:ext>
            </a:extLst>
          </p:cNvPr>
          <p:cNvSpPr>
            <a:spLocks noGrp="1"/>
          </p:cNvSpPr>
          <p:nvPr>
            <p:ph idx="1"/>
          </p:nvPr>
        </p:nvSpPr>
        <p:spPr>
          <a:xfrm>
            <a:off x="1066800" y="1885950"/>
            <a:ext cx="6713913" cy="3028950"/>
          </a:xfrm>
        </p:spPr>
        <p:txBody>
          <a:bodyPr/>
          <a:lstStyle/>
          <a:p>
            <a:pPr marL="0" indent="0" algn="ctr">
              <a:buNone/>
            </a:pPr>
            <a:r>
              <a:rPr lang="en-US" sz="3600" dirty="0">
                <a:latin typeface="Tekton Pro" panose="020F0603020208020904" pitchFamily="34" charset="0"/>
              </a:rPr>
              <a:t>But it’s also the most established scientific model ever.</a:t>
            </a:r>
          </a:p>
        </p:txBody>
      </p:sp>
    </p:spTree>
    <p:extLst>
      <p:ext uri="{BB962C8B-B14F-4D97-AF65-F5344CB8AC3E}">
        <p14:creationId xmlns:p14="http://schemas.microsoft.com/office/powerpoint/2010/main" val="2424214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D124-35D3-49E4-AB0E-4D565D575085}"/>
              </a:ext>
            </a:extLst>
          </p:cNvPr>
          <p:cNvSpPr>
            <a:spLocks noGrp="1"/>
          </p:cNvSpPr>
          <p:nvPr>
            <p:ph type="title"/>
          </p:nvPr>
        </p:nvSpPr>
        <p:spPr>
          <a:xfrm>
            <a:off x="457199" y="435895"/>
            <a:ext cx="8229600" cy="434579"/>
          </a:xfrm>
        </p:spPr>
        <p:txBody>
          <a:bodyPr/>
          <a:lstStyle/>
          <a:p>
            <a:r>
              <a:rPr lang="en-US" sz="4000" dirty="0">
                <a:latin typeface="Tekton Pro" panose="020F0603020208020904" pitchFamily="34" charset="0"/>
              </a:rPr>
              <a:t>1. Most experimental verified model</a:t>
            </a:r>
          </a:p>
        </p:txBody>
      </p:sp>
      <p:pic>
        <p:nvPicPr>
          <p:cNvPr id="5" name="Content Placeholder 4">
            <a:extLst>
              <a:ext uri="{FF2B5EF4-FFF2-40B4-BE49-F238E27FC236}">
                <a16:creationId xmlns:a16="http://schemas.microsoft.com/office/drawing/2014/main" id="{93249C39-ADDA-471C-9A2F-0F180BCBDB79}"/>
              </a:ext>
            </a:extLst>
          </p:cNvPr>
          <p:cNvPicPr>
            <a:picLocks noGrp="1" noChangeAspect="1"/>
          </p:cNvPicPr>
          <p:nvPr>
            <p:ph idx="1"/>
          </p:nvPr>
        </p:nvPicPr>
        <p:blipFill>
          <a:blip r:embed="rId3"/>
          <a:stretch>
            <a:fillRect/>
          </a:stretch>
        </p:blipFill>
        <p:spPr>
          <a:xfrm>
            <a:off x="2492663" y="1070799"/>
            <a:ext cx="3574473" cy="2457450"/>
          </a:xfrm>
        </p:spPr>
      </p:pic>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A09CAD29-37F3-4B24-A30E-58E95C92F285}"/>
                  </a:ext>
                </a:extLst>
              </p:cNvPr>
              <p:cNvSpPr txBox="1">
                <a:spLocks/>
              </p:cNvSpPr>
              <p:nvPr/>
            </p:nvSpPr>
            <p:spPr bwMode="auto">
              <a:xfrm>
                <a:off x="-304800" y="4007150"/>
                <a:ext cx="8077200" cy="752699"/>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a:lstStyle>
              <a:p>
                <a:r>
                  <a:rPr lang="en-US" sz="1800" kern="0" dirty="0">
                    <a:latin typeface="Tekton Pro" panose="020F0603020208020904" pitchFamily="34" charset="0"/>
                  </a:rPr>
                  <a:t>Quantum Prediction:      </a:t>
                </a:r>
                <a14:m>
                  <m:oMath xmlns:m="http://schemas.openxmlformats.org/officeDocument/2006/math">
                    <m:r>
                      <a:rPr lang="en-US" sz="1800" b="0" i="0" kern="0" smtClean="0">
                        <a:latin typeface="Cambria Math" panose="02040503050406030204" pitchFamily="18" charset="0"/>
                        <a:ea typeface="Cambria Math" panose="02040503050406030204" pitchFamily="18" charset="0"/>
                      </a:rPr>
                      <m:t>0</m:t>
                    </m:r>
                    <m:r>
                      <a:rPr lang="en-US" sz="1800" b="0" i="1" kern="0" smtClean="0">
                        <a:latin typeface="Cambria Math" panose="02040503050406030204" pitchFamily="18" charset="0"/>
                        <a:ea typeface="Cambria Math" panose="02040503050406030204" pitchFamily="18" charset="0"/>
                      </a:rPr>
                      <m:t>.001 159 652 181 643</m:t>
                    </m:r>
                    <m:r>
                      <a:rPr lang="en-US" sz="1800" i="1" kern="0" smtClean="0">
                        <a:latin typeface="Cambria Math" panose="02040503050406030204" pitchFamily="18" charset="0"/>
                        <a:ea typeface="Cambria Math" panose="02040503050406030204" pitchFamily="18" charset="0"/>
                      </a:rPr>
                      <m:t>±</m:t>
                    </m:r>
                    <m:r>
                      <a:rPr lang="en-US" sz="1800" b="0" i="1" kern="0" smtClean="0">
                        <a:latin typeface="Cambria Math" panose="02040503050406030204" pitchFamily="18" charset="0"/>
                        <a:ea typeface="Cambria Math" panose="02040503050406030204" pitchFamily="18" charset="0"/>
                      </a:rPr>
                      <m:t> 764 × </m:t>
                    </m:r>
                    <m:sSup>
                      <m:sSupPr>
                        <m:ctrlPr>
                          <a:rPr lang="en-US" sz="1800" b="0" i="1" kern="0" smtClean="0">
                            <a:latin typeface="Cambria Math" panose="02040503050406030204" pitchFamily="18" charset="0"/>
                            <a:ea typeface="Cambria Math" panose="02040503050406030204" pitchFamily="18" charset="0"/>
                          </a:rPr>
                        </m:ctrlPr>
                      </m:sSupPr>
                      <m:e>
                        <m:r>
                          <a:rPr lang="en-US" sz="1800" b="0" i="1" kern="0" smtClean="0">
                            <a:latin typeface="Cambria Math" panose="02040503050406030204" pitchFamily="18" charset="0"/>
                            <a:ea typeface="Cambria Math" panose="02040503050406030204" pitchFamily="18" charset="0"/>
                          </a:rPr>
                          <m:t>10</m:t>
                        </m:r>
                      </m:e>
                      <m:sup>
                        <m:r>
                          <a:rPr lang="en-US" sz="1800" b="0" i="1" kern="0" smtClean="0">
                            <a:latin typeface="Cambria Math" panose="02040503050406030204" pitchFamily="18" charset="0"/>
                            <a:ea typeface="Cambria Math" panose="02040503050406030204" pitchFamily="18" charset="0"/>
                          </a:rPr>
                          <m:t>−15</m:t>
                        </m:r>
                      </m:sup>
                    </m:sSup>
                  </m:oMath>
                </a14:m>
                <a:endParaRPr lang="en-US" sz="1800" kern="0" dirty="0">
                  <a:latin typeface="Tekton Pro" panose="020F0603020208020904" pitchFamily="34" charset="0"/>
                </a:endParaRPr>
              </a:p>
              <a:p>
                <a:r>
                  <a:rPr lang="en-US" sz="800" kern="0" dirty="0">
                    <a:latin typeface="Tekton Pro" panose="020F0603020208020904" pitchFamily="34" charset="0"/>
                  </a:rPr>
                  <a:t>                  </a:t>
                </a:r>
                <a:endParaRPr lang="en-US" sz="1800" kern="0" dirty="0">
                  <a:latin typeface="Tekton Pro" panose="020F0603020208020904" pitchFamily="34" charset="0"/>
                </a:endParaRPr>
              </a:p>
              <a:p>
                <a:pPr algn="l"/>
                <a:r>
                  <a:rPr lang="en-US" sz="1800" kern="0" dirty="0">
                    <a:latin typeface="Tekton Pro" panose="020F0603020208020904" pitchFamily="34" charset="0"/>
                  </a:rPr>
                  <a:t>	</a:t>
                </a:r>
                <a:r>
                  <a:rPr lang="en-US" sz="1800" kern="0" dirty="0"/>
                  <a:t>	</a:t>
                </a:r>
              </a:p>
            </p:txBody>
          </p:sp>
        </mc:Choice>
        <mc:Fallback xmlns="">
          <p:sp>
            <p:nvSpPr>
              <p:cNvPr id="6" name="Title 1">
                <a:extLst>
                  <a:ext uri="{FF2B5EF4-FFF2-40B4-BE49-F238E27FC236}">
                    <a16:creationId xmlns:a16="http://schemas.microsoft.com/office/drawing/2014/main" id="{A09CAD29-37F3-4B24-A30E-58E95C92F285}"/>
                  </a:ext>
                </a:extLst>
              </p:cNvPr>
              <p:cNvSpPr txBox="1">
                <a:spLocks noRot="1" noChangeAspect="1" noMove="1" noResize="1" noEditPoints="1" noAdjustHandles="1" noChangeArrowheads="1" noChangeShapeType="1" noTextEdit="1"/>
              </p:cNvSpPr>
              <p:nvPr/>
            </p:nvSpPr>
            <p:spPr bwMode="auto">
              <a:xfrm>
                <a:off x="-304800" y="4007150"/>
                <a:ext cx="8077200" cy="752699"/>
              </a:xfrm>
              <a:prstGeom prst="rect">
                <a:avLst/>
              </a:prstGeom>
              <a:blipFill>
                <a:blip r:embed="rId4"/>
                <a:stretch>
                  <a:fillRect t="-3226"/>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10" name="Rectangle 9">
            <a:extLst>
              <a:ext uri="{FF2B5EF4-FFF2-40B4-BE49-F238E27FC236}">
                <a16:creationId xmlns:a16="http://schemas.microsoft.com/office/drawing/2014/main" id="{D55F2D57-6C76-41E5-B27C-80A8020FA5F6}"/>
              </a:ext>
            </a:extLst>
          </p:cNvPr>
          <p:cNvSpPr/>
          <p:nvPr/>
        </p:nvSpPr>
        <p:spPr bwMode="auto">
          <a:xfrm>
            <a:off x="2971800" y="4007150"/>
            <a:ext cx="1600201" cy="809651"/>
          </a:xfrm>
          <a:prstGeom prst="rect">
            <a:avLst/>
          </a:prstGeom>
          <a:noFill/>
          <a:ln w="28575" cap="flat" cmpd="sng" algn="ctr">
            <a:solidFill>
              <a:srgbClr val="FF0000"/>
            </a:solidFill>
            <a:prstDash val="lg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1"/>
              </a:solidFill>
              <a:effectLst/>
              <a:latin typeface="Arial" charset="0"/>
            </a:endParaRPr>
          </a:p>
        </p:txBody>
      </p:sp>
      <mc:AlternateContent xmlns:mc="http://schemas.openxmlformats.org/markup-compatibility/2006" xmlns:a14="http://schemas.microsoft.com/office/drawing/2010/main">
        <mc:Choice Requires="a14">
          <p:sp>
            <p:nvSpPr>
              <p:cNvPr id="14" name="Title 1">
                <a:extLst>
                  <a:ext uri="{FF2B5EF4-FFF2-40B4-BE49-F238E27FC236}">
                    <a16:creationId xmlns:a16="http://schemas.microsoft.com/office/drawing/2014/main" id="{569B244D-C285-42F8-B100-9390224B44B8}"/>
                  </a:ext>
                </a:extLst>
              </p:cNvPr>
              <p:cNvSpPr txBox="1">
                <a:spLocks/>
              </p:cNvSpPr>
              <p:nvPr/>
            </p:nvSpPr>
            <p:spPr bwMode="auto">
              <a:xfrm>
                <a:off x="6178" y="4474000"/>
                <a:ext cx="7998942" cy="628650"/>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a:lstStyle>
              <a:p>
                <a:r>
                  <a:rPr lang="en-US" sz="1800" kern="0" dirty="0">
                    <a:latin typeface="Tekton Pro" panose="020F0603020208020904" pitchFamily="34" charset="0"/>
                  </a:rPr>
                  <a:t>Observation:      </a:t>
                </a:r>
                <a14:m>
                  <m:oMath xmlns:m="http://schemas.openxmlformats.org/officeDocument/2006/math">
                    <m:r>
                      <a:rPr lang="en-CA" sz="1800" b="0" i="0" kern="0" smtClean="0">
                        <a:latin typeface="Cambria Math" panose="02040503050406030204" pitchFamily="18" charset="0"/>
                        <a:ea typeface="Cambria Math" panose="02040503050406030204" pitchFamily="18" charset="0"/>
                      </a:rPr>
                      <m:t> </m:t>
                    </m:r>
                    <m:r>
                      <a:rPr lang="en-US" sz="1800" b="0" i="0" kern="0" smtClean="0">
                        <a:latin typeface="Cambria Math" panose="02040503050406030204" pitchFamily="18" charset="0"/>
                        <a:ea typeface="Cambria Math" panose="02040503050406030204" pitchFamily="18" charset="0"/>
                      </a:rPr>
                      <m:t>0</m:t>
                    </m:r>
                    <m:r>
                      <a:rPr lang="en-US" sz="1800" b="0" i="1" kern="0" smtClean="0">
                        <a:latin typeface="Cambria Math" panose="02040503050406030204" pitchFamily="18" charset="0"/>
                        <a:ea typeface="Cambria Math" panose="02040503050406030204" pitchFamily="18" charset="0"/>
                      </a:rPr>
                      <m:t>.001 159 652 180 73 </m:t>
                    </m:r>
                    <m:r>
                      <a:rPr lang="en-US" sz="1800" i="1" kern="0" smtClean="0">
                        <a:latin typeface="Cambria Math" panose="02040503050406030204" pitchFamily="18" charset="0"/>
                        <a:ea typeface="Cambria Math" panose="02040503050406030204" pitchFamily="18" charset="0"/>
                      </a:rPr>
                      <m:t>±</m:t>
                    </m:r>
                    <m:r>
                      <a:rPr lang="en-US" sz="1800" b="0" i="1" kern="0" smtClean="0">
                        <a:latin typeface="Cambria Math" panose="02040503050406030204" pitchFamily="18" charset="0"/>
                        <a:ea typeface="Cambria Math" panose="02040503050406030204" pitchFamily="18" charset="0"/>
                      </a:rPr>
                      <m:t>280 × </m:t>
                    </m:r>
                    <m:sSup>
                      <m:sSupPr>
                        <m:ctrlPr>
                          <a:rPr lang="en-US" sz="1800" b="0" i="1" kern="0" smtClean="0">
                            <a:latin typeface="Cambria Math" panose="02040503050406030204" pitchFamily="18" charset="0"/>
                            <a:ea typeface="Cambria Math" panose="02040503050406030204" pitchFamily="18" charset="0"/>
                          </a:rPr>
                        </m:ctrlPr>
                      </m:sSupPr>
                      <m:e>
                        <m:r>
                          <a:rPr lang="en-US" sz="1800" b="0" i="1" kern="0" smtClean="0">
                            <a:latin typeface="Cambria Math" panose="02040503050406030204" pitchFamily="18" charset="0"/>
                            <a:ea typeface="Cambria Math" panose="02040503050406030204" pitchFamily="18" charset="0"/>
                          </a:rPr>
                          <m:t>10</m:t>
                        </m:r>
                      </m:e>
                      <m:sup>
                        <m:r>
                          <a:rPr lang="en-US" sz="1800" b="0" i="1" kern="0" smtClean="0">
                            <a:latin typeface="Cambria Math" panose="02040503050406030204" pitchFamily="18" charset="0"/>
                            <a:ea typeface="Cambria Math" panose="02040503050406030204" pitchFamily="18" charset="0"/>
                          </a:rPr>
                          <m:t>−15</m:t>
                        </m:r>
                      </m:sup>
                    </m:sSup>
                  </m:oMath>
                </a14:m>
                <a:endParaRPr lang="en-US" sz="1600" kern="0" dirty="0">
                  <a:latin typeface="Tekton Pro" panose="020F0603020208020904" pitchFamily="34" charset="0"/>
                </a:endParaRPr>
              </a:p>
              <a:p>
                <a:r>
                  <a:rPr lang="en-US" sz="1600" kern="0" dirty="0"/>
                  <a:t>                  </a:t>
                </a:r>
              </a:p>
              <a:p>
                <a:pPr algn="l"/>
                <a:r>
                  <a:rPr lang="en-US" sz="1600" kern="0" dirty="0"/>
                  <a:t>		</a:t>
                </a:r>
              </a:p>
            </p:txBody>
          </p:sp>
        </mc:Choice>
        <mc:Fallback xmlns="">
          <p:sp>
            <p:nvSpPr>
              <p:cNvPr id="14" name="Title 1">
                <a:extLst>
                  <a:ext uri="{FF2B5EF4-FFF2-40B4-BE49-F238E27FC236}">
                    <a16:creationId xmlns:a16="http://schemas.microsoft.com/office/drawing/2014/main" id="{569B244D-C285-42F8-B100-9390224B44B8}"/>
                  </a:ext>
                </a:extLst>
              </p:cNvPr>
              <p:cNvSpPr txBox="1">
                <a:spLocks noRot="1" noChangeAspect="1" noMove="1" noResize="1" noEditPoints="1" noAdjustHandles="1" noChangeArrowheads="1" noChangeShapeType="1" noTextEdit="1"/>
              </p:cNvSpPr>
              <p:nvPr/>
            </p:nvSpPr>
            <p:spPr bwMode="auto">
              <a:xfrm>
                <a:off x="6178" y="4474000"/>
                <a:ext cx="7998942" cy="628650"/>
              </a:xfrm>
              <a:prstGeom prst="rect">
                <a:avLst/>
              </a:prstGeom>
              <a:blipFill>
                <a:blip r:embed="rId5"/>
                <a:stretch>
                  <a:fillRect t="-21359"/>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a14="http://schemas.microsoft.com/office/drawing/2010/main" val="1"/>
                </a:ext>
              </a:extLst>
            </p:spPr>
            <p:txBody>
              <a:bodyPr/>
              <a:lstStyle/>
              <a:p>
                <a:r>
                  <a:rPr lang="en-US">
                    <a:noFill/>
                  </a:rPr>
                  <a:t> </a:t>
                </a:r>
              </a:p>
            </p:txBody>
          </p:sp>
        </mc:Fallback>
      </mc:AlternateContent>
      <p:sp>
        <p:nvSpPr>
          <p:cNvPr id="3" name="TextBox 2">
            <a:extLst>
              <a:ext uri="{FF2B5EF4-FFF2-40B4-BE49-F238E27FC236}">
                <a16:creationId xmlns:a16="http://schemas.microsoft.com/office/drawing/2014/main" id="{02DDB9D6-0FB5-42B3-B897-47DF70992D29}"/>
              </a:ext>
            </a:extLst>
          </p:cNvPr>
          <p:cNvSpPr txBox="1"/>
          <p:nvPr/>
        </p:nvSpPr>
        <p:spPr>
          <a:xfrm>
            <a:off x="4038600" y="1892126"/>
            <a:ext cx="914400" cy="523220"/>
          </a:xfrm>
          <a:prstGeom prst="rect">
            <a:avLst/>
          </a:prstGeom>
          <a:noFill/>
        </p:spPr>
        <p:txBody>
          <a:bodyPr wrap="square" rtlCol="0">
            <a:spAutoFit/>
          </a:bodyPr>
          <a:lstStyle/>
          <a:p>
            <a:r>
              <a:rPr lang="en-US" sz="2800" dirty="0"/>
              <a:t>e</a:t>
            </a:r>
            <a:r>
              <a:rPr lang="en-US" sz="2800" baseline="30000" dirty="0"/>
              <a:t>-</a:t>
            </a:r>
          </a:p>
        </p:txBody>
      </p:sp>
      <p:pic>
        <p:nvPicPr>
          <p:cNvPr id="7" name="Picture 6">
            <a:extLst>
              <a:ext uri="{FF2B5EF4-FFF2-40B4-BE49-F238E27FC236}">
                <a16:creationId xmlns:a16="http://schemas.microsoft.com/office/drawing/2014/main" id="{B60DC50C-9059-4AFF-9484-ACC24C45BF8E}"/>
              </a:ext>
            </a:extLst>
          </p:cNvPr>
          <p:cNvPicPr>
            <a:picLocks noChangeAspect="1"/>
          </p:cNvPicPr>
          <p:nvPr/>
        </p:nvPicPr>
        <p:blipFill>
          <a:blip r:embed="rId6"/>
          <a:stretch>
            <a:fillRect/>
          </a:stretch>
        </p:blipFill>
        <p:spPr>
          <a:xfrm>
            <a:off x="4407693" y="1951088"/>
            <a:ext cx="328613" cy="314325"/>
          </a:xfrm>
          <a:prstGeom prst="rect">
            <a:avLst/>
          </a:prstGeom>
        </p:spPr>
      </p:pic>
      <p:pic>
        <p:nvPicPr>
          <p:cNvPr id="16" name="Picture 15">
            <a:extLst>
              <a:ext uri="{FF2B5EF4-FFF2-40B4-BE49-F238E27FC236}">
                <a16:creationId xmlns:a16="http://schemas.microsoft.com/office/drawing/2014/main" id="{43F23088-CC57-44E5-8E94-453399911614}"/>
              </a:ext>
            </a:extLst>
          </p:cNvPr>
          <p:cNvPicPr>
            <a:picLocks noChangeAspect="1"/>
          </p:cNvPicPr>
          <p:nvPr/>
        </p:nvPicPr>
        <p:blipFill>
          <a:blip r:embed="rId6"/>
          <a:stretch>
            <a:fillRect/>
          </a:stretch>
        </p:blipFill>
        <p:spPr>
          <a:xfrm>
            <a:off x="4423643" y="2063702"/>
            <a:ext cx="148358" cy="314325"/>
          </a:xfrm>
          <a:prstGeom prst="rect">
            <a:avLst/>
          </a:prstGeom>
        </p:spPr>
      </p:pic>
      <p:sp>
        <p:nvSpPr>
          <p:cNvPr id="4" name="Rectangle 3"/>
          <p:cNvSpPr/>
          <p:nvPr/>
        </p:nvSpPr>
        <p:spPr>
          <a:xfrm>
            <a:off x="1371600" y="3488533"/>
            <a:ext cx="5816600" cy="461665"/>
          </a:xfrm>
          <a:prstGeom prst="rect">
            <a:avLst/>
          </a:prstGeom>
        </p:spPr>
        <p:txBody>
          <a:bodyPr wrap="square">
            <a:spAutoFit/>
          </a:bodyPr>
          <a:lstStyle/>
          <a:p>
            <a:pPr algn="ctr"/>
            <a:r>
              <a:rPr lang="en-US" sz="2400" b="1" kern="0" dirty="0">
                <a:latin typeface="Tekton Pro" panose="020F0603020208020904" pitchFamily="34" charset="0"/>
              </a:rPr>
              <a:t>Magnetic Field Strength of Electron</a:t>
            </a:r>
          </a:p>
        </p:txBody>
      </p:sp>
    </p:spTree>
    <p:extLst>
      <p:ext uri="{BB962C8B-B14F-4D97-AF65-F5344CB8AC3E}">
        <p14:creationId xmlns:p14="http://schemas.microsoft.com/office/powerpoint/2010/main" val="1576714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2E1EC-5607-45DE-A123-5D77A46D43EF}"/>
              </a:ext>
            </a:extLst>
          </p:cNvPr>
          <p:cNvSpPr>
            <a:spLocks noGrp="1"/>
          </p:cNvSpPr>
          <p:nvPr>
            <p:ph type="title"/>
          </p:nvPr>
        </p:nvSpPr>
        <p:spPr>
          <a:xfrm>
            <a:off x="990600" y="382785"/>
            <a:ext cx="7153102" cy="1025129"/>
          </a:xfrm>
        </p:spPr>
        <p:txBody>
          <a:bodyPr/>
          <a:lstStyle/>
          <a:p>
            <a:r>
              <a:rPr lang="en-US" sz="3600" dirty="0">
                <a:latin typeface="Tekton Pro" panose="020F0603020208020904" pitchFamily="34" charset="0"/>
              </a:rPr>
              <a:t>2. Explains more of the world than any other model</a:t>
            </a:r>
          </a:p>
        </p:txBody>
      </p:sp>
      <p:pic>
        <p:nvPicPr>
          <p:cNvPr id="4" name="Picture 3">
            <a:extLst>
              <a:ext uri="{FF2B5EF4-FFF2-40B4-BE49-F238E27FC236}">
                <a16:creationId xmlns:a16="http://schemas.microsoft.com/office/drawing/2014/main" id="{8FC5F247-5CD7-406F-AEF5-6EF412C0B378}"/>
              </a:ext>
            </a:extLst>
          </p:cNvPr>
          <p:cNvPicPr>
            <a:picLocks noChangeAspect="1"/>
          </p:cNvPicPr>
          <p:nvPr/>
        </p:nvPicPr>
        <p:blipFill>
          <a:blip r:embed="rId2"/>
          <a:stretch>
            <a:fillRect/>
          </a:stretch>
        </p:blipFill>
        <p:spPr>
          <a:xfrm>
            <a:off x="152400" y="1938166"/>
            <a:ext cx="2538153" cy="2030522"/>
          </a:xfrm>
          <a:prstGeom prst="rect">
            <a:avLst/>
          </a:prstGeom>
        </p:spPr>
      </p:pic>
      <p:pic>
        <p:nvPicPr>
          <p:cNvPr id="5" name="Picture 4">
            <a:extLst>
              <a:ext uri="{FF2B5EF4-FFF2-40B4-BE49-F238E27FC236}">
                <a16:creationId xmlns:a16="http://schemas.microsoft.com/office/drawing/2014/main" id="{E4EBA353-07F2-4D74-B11A-45840768F47E}"/>
              </a:ext>
            </a:extLst>
          </p:cNvPr>
          <p:cNvPicPr>
            <a:picLocks noChangeAspect="1"/>
          </p:cNvPicPr>
          <p:nvPr/>
        </p:nvPicPr>
        <p:blipFill>
          <a:blip r:embed="rId3"/>
          <a:stretch>
            <a:fillRect/>
          </a:stretch>
        </p:blipFill>
        <p:spPr>
          <a:xfrm>
            <a:off x="5860459" y="1965409"/>
            <a:ext cx="3158850" cy="1976036"/>
          </a:xfrm>
          <a:prstGeom prst="rect">
            <a:avLst/>
          </a:prstGeom>
        </p:spPr>
      </p:pic>
      <p:pic>
        <p:nvPicPr>
          <p:cNvPr id="6" name="Picture 5">
            <a:extLst>
              <a:ext uri="{FF2B5EF4-FFF2-40B4-BE49-F238E27FC236}">
                <a16:creationId xmlns:a16="http://schemas.microsoft.com/office/drawing/2014/main" id="{C316F3DC-0A4D-4774-A0B3-9AE1E40649D2}"/>
              </a:ext>
            </a:extLst>
          </p:cNvPr>
          <p:cNvPicPr>
            <a:picLocks noChangeAspect="1"/>
          </p:cNvPicPr>
          <p:nvPr/>
        </p:nvPicPr>
        <p:blipFill>
          <a:blip r:embed="rId4"/>
          <a:stretch>
            <a:fillRect/>
          </a:stretch>
        </p:blipFill>
        <p:spPr>
          <a:xfrm>
            <a:off x="3082945" y="1958427"/>
            <a:ext cx="2638425" cy="1976036"/>
          </a:xfrm>
          <a:prstGeom prst="rect">
            <a:avLst/>
          </a:prstGeom>
        </p:spPr>
      </p:pic>
    </p:spTree>
    <p:extLst>
      <p:ext uri="{BB962C8B-B14F-4D97-AF65-F5344CB8AC3E}">
        <p14:creationId xmlns:p14="http://schemas.microsoft.com/office/powerpoint/2010/main" val="3215906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out)">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ircle(out)">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3AEAC-245B-4FFC-9708-5D8419F121E3}"/>
              </a:ext>
            </a:extLst>
          </p:cNvPr>
          <p:cNvSpPr>
            <a:spLocks noGrp="1"/>
          </p:cNvSpPr>
          <p:nvPr>
            <p:ph type="title"/>
          </p:nvPr>
        </p:nvSpPr>
        <p:spPr>
          <a:xfrm>
            <a:off x="438922" y="285750"/>
            <a:ext cx="8229600" cy="434579"/>
          </a:xfrm>
        </p:spPr>
        <p:txBody>
          <a:bodyPr/>
          <a:lstStyle/>
          <a:p>
            <a:r>
              <a:rPr lang="en-US" sz="4000" dirty="0">
                <a:latin typeface="Tekton Pro" panose="020F0603020208020904" pitchFamily="34" charset="0"/>
              </a:rPr>
              <a:t>3. Many technological applications</a:t>
            </a:r>
          </a:p>
        </p:txBody>
      </p:sp>
      <p:pic>
        <p:nvPicPr>
          <p:cNvPr id="4" name="Content Placeholder 3">
            <a:extLst>
              <a:ext uri="{FF2B5EF4-FFF2-40B4-BE49-F238E27FC236}">
                <a16:creationId xmlns:a16="http://schemas.microsoft.com/office/drawing/2014/main" id="{AD81845F-5F17-4FEF-8A1F-421C6F6CDCA3}"/>
              </a:ext>
            </a:extLst>
          </p:cNvPr>
          <p:cNvPicPr>
            <a:picLocks noGrp="1" noChangeAspect="1"/>
          </p:cNvPicPr>
          <p:nvPr>
            <p:ph idx="1"/>
          </p:nvPr>
        </p:nvPicPr>
        <p:blipFill>
          <a:blip r:embed="rId3"/>
          <a:stretch>
            <a:fillRect/>
          </a:stretch>
        </p:blipFill>
        <p:spPr>
          <a:xfrm>
            <a:off x="228600" y="1305473"/>
            <a:ext cx="2867025" cy="1735941"/>
          </a:xfrm>
          <a:prstGeom prst="rect">
            <a:avLst/>
          </a:prstGeom>
        </p:spPr>
      </p:pic>
      <p:pic>
        <p:nvPicPr>
          <p:cNvPr id="5" name="Picture 4">
            <a:extLst>
              <a:ext uri="{FF2B5EF4-FFF2-40B4-BE49-F238E27FC236}">
                <a16:creationId xmlns:a16="http://schemas.microsoft.com/office/drawing/2014/main" id="{D5C27CA5-AF82-4243-80A7-E5DB328B8439}"/>
              </a:ext>
            </a:extLst>
          </p:cNvPr>
          <p:cNvPicPr>
            <a:picLocks noChangeAspect="1"/>
          </p:cNvPicPr>
          <p:nvPr/>
        </p:nvPicPr>
        <p:blipFill>
          <a:blip r:embed="rId4"/>
          <a:stretch>
            <a:fillRect/>
          </a:stretch>
        </p:blipFill>
        <p:spPr>
          <a:xfrm>
            <a:off x="3458085" y="1305473"/>
            <a:ext cx="1828800" cy="1828800"/>
          </a:xfrm>
          <a:prstGeom prst="rect">
            <a:avLst/>
          </a:prstGeom>
        </p:spPr>
      </p:pic>
      <p:pic>
        <p:nvPicPr>
          <p:cNvPr id="7" name="Picture 6">
            <a:extLst>
              <a:ext uri="{FF2B5EF4-FFF2-40B4-BE49-F238E27FC236}">
                <a16:creationId xmlns:a16="http://schemas.microsoft.com/office/drawing/2014/main" id="{247012D3-6145-4AC1-AC10-401E760036DD}"/>
              </a:ext>
            </a:extLst>
          </p:cNvPr>
          <p:cNvPicPr>
            <a:picLocks noChangeAspect="1"/>
          </p:cNvPicPr>
          <p:nvPr/>
        </p:nvPicPr>
        <p:blipFill>
          <a:blip r:embed="rId5"/>
          <a:stretch>
            <a:fillRect/>
          </a:stretch>
        </p:blipFill>
        <p:spPr>
          <a:xfrm>
            <a:off x="5754129" y="1305473"/>
            <a:ext cx="2943225" cy="1943522"/>
          </a:xfrm>
          <a:prstGeom prst="rect">
            <a:avLst/>
          </a:prstGeom>
        </p:spPr>
      </p:pic>
      <p:sp>
        <p:nvSpPr>
          <p:cNvPr id="8" name="TextBox 7">
            <a:extLst>
              <a:ext uri="{FF2B5EF4-FFF2-40B4-BE49-F238E27FC236}">
                <a16:creationId xmlns:a16="http://schemas.microsoft.com/office/drawing/2014/main" id="{C308D86C-015F-4A61-AA1D-4BDC180CF11A}"/>
              </a:ext>
            </a:extLst>
          </p:cNvPr>
          <p:cNvSpPr txBox="1"/>
          <p:nvPr/>
        </p:nvSpPr>
        <p:spPr>
          <a:xfrm>
            <a:off x="453466" y="3474999"/>
            <a:ext cx="3902543" cy="1323439"/>
          </a:xfrm>
          <a:prstGeom prst="rect">
            <a:avLst/>
          </a:prstGeom>
          <a:noFill/>
        </p:spPr>
        <p:txBody>
          <a:bodyPr wrap="none" rtlCol="0">
            <a:spAutoFit/>
          </a:bodyPr>
          <a:lstStyle/>
          <a:p>
            <a:r>
              <a:rPr lang="en-US" sz="2000" dirty="0">
                <a:solidFill>
                  <a:schemeClr val="tx2">
                    <a:lumMod val="50000"/>
                  </a:schemeClr>
                </a:solidFill>
                <a:latin typeface="Tekton Pro" panose="020F0603020208020904" pitchFamily="34" charset="0"/>
              </a:rPr>
              <a:t>Transistor – computers, cell phones</a:t>
            </a:r>
          </a:p>
          <a:p>
            <a:r>
              <a:rPr lang="en-US" sz="2000" dirty="0">
                <a:solidFill>
                  <a:schemeClr val="tx2">
                    <a:lumMod val="50000"/>
                  </a:schemeClr>
                </a:solidFill>
                <a:latin typeface="Tekton Pro" panose="020F0603020208020904" pitchFamily="34" charset="0"/>
              </a:rPr>
              <a:t>laser </a:t>
            </a:r>
          </a:p>
          <a:p>
            <a:r>
              <a:rPr lang="en-US" sz="2000" dirty="0">
                <a:solidFill>
                  <a:schemeClr val="tx2">
                    <a:lumMod val="50000"/>
                  </a:schemeClr>
                </a:solidFill>
                <a:latin typeface="Tekton Pro" panose="020F0603020208020904" pitchFamily="34" charset="0"/>
              </a:rPr>
              <a:t>MRI </a:t>
            </a:r>
          </a:p>
          <a:p>
            <a:r>
              <a:rPr lang="en-US" sz="2000" dirty="0">
                <a:solidFill>
                  <a:schemeClr val="tx2">
                    <a:lumMod val="50000"/>
                  </a:schemeClr>
                </a:solidFill>
                <a:latin typeface="Tekton Pro" panose="020F0603020208020904" pitchFamily="34" charset="0"/>
              </a:rPr>
              <a:t>garage-door openers </a:t>
            </a:r>
            <a:endParaRPr lang="en-US" sz="1600" dirty="0">
              <a:solidFill>
                <a:schemeClr val="tx2">
                  <a:lumMod val="50000"/>
                </a:schemeClr>
              </a:solidFill>
              <a:latin typeface="Tekton Pro" panose="020F0603020208020904" pitchFamily="34" charset="0"/>
            </a:endParaRPr>
          </a:p>
        </p:txBody>
      </p:sp>
      <p:sp>
        <p:nvSpPr>
          <p:cNvPr id="9" name="TextBox 8">
            <a:extLst>
              <a:ext uri="{FF2B5EF4-FFF2-40B4-BE49-F238E27FC236}">
                <a16:creationId xmlns:a16="http://schemas.microsoft.com/office/drawing/2014/main" id="{025476AE-67DD-417A-9BAA-49A534259157}"/>
              </a:ext>
            </a:extLst>
          </p:cNvPr>
          <p:cNvSpPr txBox="1"/>
          <p:nvPr/>
        </p:nvSpPr>
        <p:spPr>
          <a:xfrm>
            <a:off x="4478496" y="3465393"/>
            <a:ext cx="3296672" cy="1261884"/>
          </a:xfrm>
          <a:prstGeom prst="rect">
            <a:avLst/>
          </a:prstGeom>
          <a:noFill/>
        </p:spPr>
        <p:txBody>
          <a:bodyPr wrap="none" rtlCol="0">
            <a:spAutoFit/>
          </a:bodyPr>
          <a:lstStyle/>
          <a:p>
            <a:r>
              <a:rPr lang="en-US" sz="2000" dirty="0">
                <a:solidFill>
                  <a:schemeClr val="tx2">
                    <a:lumMod val="50000"/>
                  </a:schemeClr>
                </a:solidFill>
                <a:latin typeface="Tekton Pro" panose="020F0603020208020904" pitchFamily="34" charset="0"/>
              </a:rPr>
              <a:t>LEDs</a:t>
            </a:r>
          </a:p>
          <a:p>
            <a:r>
              <a:rPr lang="en-US" sz="2000" dirty="0">
                <a:solidFill>
                  <a:schemeClr val="tx2">
                    <a:lumMod val="50000"/>
                  </a:schemeClr>
                </a:solidFill>
                <a:latin typeface="Tekton Pro" panose="020F0603020208020904" pitchFamily="34" charset="0"/>
              </a:rPr>
              <a:t>smoke detectors </a:t>
            </a:r>
          </a:p>
          <a:p>
            <a:r>
              <a:rPr lang="en-US" sz="2000" dirty="0">
                <a:solidFill>
                  <a:schemeClr val="tx2">
                    <a:lumMod val="50000"/>
                  </a:schemeClr>
                </a:solidFill>
                <a:latin typeface="Tekton Pro" panose="020F0603020208020904" pitchFamily="34" charset="0"/>
              </a:rPr>
              <a:t>quantum-dot screen displays </a:t>
            </a:r>
          </a:p>
          <a:p>
            <a:endParaRPr lang="en-US" sz="1600" dirty="0"/>
          </a:p>
        </p:txBody>
      </p:sp>
      <p:sp>
        <p:nvSpPr>
          <p:cNvPr id="3" name="Rectangle 2">
            <a:extLst>
              <a:ext uri="{FF2B5EF4-FFF2-40B4-BE49-F238E27FC236}">
                <a16:creationId xmlns:a16="http://schemas.microsoft.com/office/drawing/2014/main" id="{8FD22D73-3283-478C-B89C-90D0D6D8C4C8}"/>
              </a:ext>
            </a:extLst>
          </p:cNvPr>
          <p:cNvSpPr/>
          <p:nvPr/>
        </p:nvSpPr>
        <p:spPr bwMode="auto">
          <a:xfrm>
            <a:off x="469942" y="3450919"/>
            <a:ext cx="7288750" cy="1371600"/>
          </a:xfrm>
          <a:prstGeom prst="rect">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a:ln>
                <a:noFill/>
              </a:ln>
              <a:solidFill>
                <a:schemeClr val="bg1"/>
              </a:solidFill>
              <a:effectLst/>
              <a:latin typeface="Arial" charset="0"/>
            </a:endParaRPr>
          </a:p>
        </p:txBody>
      </p:sp>
    </p:spTree>
    <p:extLst>
      <p:ext uri="{BB962C8B-B14F-4D97-AF65-F5344CB8AC3E}">
        <p14:creationId xmlns:p14="http://schemas.microsoft.com/office/powerpoint/2010/main" val="2445547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T:\Shares\Photos\Outreach\EPLUS\2009 EPLUS\_mg_0971.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71600" y="994623"/>
            <a:ext cx="228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3" descr="sand ds image.JPG"/>
          <p:cNvPicPr>
            <a:picLocks noChangeAspect="1"/>
          </p:cNvPicPr>
          <p:nvPr/>
        </p:nvPicPr>
        <p:blipFill rotWithShape="1">
          <a:blip r:embed="rId4" cstate="email">
            <a:extLst>
              <a:ext uri="{28A0092B-C50C-407E-A947-70E740481C1C}">
                <a14:useLocalDpi xmlns:a14="http://schemas.microsoft.com/office/drawing/2010/main"/>
              </a:ext>
            </a:extLst>
          </a:blip>
          <a:srcRect l="8065" t="5553" r="5262" b="6666"/>
          <a:stretch/>
        </p:blipFill>
        <p:spPr>
          <a:xfrm>
            <a:off x="4800600" y="1028089"/>
            <a:ext cx="2590800" cy="2295111"/>
          </a:xfrm>
          <a:prstGeom prst="rect">
            <a:avLst/>
          </a:prstGeom>
        </p:spPr>
      </p:pic>
      <p:sp>
        <p:nvSpPr>
          <p:cNvPr id="7" name="TextBox 6"/>
          <p:cNvSpPr txBox="1"/>
          <p:nvPr/>
        </p:nvSpPr>
        <p:spPr>
          <a:xfrm>
            <a:off x="4572558" y="3327834"/>
            <a:ext cx="3888432" cy="1569660"/>
          </a:xfrm>
          <a:prstGeom prst="rect">
            <a:avLst/>
          </a:prstGeom>
          <a:noFill/>
        </p:spPr>
        <p:txBody>
          <a:bodyPr wrap="square" rtlCol="0">
            <a:spAutoFit/>
          </a:bodyPr>
          <a:lstStyle/>
          <a:p>
            <a:r>
              <a:rPr lang="en-CA" sz="3200" dirty="0">
                <a:solidFill>
                  <a:srgbClr val="0070C0"/>
                </a:solidFill>
                <a:latin typeface="Tekton Pro" panose="020F0603020208020904" pitchFamily="34" charset="0"/>
              </a:rPr>
              <a:t>Classical particles…</a:t>
            </a:r>
          </a:p>
          <a:p>
            <a:pPr marL="914400" lvl="1" indent="-457200">
              <a:buFont typeface="Arial" panose="020B0604020202020204" pitchFamily="34" charset="0"/>
              <a:buChar char="•"/>
            </a:pPr>
            <a:r>
              <a:rPr lang="en-CA" sz="3200" dirty="0">
                <a:solidFill>
                  <a:srgbClr val="0070C0"/>
                </a:solidFill>
                <a:latin typeface="Tekton Pro" panose="020F0603020208020904" pitchFamily="34" charset="0"/>
              </a:rPr>
              <a:t>collide</a:t>
            </a:r>
            <a:endParaRPr lang="en-CA" sz="3200" dirty="0">
              <a:solidFill>
                <a:srgbClr val="0070C0"/>
              </a:solidFill>
              <a:latin typeface="Tekton Pro" panose="020F0603020208020904" pitchFamily="34" charset="0"/>
              <a:sym typeface="Wingdings" pitchFamily="2" charset="2"/>
            </a:endParaRPr>
          </a:p>
          <a:p>
            <a:pPr marL="914400" lvl="1" indent="-457200">
              <a:buFont typeface="Arial" panose="020B0604020202020204" pitchFamily="34" charset="0"/>
              <a:buChar char="•"/>
            </a:pPr>
            <a:r>
              <a:rPr lang="en-CA" sz="3200" dirty="0">
                <a:solidFill>
                  <a:srgbClr val="0070C0"/>
                </a:solidFill>
                <a:latin typeface="Tekton Pro" panose="020F0603020208020904" pitchFamily="34" charset="0"/>
                <a:sym typeface="Wingdings" pitchFamily="2" charset="2"/>
              </a:rPr>
              <a:t>localized</a:t>
            </a:r>
            <a:endParaRPr lang="en-CA" sz="2400" dirty="0">
              <a:solidFill>
                <a:srgbClr val="0070C0"/>
              </a:solidFill>
              <a:latin typeface="Tekton Pro" panose="020F0603020208020904" pitchFamily="34" charset="0"/>
            </a:endParaRPr>
          </a:p>
        </p:txBody>
      </p:sp>
      <p:sp>
        <p:nvSpPr>
          <p:cNvPr id="12" name="Title 1"/>
          <p:cNvSpPr>
            <a:spLocks noGrp="1"/>
          </p:cNvSpPr>
          <p:nvPr>
            <p:ph type="title"/>
          </p:nvPr>
        </p:nvSpPr>
        <p:spPr>
          <a:xfrm>
            <a:off x="609600" y="133350"/>
            <a:ext cx="7924800" cy="781050"/>
          </a:xfrm>
        </p:spPr>
        <p:txBody>
          <a:bodyPr>
            <a:noAutofit/>
          </a:bodyPr>
          <a:lstStyle/>
          <a:p>
            <a:r>
              <a:rPr lang="en-CA" sz="3600" dirty="0">
                <a:latin typeface="Tekton Pro" panose="020F0603020208020904" pitchFamily="34" charset="0"/>
              </a:rPr>
              <a:t>Double Slit with Classical Particles (POE)</a:t>
            </a:r>
          </a:p>
        </p:txBody>
      </p:sp>
    </p:spTree>
    <p:extLst>
      <p:ext uri="{BB962C8B-B14F-4D97-AF65-F5344CB8AC3E}">
        <p14:creationId xmlns:p14="http://schemas.microsoft.com/office/powerpoint/2010/main" val="16084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41" y="57645"/>
            <a:ext cx="8229600" cy="857250"/>
          </a:xfrm>
        </p:spPr>
        <p:txBody>
          <a:bodyPr/>
          <a:lstStyle/>
          <a:p>
            <a:r>
              <a:rPr lang="en-US" sz="4800" b="1" dirty="0">
                <a:latin typeface="Tekton Pro" panose="020F0603020208020904" pitchFamily="34" charset="0"/>
                <a:cs typeface="Calibri" panose="020F0502020204030204" pitchFamily="34" charset="0"/>
              </a:rPr>
              <a:t>PI Resource Centre</a:t>
            </a:r>
          </a:p>
        </p:txBody>
      </p:sp>
      <p:pic>
        <p:nvPicPr>
          <p:cNvPr id="5" name="Picture 4"/>
          <p:cNvPicPr>
            <a:picLocks noChangeAspect="1"/>
          </p:cNvPicPr>
          <p:nvPr/>
        </p:nvPicPr>
        <p:blipFill>
          <a:blip r:embed="rId3"/>
          <a:stretch>
            <a:fillRect/>
          </a:stretch>
        </p:blipFill>
        <p:spPr>
          <a:xfrm>
            <a:off x="166566" y="1636682"/>
            <a:ext cx="2608051" cy="1137826"/>
          </a:xfrm>
          <a:prstGeom prst="rect">
            <a:avLst/>
          </a:prstGeom>
        </p:spPr>
      </p:pic>
      <p:sp>
        <p:nvSpPr>
          <p:cNvPr id="6" name="TextBox 5"/>
          <p:cNvSpPr txBox="1"/>
          <p:nvPr/>
        </p:nvSpPr>
        <p:spPr>
          <a:xfrm>
            <a:off x="667581" y="3787973"/>
            <a:ext cx="7999177" cy="646331"/>
          </a:xfrm>
          <a:prstGeom prst="rect">
            <a:avLst/>
          </a:prstGeom>
          <a:noFill/>
        </p:spPr>
        <p:txBody>
          <a:bodyPr wrap="none" rtlCol="0">
            <a:spAutoFit/>
          </a:bodyPr>
          <a:lstStyle/>
          <a:p>
            <a:r>
              <a:rPr lang="en-US" sz="3600" dirty="0">
                <a:latin typeface="Tekton Pro" panose="020F0603020208020904" pitchFamily="34" charset="0"/>
                <a:hlinkClick r:id="rId4"/>
              </a:rPr>
              <a:t>https://resources.perimeterinstitute.ca/</a:t>
            </a:r>
            <a:endParaRPr lang="en-US" sz="3600" dirty="0">
              <a:latin typeface="Tekton Pro" panose="020F0603020208020904" pitchFamily="34" charset="0"/>
            </a:endParaRPr>
          </a:p>
        </p:txBody>
      </p:sp>
      <p:sp>
        <p:nvSpPr>
          <p:cNvPr id="7" name="Rectangle 6"/>
          <p:cNvSpPr/>
          <p:nvPr/>
        </p:nvSpPr>
        <p:spPr>
          <a:xfrm>
            <a:off x="2774617" y="2946264"/>
            <a:ext cx="2864183" cy="646331"/>
          </a:xfrm>
          <a:prstGeom prst="rect">
            <a:avLst/>
          </a:prstGeom>
        </p:spPr>
        <p:txBody>
          <a:bodyPr wrap="square">
            <a:spAutoFit/>
          </a:bodyPr>
          <a:lstStyle/>
          <a:p>
            <a:pPr algn="ctr"/>
            <a:r>
              <a:rPr lang="en-US" sz="1800" dirty="0">
                <a:latin typeface="Tekton Pro" panose="020F0603020208020904" pitchFamily="34" charset="0"/>
              </a:rPr>
              <a:t>The Challenge of Quantum Reality </a:t>
            </a:r>
          </a:p>
        </p:txBody>
      </p:sp>
      <p:sp>
        <p:nvSpPr>
          <p:cNvPr id="8" name="Rectangle 7"/>
          <p:cNvSpPr/>
          <p:nvPr/>
        </p:nvSpPr>
        <p:spPr>
          <a:xfrm>
            <a:off x="6236168" y="2946263"/>
            <a:ext cx="2209800" cy="646331"/>
          </a:xfrm>
          <a:prstGeom prst="rect">
            <a:avLst/>
          </a:prstGeom>
        </p:spPr>
        <p:txBody>
          <a:bodyPr wrap="square">
            <a:spAutoFit/>
          </a:bodyPr>
          <a:lstStyle/>
          <a:p>
            <a:pPr algn="ctr"/>
            <a:r>
              <a:rPr lang="en-US" sz="1800" dirty="0">
                <a:latin typeface="Tekton Pro" panose="020F0603020208020904" pitchFamily="34" charset="0"/>
              </a:rPr>
              <a:t>Everyday Einstein: GPS &amp; Relativity</a:t>
            </a:r>
          </a:p>
        </p:txBody>
      </p:sp>
      <p:pic>
        <p:nvPicPr>
          <p:cNvPr id="3" name="Picture 2" descr="The Challenge of Quantum Real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9028" y="1349133"/>
            <a:ext cx="2663572" cy="15000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Everyday Einstein: GPS &amp; Relativit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3913" y="1343865"/>
            <a:ext cx="2686688" cy="1511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2137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out)">
                                      <p:cBhvr>
                                        <p:cTn id="19" dur="20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randombar(horizontal)">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nodeType="click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circle(out)">
                                      <p:cBhvr>
                                        <p:cTn id="29" dur="2000"/>
                                        <p:tgtEl>
                                          <p:spTgt spid="1028"/>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135246" y="1373434"/>
            <a:ext cx="6858000" cy="3476767"/>
          </a:xfrm>
        </p:spPr>
        <p:txBody>
          <a:bodyPr>
            <a:normAutofit/>
          </a:bodyPr>
          <a:lstStyle/>
          <a:p>
            <a:pPr marL="0" indent="0" algn="ctr">
              <a:buNone/>
            </a:pPr>
            <a:r>
              <a:rPr lang="en-CA" sz="3200" b="1" dirty="0">
                <a:solidFill>
                  <a:schemeClr val="bg1"/>
                </a:solidFill>
                <a:latin typeface="Tekton Pro"/>
              </a:rPr>
              <a:t>Dave Fish </a:t>
            </a:r>
            <a:endParaRPr lang="en-CA" sz="3200" b="1" dirty="0">
              <a:solidFill>
                <a:schemeClr val="bg1"/>
              </a:solidFill>
              <a:latin typeface="Tekton Pro" panose="020F0603020208020904" pitchFamily="34" charset="0"/>
            </a:endParaRPr>
          </a:p>
          <a:p>
            <a:pPr marL="0" indent="0" algn="ctr">
              <a:buNone/>
            </a:pPr>
            <a:r>
              <a:rPr lang="en-CA" dirty="0">
                <a:solidFill>
                  <a:schemeClr val="bg1"/>
                </a:solidFill>
                <a:latin typeface="Tekton Pro" panose="020F0603020208020904" pitchFamily="34" charset="0"/>
              </a:rPr>
              <a:t>PI Teacher-in-Residence Emeritus</a:t>
            </a:r>
          </a:p>
          <a:p>
            <a:pPr marL="0" indent="0" algn="ctr">
              <a:buNone/>
            </a:pPr>
            <a:r>
              <a:rPr lang="en-US" dirty="0">
                <a:solidFill>
                  <a:schemeClr val="tx1"/>
                </a:solidFill>
                <a:latin typeface="Tekton Pro" panose="020F0603020208020904" pitchFamily="34" charset="0"/>
                <a:hlinkClick r:id="rId3"/>
              </a:rPr>
              <a:t>dfish@perimeterinstitute.ca</a:t>
            </a:r>
            <a:endParaRPr lang="en-US" dirty="0">
              <a:solidFill>
                <a:schemeClr val="tx1"/>
              </a:solidFill>
              <a:latin typeface="Tekton Pro" panose="020F0603020208020904" pitchFamily="34" charset="0"/>
            </a:endParaRPr>
          </a:p>
          <a:p>
            <a:pPr marL="0" indent="0" algn="ctr">
              <a:buNone/>
            </a:pPr>
            <a:endParaRPr lang="en-US" sz="1600" dirty="0">
              <a:latin typeface="Tekton Pro"/>
            </a:endParaRPr>
          </a:p>
          <a:p>
            <a:pPr marL="0" indent="0" algn="ctr">
              <a:buNone/>
            </a:pPr>
            <a:r>
              <a:rPr lang="en-US" sz="3200" b="1" dirty="0">
                <a:latin typeface="Tekton Pro"/>
              </a:rPr>
              <a:t>Olga </a:t>
            </a:r>
            <a:r>
              <a:rPr lang="en-US" sz="3200" b="1" err="1">
                <a:latin typeface="Tekton Pro"/>
              </a:rPr>
              <a:t>Michalopoulos</a:t>
            </a:r>
            <a:r>
              <a:rPr lang="en-US" sz="3200" b="1" dirty="0">
                <a:latin typeface="Tekton Pro"/>
              </a:rPr>
              <a:t> </a:t>
            </a:r>
            <a:endParaRPr lang="en-US" sz="3200" b="1">
              <a:latin typeface="Tekton Pro" panose="020F0603020208020904" pitchFamily="34" charset="0"/>
            </a:endParaRPr>
          </a:p>
          <a:p>
            <a:pPr marL="0" indent="0" algn="ctr">
              <a:buNone/>
            </a:pPr>
            <a:r>
              <a:rPr lang="en-US" dirty="0">
                <a:latin typeface="Tekton Pro" panose="020F0603020208020904" pitchFamily="34" charset="0"/>
              </a:rPr>
              <a:t>PI Teacher Network Lead for Greece</a:t>
            </a:r>
          </a:p>
          <a:p>
            <a:pPr marL="0" indent="0" algn="ctr">
              <a:buNone/>
            </a:pPr>
            <a:r>
              <a:rPr lang="en-US" dirty="0">
                <a:latin typeface="Tekton Pro" panose="020F0603020208020904" pitchFamily="34" charset="0"/>
                <a:hlinkClick r:id="rId4"/>
              </a:rPr>
              <a:t>omichalopoulos@gmail.com</a:t>
            </a:r>
            <a:endParaRPr lang="en-US" dirty="0">
              <a:latin typeface="Tekton Pro" panose="020F0603020208020904" pitchFamily="34" charset="0"/>
            </a:endParaRPr>
          </a:p>
          <a:p>
            <a:pPr marL="0" indent="0" algn="ctr">
              <a:buNone/>
            </a:pPr>
            <a:endParaRPr lang="en-US" dirty="0">
              <a:latin typeface="Tekton Pro" panose="020F0603020208020904" pitchFamily="34" charset="0"/>
            </a:endParaRPr>
          </a:p>
          <a:p>
            <a:pPr marL="0" indent="0" algn="ctr">
              <a:buNone/>
            </a:pPr>
            <a:endParaRPr lang="en-US" sz="1800" dirty="0"/>
          </a:p>
          <a:p>
            <a:pPr marL="0" indent="0" algn="ctr">
              <a:buNone/>
            </a:pPr>
            <a:endParaRPr lang="en-US" sz="1800" dirty="0"/>
          </a:p>
          <a:p>
            <a:pPr marL="0" indent="0" algn="ctr">
              <a:buNone/>
            </a:pPr>
            <a:endParaRPr lang="en-US" sz="1800" dirty="0"/>
          </a:p>
        </p:txBody>
      </p:sp>
      <p:sp>
        <p:nvSpPr>
          <p:cNvPr id="8" name="Title 2"/>
          <p:cNvSpPr txBox="1">
            <a:spLocks/>
          </p:cNvSpPr>
          <p:nvPr/>
        </p:nvSpPr>
        <p:spPr bwMode="auto">
          <a:xfrm>
            <a:off x="1135246" y="498175"/>
            <a:ext cx="6858000" cy="7456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normAutofit/>
          </a:bodyPr>
          <a:lstStyle>
            <a:lvl1pPr algn="ctr" rtl="0" eaLnBrk="0" fontAlgn="base" hangingPunct="0">
              <a:spcBef>
                <a:spcPct val="0"/>
              </a:spcBef>
              <a:spcAft>
                <a:spcPct val="0"/>
              </a:spcAft>
              <a:defRPr sz="3000" b="0">
                <a:solidFill>
                  <a:schemeClr val="bg1"/>
                </a:solidFill>
                <a:latin typeface="Century Gothic"/>
                <a:ea typeface="+mj-ea"/>
                <a:cs typeface="Century Gothic"/>
              </a:defRPr>
            </a:lvl1pPr>
            <a:lvl2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2pPr>
            <a:lvl3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3pPr>
            <a:lvl4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4pPr>
            <a:lvl5pPr algn="r" rtl="0" eaLnBrk="0" fontAlgn="base" hangingPunct="0">
              <a:spcBef>
                <a:spcPct val="0"/>
              </a:spcBef>
              <a:spcAft>
                <a:spcPct val="0"/>
              </a:spcAft>
              <a:defRPr sz="4400" b="1">
                <a:solidFill>
                  <a:srgbClr val="DE2723"/>
                </a:solidFill>
                <a:latin typeface="Arial" charset="0"/>
                <a:ea typeface="MS Pゴシック" pitchFamily="-92" charset="-128"/>
                <a:cs typeface="MS Pゴシック" charset="0"/>
              </a:defRPr>
            </a:lvl5pPr>
            <a:lvl6pPr marL="457200" algn="r" rtl="0" fontAlgn="base">
              <a:spcBef>
                <a:spcPct val="0"/>
              </a:spcBef>
              <a:spcAft>
                <a:spcPct val="0"/>
              </a:spcAft>
              <a:defRPr sz="4400" b="1">
                <a:solidFill>
                  <a:srgbClr val="DE2723"/>
                </a:solidFill>
                <a:latin typeface="Arial" charset="0"/>
                <a:ea typeface="MS Pゴシック" pitchFamily="-92" charset="-128"/>
              </a:defRPr>
            </a:lvl6pPr>
            <a:lvl7pPr marL="914400" algn="r" rtl="0" fontAlgn="base">
              <a:spcBef>
                <a:spcPct val="0"/>
              </a:spcBef>
              <a:spcAft>
                <a:spcPct val="0"/>
              </a:spcAft>
              <a:defRPr sz="4400" b="1">
                <a:solidFill>
                  <a:srgbClr val="DE2723"/>
                </a:solidFill>
                <a:latin typeface="Arial" charset="0"/>
                <a:ea typeface="MS Pゴシック" pitchFamily="-92" charset="-128"/>
              </a:defRPr>
            </a:lvl7pPr>
            <a:lvl8pPr marL="1371600" algn="r" rtl="0" fontAlgn="base">
              <a:spcBef>
                <a:spcPct val="0"/>
              </a:spcBef>
              <a:spcAft>
                <a:spcPct val="0"/>
              </a:spcAft>
              <a:defRPr sz="4400" b="1">
                <a:solidFill>
                  <a:srgbClr val="DE2723"/>
                </a:solidFill>
                <a:latin typeface="Arial" charset="0"/>
                <a:ea typeface="MS Pゴシック" pitchFamily="-92" charset="-128"/>
              </a:defRPr>
            </a:lvl8pPr>
            <a:lvl9pPr marL="1828800" algn="r" rtl="0" fontAlgn="base">
              <a:spcBef>
                <a:spcPct val="0"/>
              </a:spcBef>
              <a:spcAft>
                <a:spcPct val="0"/>
              </a:spcAft>
              <a:defRPr sz="4400" b="1">
                <a:solidFill>
                  <a:srgbClr val="DE2723"/>
                </a:solidFill>
                <a:latin typeface="Arial" charset="0"/>
                <a:ea typeface="MS Pゴシック" pitchFamily="-92" charset="-128"/>
              </a:defRPr>
            </a:lvl9pPr>
          </a:lstStyle>
          <a:p>
            <a:pPr defTabSz="685800">
              <a:defRPr/>
            </a:pPr>
            <a:r>
              <a:rPr lang="en-CA" sz="3600" kern="0" dirty="0">
                <a:solidFill>
                  <a:srgbClr val="000000"/>
                </a:solidFill>
                <a:latin typeface="Tekton Pro"/>
              </a:rPr>
              <a:t>Thank You! – </a:t>
            </a:r>
            <a:r>
              <a:rPr lang="el-GR" sz="3600" kern="0" dirty="0">
                <a:solidFill>
                  <a:srgbClr val="0000CC"/>
                </a:solidFill>
                <a:latin typeface="Tekton Pro"/>
              </a:rPr>
              <a:t>Ευχαριστώ</a:t>
            </a:r>
            <a:r>
              <a:rPr lang="el-GR" sz="3600" kern="0" dirty="0">
                <a:solidFill>
                  <a:srgbClr val="0000CC"/>
                </a:solidFill>
                <a:latin typeface="Tekton Pro" panose="020F0603020208020904" pitchFamily="34" charset="0"/>
              </a:rPr>
              <a:t>!!</a:t>
            </a:r>
            <a:endParaRPr lang="en-CA" sz="3600" kern="0" dirty="0">
              <a:solidFill>
                <a:srgbClr val="0000CC"/>
              </a:solidFill>
              <a:latin typeface="Tekton Pro"/>
            </a:endParaRPr>
          </a:p>
        </p:txBody>
      </p:sp>
    </p:spTree>
    <p:extLst>
      <p:ext uri="{BB962C8B-B14F-4D97-AF65-F5344CB8AC3E}">
        <p14:creationId xmlns:p14="http://schemas.microsoft.com/office/powerpoint/2010/main" val="120991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52" y="437513"/>
            <a:ext cx="8229600" cy="434579"/>
          </a:xfrm>
        </p:spPr>
        <p:txBody>
          <a:bodyPr>
            <a:noAutofit/>
          </a:bodyPr>
          <a:lstStyle/>
          <a:p>
            <a:r>
              <a:rPr lang="en-CA" sz="3600" dirty="0">
                <a:latin typeface="Tekton Pro" panose="020F0603020208020904" pitchFamily="34" charset="0"/>
              </a:rPr>
              <a:t>Particle Model of Nature</a:t>
            </a:r>
          </a:p>
        </p:txBody>
      </p:sp>
      <p:sp>
        <p:nvSpPr>
          <p:cNvPr id="3" name="Content Placeholder 2"/>
          <p:cNvSpPr>
            <a:spLocks noGrp="1"/>
          </p:cNvSpPr>
          <p:nvPr>
            <p:ph idx="1"/>
          </p:nvPr>
        </p:nvSpPr>
        <p:spPr>
          <a:xfrm>
            <a:off x="1439652" y="1281794"/>
            <a:ext cx="6172200" cy="3028950"/>
          </a:xfrm>
        </p:spPr>
        <p:txBody>
          <a:bodyPr/>
          <a:lstStyle/>
          <a:p>
            <a:pPr marL="0" indent="0">
              <a:buNone/>
            </a:pPr>
            <a:r>
              <a:rPr lang="en-CA" sz="3200" dirty="0">
                <a:latin typeface="Tekton Pro" panose="020F0603020208020904" pitchFamily="34" charset="0"/>
              </a:rPr>
              <a:t>What is a particle?</a:t>
            </a:r>
          </a:p>
        </p:txBody>
      </p:sp>
      <p:sp>
        <p:nvSpPr>
          <p:cNvPr id="4" name="TextBox 3"/>
          <p:cNvSpPr txBox="1"/>
          <p:nvPr/>
        </p:nvSpPr>
        <p:spPr>
          <a:xfrm>
            <a:off x="1541011" y="1761659"/>
            <a:ext cx="3107189" cy="2246769"/>
          </a:xfrm>
          <a:prstGeom prst="rect">
            <a:avLst/>
          </a:prstGeom>
          <a:noFill/>
        </p:spPr>
        <p:txBody>
          <a:bodyPr wrap="square" rtlCol="0">
            <a:spAutoFit/>
          </a:bodyPr>
          <a:lstStyle/>
          <a:p>
            <a:pPr marL="428625" indent="-428625">
              <a:buFont typeface="Arial" pitchFamily="34" charset="0"/>
              <a:buChar char="•"/>
            </a:pPr>
            <a:r>
              <a:rPr lang="en-CA" sz="2800" dirty="0">
                <a:latin typeface="Tekton Pro" panose="020F0603020208020904" pitchFamily="34" charset="0"/>
              </a:rPr>
              <a:t>Localized object</a:t>
            </a:r>
          </a:p>
          <a:p>
            <a:pPr marL="428625" indent="-428625">
              <a:buFont typeface="Arial" pitchFamily="34" charset="0"/>
              <a:buChar char="•"/>
            </a:pPr>
            <a:r>
              <a:rPr lang="en-CA" sz="2800" dirty="0">
                <a:latin typeface="Tekton Pro" panose="020F0603020208020904" pitchFamily="34" charset="0"/>
              </a:rPr>
              <a:t>Only in one place at a time</a:t>
            </a:r>
          </a:p>
          <a:p>
            <a:pPr marL="428625" indent="-428625">
              <a:buFont typeface="Arial" pitchFamily="34" charset="0"/>
              <a:buChar char="•"/>
            </a:pPr>
            <a:r>
              <a:rPr lang="en-CA" sz="2800" dirty="0">
                <a:latin typeface="Tekton Pro" panose="020F0603020208020904" pitchFamily="34" charset="0"/>
              </a:rPr>
              <a:t>Can bounce off other particles</a:t>
            </a:r>
          </a:p>
        </p:txBody>
      </p:sp>
      <p:pic>
        <p:nvPicPr>
          <p:cNvPr id="6" name="Picture 5">
            <a:extLst>
              <a:ext uri="{FF2B5EF4-FFF2-40B4-BE49-F238E27FC236}">
                <a16:creationId xmlns:a16="http://schemas.microsoft.com/office/drawing/2014/main" id="{DA35642F-C4F0-42D0-A788-912AE2890D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1497599"/>
            <a:ext cx="3591018" cy="2597339"/>
          </a:xfrm>
          <a:prstGeom prst="rect">
            <a:avLst/>
          </a:prstGeom>
        </p:spPr>
      </p:pic>
    </p:spTree>
    <p:extLst>
      <p:ext uri="{BB962C8B-B14F-4D97-AF65-F5344CB8AC3E}">
        <p14:creationId xmlns:p14="http://schemas.microsoft.com/office/powerpoint/2010/main" val="1868471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61950"/>
            <a:ext cx="8229600" cy="434579"/>
          </a:xfrm>
        </p:spPr>
        <p:txBody>
          <a:bodyPr>
            <a:noAutofit/>
          </a:bodyPr>
          <a:lstStyle/>
          <a:p>
            <a:r>
              <a:rPr lang="en-CA" sz="3600" dirty="0">
                <a:latin typeface="Tekton Pro" panose="020F0603020208020904" pitchFamily="34" charset="0"/>
              </a:rPr>
              <a:t>Double Slit with Classical Waves (POE)</a:t>
            </a:r>
          </a:p>
        </p:txBody>
      </p:sp>
      <p:pic>
        <p:nvPicPr>
          <p:cNvPr id="2050" name="Picture 2" descr="A4 fig2and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9613" y="1209932"/>
            <a:ext cx="3540597" cy="3188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a:extLst>
              <a:ext uri="{FF2B5EF4-FFF2-40B4-BE49-F238E27FC236}">
                <a16:creationId xmlns:a16="http://schemas.microsoft.com/office/drawing/2014/main" id="{8E23E632-6498-40EA-9605-80BAEE6A2521}"/>
              </a:ext>
            </a:extLst>
          </p:cNvPr>
          <p:cNvSpPr>
            <a:spLocks noGrp="1"/>
          </p:cNvSpPr>
          <p:nvPr>
            <p:ph idx="1"/>
          </p:nvPr>
        </p:nvSpPr>
        <p:spPr>
          <a:xfrm>
            <a:off x="990600" y="1374717"/>
            <a:ext cx="3512791" cy="3028950"/>
          </a:xfrm>
        </p:spPr>
        <p:txBody>
          <a:bodyPr>
            <a:normAutofit/>
          </a:bodyPr>
          <a:lstStyle/>
          <a:p>
            <a:pPr marL="0" indent="0">
              <a:buNone/>
            </a:pPr>
            <a:r>
              <a:rPr lang="en-CA" sz="2800" dirty="0">
                <a:latin typeface="Tekton Pro" panose="020F0603020208020904" pitchFamily="34" charset="0"/>
              </a:rPr>
              <a:t>Sketch your prediction and provide </a:t>
            </a:r>
            <a:r>
              <a:rPr lang="en-CA" sz="2800" b="1" dirty="0">
                <a:latin typeface="Tekton Pro" panose="020F0603020208020904" pitchFamily="34" charset="0"/>
              </a:rPr>
              <a:t>three (3)</a:t>
            </a:r>
            <a:r>
              <a:rPr lang="en-CA" sz="2800" dirty="0">
                <a:latin typeface="Tekton Pro" panose="020F0603020208020904" pitchFamily="34" charset="0"/>
              </a:rPr>
              <a:t> </a:t>
            </a:r>
            <a:r>
              <a:rPr lang="en-CA" sz="2800" b="1" dirty="0">
                <a:latin typeface="Tekton Pro" panose="020F0603020208020904" pitchFamily="34" charset="0"/>
              </a:rPr>
              <a:t>phrases describing </a:t>
            </a:r>
            <a:r>
              <a:rPr lang="en-CA" sz="2800" dirty="0">
                <a:latin typeface="Tekton Pro" panose="020F0603020208020904" pitchFamily="34" charset="0"/>
              </a:rPr>
              <a:t>why you think this will happen.</a:t>
            </a:r>
          </a:p>
        </p:txBody>
      </p:sp>
    </p:spTree>
    <p:extLst>
      <p:ext uri="{BB962C8B-B14F-4D97-AF65-F5344CB8AC3E}">
        <p14:creationId xmlns:p14="http://schemas.microsoft.com/office/powerpoint/2010/main" val="9070209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62000" y="209550"/>
            <a:ext cx="7543800" cy="853679"/>
          </a:xfrm>
        </p:spPr>
        <p:txBody>
          <a:bodyPr>
            <a:noAutofit/>
          </a:bodyPr>
          <a:lstStyle/>
          <a:p>
            <a:r>
              <a:rPr lang="en-CA" sz="3600" dirty="0">
                <a:latin typeface="Tekton Pro" panose="020F0603020208020904" pitchFamily="34" charset="0"/>
              </a:rPr>
              <a:t>Double Slit with Classical Waves (POE)</a:t>
            </a:r>
          </a:p>
        </p:txBody>
      </p:sp>
      <p:sp>
        <p:nvSpPr>
          <p:cNvPr id="5" name="TextBox 4"/>
          <p:cNvSpPr txBox="1"/>
          <p:nvPr/>
        </p:nvSpPr>
        <p:spPr>
          <a:xfrm>
            <a:off x="5255568" y="1733550"/>
            <a:ext cx="3888432" cy="1569660"/>
          </a:xfrm>
          <a:prstGeom prst="rect">
            <a:avLst/>
          </a:prstGeom>
          <a:noFill/>
        </p:spPr>
        <p:txBody>
          <a:bodyPr wrap="square" rtlCol="0">
            <a:spAutoFit/>
          </a:bodyPr>
          <a:lstStyle/>
          <a:p>
            <a:r>
              <a:rPr lang="en-CA" sz="3200" dirty="0">
                <a:solidFill>
                  <a:srgbClr val="0070C0"/>
                </a:solidFill>
                <a:latin typeface="Tekton Pro" panose="020F0603020208020904" pitchFamily="34" charset="0"/>
              </a:rPr>
              <a:t>Classical waves…</a:t>
            </a:r>
          </a:p>
          <a:p>
            <a:pPr marL="914400" lvl="1" indent="-457200">
              <a:buFont typeface="Arial" panose="020B0604020202020204" pitchFamily="34" charset="0"/>
              <a:buChar char="•"/>
            </a:pPr>
            <a:r>
              <a:rPr lang="en-CA" sz="3200" dirty="0">
                <a:solidFill>
                  <a:srgbClr val="0070C0"/>
                </a:solidFill>
                <a:latin typeface="Tekton Pro" panose="020F0603020208020904" pitchFamily="34" charset="0"/>
              </a:rPr>
              <a:t>interfere</a:t>
            </a:r>
            <a:endParaRPr lang="en-CA" sz="3200" dirty="0">
              <a:solidFill>
                <a:srgbClr val="0070C0"/>
              </a:solidFill>
              <a:latin typeface="Tekton Pro" panose="020F0603020208020904" pitchFamily="34" charset="0"/>
              <a:sym typeface="Wingdings" pitchFamily="2" charset="2"/>
            </a:endParaRPr>
          </a:p>
          <a:p>
            <a:pPr marL="914400" lvl="1" indent="-457200">
              <a:buFont typeface="Arial" panose="020B0604020202020204" pitchFamily="34" charset="0"/>
              <a:buChar char="•"/>
            </a:pPr>
            <a:r>
              <a:rPr lang="en-CA" sz="3200" dirty="0">
                <a:solidFill>
                  <a:srgbClr val="0070C0"/>
                </a:solidFill>
                <a:latin typeface="Tekton Pro" panose="020F0603020208020904" pitchFamily="34" charset="0"/>
                <a:sym typeface="Wingdings" pitchFamily="2" charset="2"/>
              </a:rPr>
              <a:t>non-localized</a:t>
            </a:r>
            <a:endParaRPr lang="en-CA" sz="2400" dirty="0">
              <a:solidFill>
                <a:srgbClr val="0070C0"/>
              </a:solidFill>
              <a:latin typeface="Tekton Pro" panose="020F0603020208020904" pitchFamily="34" charset="0"/>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3357" t="7810" r="6876" b="4965"/>
          <a:stretch/>
        </p:blipFill>
        <p:spPr>
          <a:xfrm>
            <a:off x="914400" y="1352550"/>
            <a:ext cx="4118751" cy="2667000"/>
          </a:xfrm>
          <a:prstGeom prst="rect">
            <a:avLst/>
          </a:prstGeom>
        </p:spPr>
      </p:pic>
    </p:spTree>
    <p:extLst>
      <p:ext uri="{BB962C8B-B14F-4D97-AF65-F5344CB8AC3E}">
        <p14:creationId xmlns:p14="http://schemas.microsoft.com/office/powerpoint/2010/main" val="20800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52" y="368454"/>
            <a:ext cx="8229600" cy="434579"/>
          </a:xfrm>
        </p:spPr>
        <p:txBody>
          <a:bodyPr>
            <a:noAutofit/>
          </a:bodyPr>
          <a:lstStyle/>
          <a:p>
            <a:r>
              <a:rPr lang="en-CA" sz="3600" dirty="0">
                <a:latin typeface="Tekton Pro" panose="020F0603020208020904" pitchFamily="34" charset="0"/>
              </a:rPr>
              <a:t>Wave Model of Nature</a:t>
            </a:r>
          </a:p>
        </p:txBody>
      </p:sp>
      <p:sp>
        <p:nvSpPr>
          <p:cNvPr id="3" name="Content Placeholder 2"/>
          <p:cNvSpPr>
            <a:spLocks noGrp="1"/>
          </p:cNvSpPr>
          <p:nvPr>
            <p:ph idx="1"/>
          </p:nvPr>
        </p:nvSpPr>
        <p:spPr>
          <a:xfrm>
            <a:off x="762000" y="1121660"/>
            <a:ext cx="6172200" cy="3028950"/>
          </a:xfrm>
        </p:spPr>
        <p:txBody>
          <a:bodyPr/>
          <a:lstStyle/>
          <a:p>
            <a:pPr marL="0" indent="0">
              <a:buNone/>
            </a:pPr>
            <a:r>
              <a:rPr lang="en-CA" sz="3200" dirty="0">
                <a:latin typeface="Tekton Pro" panose="020F0603020208020904" pitchFamily="34" charset="0"/>
              </a:rPr>
              <a:t>What is a wave?</a:t>
            </a:r>
          </a:p>
        </p:txBody>
      </p:sp>
      <p:sp>
        <p:nvSpPr>
          <p:cNvPr id="4" name="TextBox 3"/>
          <p:cNvSpPr txBox="1"/>
          <p:nvPr/>
        </p:nvSpPr>
        <p:spPr>
          <a:xfrm>
            <a:off x="990600" y="1809750"/>
            <a:ext cx="2895600" cy="2246769"/>
          </a:xfrm>
          <a:prstGeom prst="rect">
            <a:avLst/>
          </a:prstGeom>
          <a:noFill/>
        </p:spPr>
        <p:txBody>
          <a:bodyPr wrap="square" rtlCol="0">
            <a:spAutoFit/>
          </a:bodyPr>
          <a:lstStyle/>
          <a:p>
            <a:pPr marL="428625" indent="-428625">
              <a:buFont typeface="Arial" pitchFamily="34" charset="0"/>
              <a:buChar char="•"/>
            </a:pPr>
            <a:r>
              <a:rPr lang="en-CA" sz="2800" dirty="0">
                <a:latin typeface="Tekton Pro" panose="020F0603020208020904" pitchFamily="34" charset="0"/>
              </a:rPr>
              <a:t>Non-localized</a:t>
            </a:r>
          </a:p>
          <a:p>
            <a:pPr marL="428625" indent="-428625">
              <a:buFont typeface="Arial" pitchFamily="34" charset="0"/>
              <a:buChar char="•"/>
            </a:pPr>
            <a:r>
              <a:rPr lang="en-CA" sz="2800" dirty="0">
                <a:latin typeface="Tekton Pro" panose="020F0603020208020904" pitchFamily="34" charset="0"/>
              </a:rPr>
              <a:t>Spread out</a:t>
            </a:r>
          </a:p>
          <a:p>
            <a:pPr marL="428625" indent="-428625">
              <a:buFont typeface="Arial" pitchFamily="34" charset="0"/>
              <a:buChar char="•"/>
            </a:pPr>
            <a:r>
              <a:rPr lang="en-CA" sz="2800" dirty="0">
                <a:latin typeface="Tekton Pro" panose="020F0603020208020904" pitchFamily="34" charset="0"/>
              </a:rPr>
              <a:t>Add together to produce interference</a:t>
            </a:r>
          </a:p>
        </p:txBody>
      </p:sp>
      <p:pic>
        <p:nvPicPr>
          <p:cNvPr id="2050" name="Picture 2" descr="http://solar.gmu.edu/teaching/2010_PHYS306/wav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114800" y="1581150"/>
            <a:ext cx="419100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1431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8677" y="182017"/>
            <a:ext cx="6172200" cy="434579"/>
          </a:xfrm>
        </p:spPr>
        <p:txBody>
          <a:bodyPr>
            <a:noAutofit/>
          </a:bodyPr>
          <a:lstStyle/>
          <a:p>
            <a:r>
              <a:rPr lang="en-CA" sz="3600" dirty="0">
                <a:latin typeface="Tekton Pro" panose="020F0603020208020904" pitchFamily="34" charset="0"/>
              </a:rPr>
              <a:t>Summary</a:t>
            </a:r>
          </a:p>
        </p:txBody>
      </p:sp>
      <p:sp>
        <p:nvSpPr>
          <p:cNvPr id="5" name="Content Placeholder 3"/>
          <p:cNvSpPr>
            <a:spLocks noGrp="1"/>
          </p:cNvSpPr>
          <p:nvPr>
            <p:ph idx="1"/>
          </p:nvPr>
        </p:nvSpPr>
        <p:spPr>
          <a:xfrm>
            <a:off x="1537646" y="624556"/>
            <a:ext cx="6172200" cy="3028950"/>
          </a:xfrm>
        </p:spPr>
        <p:txBody>
          <a:bodyPr/>
          <a:lstStyle/>
          <a:p>
            <a:pPr marL="0" indent="0">
              <a:buNone/>
            </a:pPr>
            <a:r>
              <a:rPr lang="en-CA" sz="2800" dirty="0">
                <a:solidFill>
                  <a:srgbClr val="FF0000"/>
                </a:solidFill>
                <a:latin typeface="Tekton Pro" panose="020F0603020208020904" pitchFamily="34" charset="0"/>
              </a:rPr>
              <a:t>Particles</a:t>
            </a:r>
            <a:r>
              <a:rPr lang="en-CA" sz="2800" dirty="0">
                <a:latin typeface="Tekton Pro" panose="020F0603020208020904" pitchFamily="34" charset="0"/>
              </a:rPr>
              <a:t>			</a:t>
            </a:r>
            <a:r>
              <a:rPr lang="en-CA" sz="2800" dirty="0">
                <a:solidFill>
                  <a:srgbClr val="0070C0"/>
                </a:solidFill>
                <a:latin typeface="Tekton Pro" panose="020F0603020208020904" pitchFamily="34" charset="0"/>
              </a:rPr>
              <a:t>Waves</a:t>
            </a:r>
          </a:p>
        </p:txBody>
      </p:sp>
      <p:pic>
        <p:nvPicPr>
          <p:cNvPr id="6" name="Picture 2" descr="http://www.blacklightpower.com/wp-content/uploads/theory/DoubleSlit/Fig_37-1_Two_Slit_Particle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50295" y="2387494"/>
            <a:ext cx="2486970" cy="2611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www.blacklightpower.com/wp-content/uploads/theory/DoubleSlit/Fig_37-2_Two_Slit_Wave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321225" y="2495550"/>
            <a:ext cx="2376264" cy="25505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45884" y="1171776"/>
            <a:ext cx="2808312" cy="1323439"/>
          </a:xfrm>
          <a:prstGeom prst="rect">
            <a:avLst/>
          </a:prstGeom>
          <a:noFill/>
        </p:spPr>
        <p:txBody>
          <a:bodyPr wrap="square" rtlCol="0">
            <a:spAutoFit/>
          </a:bodyPr>
          <a:lstStyle/>
          <a:p>
            <a:pPr marL="257175" indent="-257175">
              <a:buFont typeface="Arial" pitchFamily="34" charset="0"/>
              <a:buChar char="•"/>
            </a:pPr>
            <a:r>
              <a:rPr lang="en-CA" sz="2000" dirty="0">
                <a:latin typeface="Tekton Pro" panose="020F0603020208020904" pitchFamily="34" charset="0"/>
              </a:rPr>
              <a:t>Localized</a:t>
            </a:r>
          </a:p>
          <a:p>
            <a:pPr marL="257175" indent="-257175">
              <a:buFont typeface="Arial" pitchFamily="34" charset="0"/>
              <a:buChar char="•"/>
            </a:pPr>
            <a:r>
              <a:rPr lang="en-CA" sz="2000" dirty="0">
                <a:latin typeface="Tekton Pro" panose="020F0603020208020904" pitchFamily="34" charset="0"/>
              </a:rPr>
              <a:t>One place at a time</a:t>
            </a:r>
          </a:p>
          <a:p>
            <a:pPr marL="257175" indent="-257175">
              <a:buFont typeface="Arial" pitchFamily="34" charset="0"/>
              <a:buChar char="•"/>
            </a:pPr>
            <a:r>
              <a:rPr lang="en-CA" sz="2000" dirty="0">
                <a:latin typeface="Tekton Pro" panose="020F0603020208020904" pitchFamily="34" charset="0"/>
              </a:rPr>
              <a:t>Can bounce off other particles</a:t>
            </a:r>
          </a:p>
        </p:txBody>
      </p:sp>
      <p:sp>
        <p:nvSpPr>
          <p:cNvPr id="8" name="TextBox 7"/>
          <p:cNvSpPr txBox="1"/>
          <p:nvPr/>
        </p:nvSpPr>
        <p:spPr>
          <a:xfrm>
            <a:off x="5245060" y="1171776"/>
            <a:ext cx="2738400" cy="1323439"/>
          </a:xfrm>
          <a:prstGeom prst="rect">
            <a:avLst/>
          </a:prstGeom>
          <a:noFill/>
        </p:spPr>
        <p:txBody>
          <a:bodyPr wrap="square" rtlCol="0">
            <a:spAutoFit/>
          </a:bodyPr>
          <a:lstStyle/>
          <a:p>
            <a:pPr marL="257175" indent="-257175">
              <a:buFont typeface="Arial" pitchFamily="34" charset="0"/>
              <a:buChar char="•"/>
            </a:pPr>
            <a:r>
              <a:rPr lang="en-CA" sz="2000" dirty="0">
                <a:latin typeface="Tekton Pro" panose="020F0603020208020904" pitchFamily="34" charset="0"/>
              </a:rPr>
              <a:t>Non-Localized</a:t>
            </a:r>
          </a:p>
          <a:p>
            <a:pPr marL="257175" indent="-257175">
              <a:buFont typeface="Arial" pitchFamily="34" charset="0"/>
              <a:buChar char="•"/>
            </a:pPr>
            <a:r>
              <a:rPr lang="en-CA" sz="2000" dirty="0">
                <a:latin typeface="Tekton Pro" panose="020F0603020208020904" pitchFamily="34" charset="0"/>
              </a:rPr>
              <a:t>Spread out</a:t>
            </a:r>
          </a:p>
          <a:p>
            <a:pPr marL="257175" indent="-257175">
              <a:buFont typeface="Arial" pitchFamily="34" charset="0"/>
              <a:buChar char="•"/>
            </a:pPr>
            <a:r>
              <a:rPr lang="en-CA" sz="2000" dirty="0">
                <a:latin typeface="Tekton Pro" panose="020F0603020208020904" pitchFamily="34" charset="0"/>
              </a:rPr>
              <a:t>Add together to produce interference</a:t>
            </a:r>
          </a:p>
        </p:txBody>
      </p:sp>
    </p:spTree>
    <p:extLst>
      <p:ext uri="{BB962C8B-B14F-4D97-AF65-F5344CB8AC3E}">
        <p14:creationId xmlns:p14="http://schemas.microsoft.com/office/powerpoint/2010/main" val="3585575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500"/>
                                        <p:tgtEl>
                                          <p:spTgt spid="2">
                                            <p:txEl>
                                              <p:pRg st="2" end="2"/>
                                            </p:txEl>
                                          </p:spTgt>
                                        </p:tgtEl>
                                      </p:cBhvr>
                                    </p:animEffec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500"/>
                            </p:stCondLst>
                            <p:childTnLst>
                              <p:par>
                                <p:cTn id="25" presetID="10" presetClass="entr" presetSubtype="0" fill="hold" nodeType="after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par>
                          <p:cTn id="28" fill="hold">
                            <p:stCondLst>
                              <p:cond delay="1000"/>
                            </p:stCondLst>
                            <p:childTnLst>
                              <p:par>
                                <p:cTn id="29" presetID="10" presetClass="entr" presetSubtype="0" fill="hold" nodeType="after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animEffect transition="in" filter="fade">
                                      <p:cBhvr>
                                        <p:cTn id="31" dur="500"/>
                                        <p:tgtEl>
                                          <p:spTgt spid="8">
                                            <p:txEl>
                                              <p:pRg st="2" end="2"/>
                                            </p:txEl>
                                          </p:spTgt>
                                        </p:tgtEl>
                                      </p:cBhvr>
                                    </p:animEffect>
                                  </p:childTnLst>
                                </p:cTn>
                              </p:par>
                            </p:childTnLst>
                          </p:cTn>
                        </p:par>
                        <p:par>
                          <p:cTn id="32" fill="hold">
                            <p:stCondLst>
                              <p:cond delay="1500"/>
                            </p:stCondLst>
                            <p:childTnLst>
                              <p:par>
                                <p:cTn id="33" presetID="1" presetClass="entr" presetSubtype="0" fill="hold" nodeType="after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958" y="479821"/>
            <a:ext cx="8229600" cy="434579"/>
          </a:xfrm>
        </p:spPr>
        <p:txBody>
          <a:bodyPr>
            <a:noAutofit/>
          </a:bodyPr>
          <a:lstStyle/>
          <a:p>
            <a:r>
              <a:rPr lang="en-CA" sz="4000" dirty="0">
                <a:latin typeface="Tekton Pro" panose="020F0603020208020904" pitchFamily="34" charset="0"/>
              </a:rPr>
              <a:t>Electrons Through the Double Slits</a:t>
            </a:r>
          </a:p>
        </p:txBody>
      </p:sp>
      <p:sp>
        <p:nvSpPr>
          <p:cNvPr id="3" name="Content Placeholder 2"/>
          <p:cNvSpPr>
            <a:spLocks noGrp="1"/>
          </p:cNvSpPr>
          <p:nvPr>
            <p:ph idx="1"/>
          </p:nvPr>
        </p:nvSpPr>
        <p:spPr>
          <a:xfrm>
            <a:off x="1493658" y="1383618"/>
            <a:ext cx="6172200" cy="3028950"/>
          </a:xfrm>
        </p:spPr>
        <p:txBody>
          <a:bodyPr/>
          <a:lstStyle/>
          <a:p>
            <a:pPr marL="0" indent="0">
              <a:buNone/>
            </a:pPr>
            <a:r>
              <a:rPr lang="en-CA" sz="3200" dirty="0">
                <a:latin typeface="Tekton Pro" panose="020F0603020208020904" pitchFamily="34" charset="0"/>
              </a:rPr>
              <a:t>What model do you think the electron will most closely follow?</a:t>
            </a:r>
          </a:p>
          <a:p>
            <a:pPr marL="0" indent="0">
              <a:buNone/>
            </a:pPr>
            <a:endParaRPr lang="en-CA" sz="3200" dirty="0">
              <a:latin typeface="Tekton Pro" panose="020F0603020208020904" pitchFamily="34" charset="0"/>
            </a:endParaRPr>
          </a:p>
          <a:p>
            <a:pPr marL="0" indent="0">
              <a:buNone/>
            </a:pPr>
            <a:r>
              <a:rPr lang="en-CA" sz="3200" dirty="0">
                <a:latin typeface="Tekton Pro" panose="020F0603020208020904" pitchFamily="34" charset="0"/>
              </a:rPr>
              <a:t>What should happen if we pass electrons through the two slits?</a:t>
            </a:r>
          </a:p>
        </p:txBody>
      </p:sp>
    </p:spTree>
    <p:extLst>
      <p:ext uri="{BB962C8B-B14F-4D97-AF65-F5344CB8AC3E}">
        <p14:creationId xmlns:p14="http://schemas.microsoft.com/office/powerpoint/2010/main" val="777817114"/>
      </p:ext>
    </p:extLst>
  </p:cSld>
  <p:clrMapOvr>
    <a:masterClrMapping/>
  </p:clrMapOvr>
</p:sld>
</file>

<file path=ppt/theme/theme1.xml><?xml version="1.0" encoding="utf-8"?>
<a:theme xmlns:a="http://schemas.openxmlformats.org/drawingml/2006/main" name="Blue Horizon">
  <a:themeElements>
    <a:clrScheme name="">
      <a:dk1>
        <a:srgbClr val="808080"/>
      </a:dk1>
      <a:lt1>
        <a:srgbClr val="FFFFFF"/>
      </a:lt1>
      <a:dk2>
        <a:srgbClr val="000000"/>
      </a:dk2>
      <a:lt2>
        <a:srgbClr val="009DDC"/>
      </a:lt2>
      <a:accent1>
        <a:srgbClr val="99CCFF"/>
      </a:accent1>
      <a:accent2>
        <a:srgbClr val="CCCCFF"/>
      </a:accent2>
      <a:accent3>
        <a:srgbClr val="AAAAAA"/>
      </a:accent3>
      <a:accent4>
        <a:srgbClr val="DADADA"/>
      </a:accent4>
      <a:accent5>
        <a:srgbClr val="CAE2FF"/>
      </a:accent5>
      <a:accent6>
        <a:srgbClr val="B9B9E7"/>
      </a:accent6>
      <a:hlink>
        <a:srgbClr val="3333CC"/>
      </a:hlink>
      <a:folHlink>
        <a:srgbClr val="AF67FF"/>
      </a:folHlink>
    </a:clrScheme>
    <a:fontScheme name="Blue Horizon">
      <a:majorFont>
        <a:latin typeface="Arial"/>
        <a:ea typeface="MS Pゴシック"/>
        <a:cs typeface=""/>
      </a:majorFont>
      <a:minorFont>
        <a:latin typeface="Arial"/>
        <a:ea typeface="MS P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4400" b="0" i="0" u="none" strike="noStrike" cap="none" normalizeH="0" baseline="0" smtClean="0">
            <a:ln>
              <a:noFill/>
            </a:ln>
            <a:solidFill>
              <a:schemeClr val="bg1"/>
            </a:solidFill>
            <a:effectLst/>
            <a:latin typeface="Arial" charset="0"/>
          </a:defRPr>
        </a:defPPr>
      </a:lstStyle>
    </a:lnDef>
  </a:objectDefaults>
  <a:extraClrSchemeLst>
    <a:extraClrScheme>
      <a:clrScheme name="Blue Horizon 1">
        <a:dk1>
          <a:srgbClr val="000000"/>
        </a:dk1>
        <a:lt1>
          <a:srgbClr val="E8EAE9"/>
        </a:lt1>
        <a:dk2>
          <a:srgbClr val="000000"/>
        </a:dk2>
        <a:lt2>
          <a:srgbClr val="808080"/>
        </a:lt2>
        <a:accent1>
          <a:srgbClr val="99CCFF"/>
        </a:accent1>
        <a:accent2>
          <a:srgbClr val="CCCCFF"/>
        </a:accent2>
        <a:accent3>
          <a:srgbClr val="F2F3F2"/>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ue Horizon 2">
        <a:dk1>
          <a:srgbClr val="000000"/>
        </a:dk1>
        <a:lt1>
          <a:srgbClr val="E8EAE9"/>
        </a:lt1>
        <a:dk2>
          <a:srgbClr val="000000"/>
        </a:dk2>
        <a:lt2>
          <a:srgbClr val="3E3E5C"/>
        </a:lt2>
        <a:accent1>
          <a:srgbClr val="60597B"/>
        </a:accent1>
        <a:accent2>
          <a:srgbClr val="6666FF"/>
        </a:accent2>
        <a:accent3>
          <a:srgbClr val="F2F3F2"/>
        </a:accent3>
        <a:accent4>
          <a:srgbClr val="000000"/>
        </a:accent4>
        <a:accent5>
          <a:srgbClr val="B6B5BF"/>
        </a:accent5>
        <a:accent6>
          <a:srgbClr val="5C5CE7"/>
        </a:accent6>
        <a:hlink>
          <a:srgbClr val="99CCFF"/>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013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Jeffery GRFX:Applications:Templates:Presentations:Designs:Blue Horizon</Template>
  <TotalTime>36765</TotalTime>
  <Words>1114</Words>
  <Application>Microsoft Office PowerPoint</Application>
  <PresentationFormat>On-screen Show (16:9)</PresentationFormat>
  <Paragraphs>140</Paragraphs>
  <Slides>31</Slides>
  <Notes>27</Notes>
  <HiddenSlides>0</HiddenSlides>
  <MMClips>2</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Cambria Math</vt:lpstr>
      <vt:lpstr>Century Gothic</vt:lpstr>
      <vt:lpstr>Tekton Pro</vt:lpstr>
      <vt:lpstr>Times New Roman</vt:lpstr>
      <vt:lpstr>Wingdings</vt:lpstr>
      <vt:lpstr>Blue Horizon</vt:lpstr>
      <vt:lpstr>2013 PPT Template</vt:lpstr>
      <vt:lpstr>PowerPoint Presentation</vt:lpstr>
      <vt:lpstr>Double Slit with Classical Particles (POE)</vt:lpstr>
      <vt:lpstr>Double Slit with Classical Particles (POE)</vt:lpstr>
      <vt:lpstr>Particle Model of Nature</vt:lpstr>
      <vt:lpstr>Double Slit with Classical Waves (POE)</vt:lpstr>
      <vt:lpstr>Double Slit with Classical Waves (POE)</vt:lpstr>
      <vt:lpstr>Wave Model of Nature</vt:lpstr>
      <vt:lpstr>Summary</vt:lpstr>
      <vt:lpstr>Electrons Through the Double Slits</vt:lpstr>
      <vt:lpstr>Double Slit with Electrons</vt:lpstr>
      <vt:lpstr>Double Slit with Electrons</vt:lpstr>
      <vt:lpstr>Double Slit with Electrons</vt:lpstr>
      <vt:lpstr>PowerPoint Presentation</vt:lpstr>
      <vt:lpstr>Double Slit with Electrons</vt:lpstr>
      <vt:lpstr>Double Slit with Electrons</vt:lpstr>
      <vt:lpstr>PowerPoint Presentation</vt:lpstr>
      <vt:lpstr>Wave-Particle Duality</vt:lpstr>
      <vt:lpstr>Wave-particle Duality is Universal</vt:lpstr>
      <vt:lpstr>PowerPoint Presentation</vt:lpstr>
      <vt:lpstr>PowerPoint Presentation</vt:lpstr>
      <vt:lpstr>PowerPoint Presentation</vt:lpstr>
      <vt:lpstr>PowerPoint Presentation</vt:lpstr>
      <vt:lpstr>PowerPoint Presentation</vt:lpstr>
      <vt:lpstr>Interpretations: Many Worlds</vt:lpstr>
      <vt:lpstr>PowerPoint Presentation</vt:lpstr>
      <vt:lpstr>Quantum is abstract.</vt:lpstr>
      <vt:lpstr>1. Most experimental verified model</vt:lpstr>
      <vt:lpstr>2. Explains more of the world than any other model</vt:lpstr>
      <vt:lpstr>3. Many technological applications</vt:lpstr>
      <vt:lpstr>PI Resource Centre</vt:lpstr>
      <vt:lpstr>PowerPoint Presentation</vt:lpstr>
    </vt:vector>
  </TitlesOfParts>
  <Company>Perimeter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arobinson</dc:creator>
  <cp:lastModifiedBy>Dave Fish</cp:lastModifiedBy>
  <cp:revision>1707</cp:revision>
  <cp:lastPrinted>2018-11-07T18:09:05Z</cp:lastPrinted>
  <dcterms:created xsi:type="dcterms:W3CDTF">2004-12-02T14:55:47Z</dcterms:created>
  <dcterms:modified xsi:type="dcterms:W3CDTF">2019-11-20T03:09:58Z</dcterms:modified>
</cp:coreProperties>
</file>